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vml" ContentType="application/vnd.openxmlformats-officedocument.vmlDrawing"/>
  <Default Extension="xlsx" ContentType="application/vnd.openxmlformats-officedocument.spreadsheetml.sheet"/>
  <Default Extension="bin" ContentType="application/vnd.openxmlformats-officedocument.oleObject"/>
  <Default Extension="png" ContentType="image/png"/>
  <Override PartName="/docProps/app.xml" ContentType="application/vnd.openxmlformats-officedocument.extended-properties+xml"/>
  <Override PartName="/docProps/core.xml" ContentType="application/vnd.openxmlformats-package.core-properties+xml"/>
  <Override PartName="/ppt/charts/chart1.xml" ContentType="application/vnd.openxmlformats-officedocument.drawingml.chart+xml"/>
  <Override PartName="/ppt/charts/chart2.xml" ContentType="application/vnd.openxmlformats-officedocument.drawingml.chart+xml"/>
  <Override PartName="/ppt/charts/colors1.xml" ContentType="application/vnd.ms-office.chartcolorstyle+xml"/>
  <Override PartName="/ppt/charts/style1.xml" ContentType="application/vnd.ms-office.chart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s>
</file>

<file path=ppt/presentation.xml><?xml version="1.0" encoding="utf-8"?>
<!--Generated by Aspose.Slides for .NET 19.12-->
<p:presentation xmlns:r="http://schemas.openxmlformats.org/officeDocument/2006/relationships" xmlns:a="http://schemas.openxmlformats.org/drawingml/2006/main" xmlns:p="http://schemas.openxmlformats.org/presentationml/2006/main" saveSubsetFonts="1">
  <p:sldMasterIdLst>
    <p:sldMasterId id="2147483648" r:id="rId1"/>
    <p:sldMasterId id="2147483660" r:id="rId2"/>
  </p:sldMasterIdLst>
  <p:notesMasterIdLst>
    <p:notesMasterId r:id="rId3"/>
  </p:notesMasterIdLst>
  <p:sldIdLst>
    <p:sldId id="315" r:id="rId4"/>
    <p:sldId id="443" r:id="rId5"/>
    <p:sldId id="387" r:id="rId6"/>
    <p:sldId id="447" r:id="rId7"/>
    <p:sldId id="422" r:id="rId8"/>
    <p:sldId id="423" r:id="rId9"/>
    <p:sldId id="441" r:id="rId10"/>
    <p:sldId id="437" r:id="rId11"/>
    <p:sldId id="449" r:id="rId12"/>
    <p:sldId id="428" r:id="rId13"/>
    <p:sldId id="434" r:id="rId14"/>
    <p:sldId id="430" r:id="rId15"/>
    <p:sldId id="445" r:id="rId16"/>
    <p:sldId id="444" r:id="rId17"/>
    <p:sldId id="396" r:id="rId18"/>
  </p:sldIdLst>
  <p:sldSz cx="9906000" cy="6858000" type="A4"/>
  <p:notesSz cx="6797675" cy="9926638"/>
  <p:custDataLst>
    <p:tags r:id="rId19"/>
  </p:custDataLst>
  <p:defaultTextStyle>
    <a:defPPr>
      <a:defRPr lang="ru-RU"/>
    </a:defPPr>
    <a:lvl1pPr algn="l" defTabSz="955675" rtl="0" eaLnBrk="0" fontAlgn="base" hangingPunct="0">
      <a:spcBef>
        <a:spcPct val="0"/>
      </a:spcBef>
      <a:spcAft>
        <a:spcPct val="0"/>
      </a:spcAft>
      <a:defRPr sz="1900" kern="1200">
        <a:solidFill>
          <a:schemeClr val="tx1"/>
        </a:solidFill>
        <a:latin typeface="Arial" panose="020b0604020202020204" pitchFamily="34" charset="0"/>
        <a:ea typeface="+mn-ea"/>
        <a:cs typeface="+mn-cs"/>
      </a:defRPr>
    </a:lvl1pPr>
    <a:lvl2pPr marL="477838" indent="-20638" algn="l" defTabSz="955675" rtl="0" eaLnBrk="0" fontAlgn="base" hangingPunct="0">
      <a:spcBef>
        <a:spcPct val="0"/>
      </a:spcBef>
      <a:spcAft>
        <a:spcPct val="0"/>
      </a:spcAft>
      <a:defRPr sz="1900" kern="1200">
        <a:solidFill>
          <a:schemeClr val="tx1"/>
        </a:solidFill>
        <a:latin typeface="Arial" panose="020b0604020202020204" pitchFamily="34" charset="0"/>
        <a:ea typeface="+mn-ea"/>
        <a:cs typeface="+mn-cs"/>
      </a:defRPr>
    </a:lvl2pPr>
    <a:lvl3pPr marL="955675" indent="-41275" algn="l" defTabSz="955675" rtl="0" eaLnBrk="0" fontAlgn="base" hangingPunct="0">
      <a:spcBef>
        <a:spcPct val="0"/>
      </a:spcBef>
      <a:spcAft>
        <a:spcPct val="0"/>
      </a:spcAft>
      <a:defRPr sz="1900" kern="1200">
        <a:solidFill>
          <a:schemeClr val="tx1"/>
        </a:solidFill>
        <a:latin typeface="Arial" panose="020b0604020202020204" pitchFamily="34" charset="0"/>
        <a:ea typeface="+mn-ea"/>
        <a:cs typeface="+mn-cs"/>
      </a:defRPr>
    </a:lvl3pPr>
    <a:lvl4pPr marL="1435100" indent="-63500" algn="l" defTabSz="955675" rtl="0" eaLnBrk="0" fontAlgn="base" hangingPunct="0">
      <a:spcBef>
        <a:spcPct val="0"/>
      </a:spcBef>
      <a:spcAft>
        <a:spcPct val="0"/>
      </a:spcAft>
      <a:defRPr sz="1900" kern="1200">
        <a:solidFill>
          <a:schemeClr val="tx1"/>
        </a:solidFill>
        <a:latin typeface="Arial" panose="020b0604020202020204" pitchFamily="34" charset="0"/>
        <a:ea typeface="+mn-ea"/>
        <a:cs typeface="+mn-cs"/>
      </a:defRPr>
    </a:lvl4pPr>
    <a:lvl5pPr marL="1912938" indent="-84138" algn="l" defTabSz="955675" rtl="0" eaLnBrk="0" fontAlgn="base" hangingPunct="0">
      <a:spcBef>
        <a:spcPct val="0"/>
      </a:spcBef>
      <a:spcAft>
        <a:spcPct val="0"/>
      </a:spcAft>
      <a:defRPr sz="1900" kern="1200">
        <a:solidFill>
          <a:schemeClr val="tx1"/>
        </a:solidFill>
        <a:latin typeface="Arial" panose="020b0604020202020204" pitchFamily="34" charset="0"/>
        <a:ea typeface="+mn-ea"/>
        <a:cs typeface="+mn-cs"/>
      </a:defRPr>
    </a:lvl5pPr>
    <a:lvl6pPr marL="2286000" algn="l" defTabSz="914400" rtl="0" eaLnBrk="1" latinLnBrk="0" hangingPunct="1">
      <a:defRPr sz="1900" kern="1200">
        <a:solidFill>
          <a:schemeClr val="tx1"/>
        </a:solidFill>
        <a:latin typeface="Arial" panose="020b0604020202020204" pitchFamily="34" charset="0"/>
        <a:ea typeface="+mn-ea"/>
        <a:cs typeface="+mn-cs"/>
      </a:defRPr>
    </a:lvl6pPr>
    <a:lvl7pPr marL="2743200" algn="l" defTabSz="914400" rtl="0" eaLnBrk="1" latinLnBrk="0" hangingPunct="1">
      <a:defRPr sz="1900" kern="1200">
        <a:solidFill>
          <a:schemeClr val="tx1"/>
        </a:solidFill>
        <a:latin typeface="Arial" panose="020b0604020202020204" pitchFamily="34" charset="0"/>
        <a:ea typeface="+mn-ea"/>
        <a:cs typeface="+mn-cs"/>
      </a:defRPr>
    </a:lvl7pPr>
    <a:lvl8pPr marL="3200400" algn="l" defTabSz="914400" rtl="0" eaLnBrk="1" latinLnBrk="0" hangingPunct="1">
      <a:defRPr sz="1900" kern="1200">
        <a:solidFill>
          <a:schemeClr val="tx1"/>
        </a:solidFill>
        <a:latin typeface="Arial" panose="020b0604020202020204" pitchFamily="34" charset="0"/>
        <a:ea typeface="+mn-ea"/>
        <a:cs typeface="+mn-cs"/>
      </a:defRPr>
    </a:lvl8pPr>
    <a:lvl9pPr marL="3657600" algn="l" defTabSz="914400" rtl="0" eaLnBrk="1" latinLnBrk="0" hangingPunct="1">
      <a:defRPr sz="19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8034"/>
    <a:srgbClr val="7F9E40"/>
    <a:srgbClr val="0066CC"/>
    <a:srgbClr val="000099"/>
    <a:srgbClr val="0033CC"/>
    <a:srgbClr val="E320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86" autoAdjust="0"/>
    <p:restoredTop sz="94580" autoAdjust="0"/>
  </p:normalViewPr>
  <p:slideViewPr>
    <p:cSldViewPr>
      <p:cViewPr varScale="1">
        <p:scale>
          <a:sx n="106" d="100"/>
          <a:sy n="106" d="100"/>
        </p:scale>
        <p:origin x="1824" y="126"/>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p:scale>
          <a:sx n="1" d="100"/>
          <a:sy n="1" d="100"/>
        </p:scale>
        <p:origin x="0" y="0"/>
      </p:cViewPr>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slide" Target="slides/slide10.xml" /><Relationship Id="rId14" Type="http://schemas.openxmlformats.org/officeDocument/2006/relationships/slide" Target="slides/slide11.xml" /><Relationship Id="rId15" Type="http://schemas.openxmlformats.org/officeDocument/2006/relationships/slide" Target="slides/slide12.xml" /><Relationship Id="rId16" Type="http://schemas.openxmlformats.org/officeDocument/2006/relationships/slide" Target="slides/slide13.xml" /><Relationship Id="rId17" Type="http://schemas.openxmlformats.org/officeDocument/2006/relationships/slide" Target="slides/slide14.xml" /><Relationship Id="rId18" Type="http://schemas.openxmlformats.org/officeDocument/2006/relationships/slide" Target="slides/slide15.xml" /><Relationship Id="rId19" Type="http://schemas.openxmlformats.org/officeDocument/2006/relationships/tags" Target="tags/tag1.xml" /><Relationship Id="rId2" Type="http://schemas.openxmlformats.org/officeDocument/2006/relationships/slideMaster" Target="slideMasters/slideMaster2.xml" /><Relationship Id="rId20" Type="http://schemas.openxmlformats.org/officeDocument/2006/relationships/presProps" Target="presProps.xml" /><Relationship Id="rId21" Type="http://schemas.openxmlformats.org/officeDocument/2006/relationships/viewProps" Target="viewProps.xml" /><Relationship Id="rId22" Type="http://schemas.openxmlformats.org/officeDocument/2006/relationships/theme" Target="theme/theme1.xml" /><Relationship Id="rId23" Type="http://schemas.openxmlformats.org/officeDocument/2006/relationships/tableStyles" Target="tableStyles.xml" /><Relationship Id="rId3" Type="http://schemas.openxmlformats.org/officeDocument/2006/relationships/notesMaster" Target="notesMasters/notesMaster1.xml" /><Relationship Id="rId4" Type="http://schemas.openxmlformats.org/officeDocument/2006/relationships/slide" Target="slides/slide1.xml" /><Relationship Id="rId5" Type="http://schemas.openxmlformats.org/officeDocument/2006/relationships/slide" Target="slides/slide2.xml" /><Relationship Id="rId6" Type="http://schemas.openxmlformats.org/officeDocument/2006/relationships/slide" Target="slides/slide3.xml" /><Relationship Id="rId7" Type="http://schemas.openxmlformats.org/officeDocument/2006/relationships/slide" Target="slides/slide4.xml" /><Relationship Id="rId8" Type="http://schemas.openxmlformats.org/officeDocument/2006/relationships/slide" Target="slides/slide5.xml" /><Relationship Id="rId9" Type="http://schemas.openxmlformats.org/officeDocument/2006/relationships/slide" Target="slides/slide6.xml" /></Relationships>
</file>

<file path=ppt/charts/_rels/chart1.xml.rels>&#65279;<?xml version="1.0" encoding="utf-8" standalone="yes"?><Relationships xmlns="http://schemas.openxmlformats.org/package/2006/relationships"><Relationship Id="rId1" Type="http://schemas.openxmlformats.org/officeDocument/2006/relationships/package" Target="../embeddings/Microsoft_Excel_Worksheet1.xlsx" /><Relationship Id="rId2" Type="http://schemas.microsoft.com/office/2011/relationships/chartColorStyle" Target="colors1.xml" /><Relationship Id="rId3" Type="http://schemas.microsoft.com/office/2011/relationships/chartStyle" Target="style1.xml" /></Relationships>
</file>

<file path=ppt/charts/_rels/chart2.xml.rels>&#65279;<?xml version="1.0" encoding="utf-8" standalone="yes"?><Relationships xmlns="http://schemas.openxmlformats.org/package/2006/relationships"><Relationship Id="rId1" Type="http://schemas.openxmlformats.org/officeDocument/2006/relationships/package" Target="../embeddings/Microsoft_Excel_Worksheet7.xlsx" /></Relationships>
</file>

<file path=ppt/charts/chart1.xml><?xml version="1.0" encoding="utf-8"?>
<c:chartSpace xmlns:a="http://schemas.openxmlformats.org/drawingml/2006/main" xmlns:r="http://schemas.openxmlformats.org/officeDocument/2006/relationships" xmlns:c="http://schemas.openxmlformats.org/drawingml/20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ru-RU" sz="1400" b="1"/>
              <a:t>Распределение результатов интеллектуальной деятельности</a:t>
            </a:r>
          </a:p>
        </c:rich>
      </c:tx>
      <c:overlay val="0"/>
      <c:spPr>
        <a:noFill/>
        <a:ln>
          <a:noFill/>
        </a:ln>
        <a:effectLst/>
      </c:spPr>
      <c:txPr>
        <a:bodyPr rot="0" spcFirstLastPara="1" vertOverflow="ellipsis" vert="horz" wrap="square" anchor="ctr" anchorCtr="1"/>
        <a:p>
          <a:pPr>
            <a:defRPr sz="1862" b="1" i="0" u="none" strike="noStrike" kern="1200" spc="0" baseline="0" smtId="4294967295">
              <a:solidFill>
                <a:schemeClr val="tx1">
                  <a:lumMod val="65000"/>
                  <a:lumOff val="35000"/>
                </a:schemeClr>
              </a:solidFill>
              <a:latin typeface="+mn-lt"/>
              <a:ea typeface="+mn-ea"/>
              <a:cs typeface="+mn-cs"/>
            </a:defRPr>
          </a:pPr>
          <a:endParaRPr sz="1862" b="1" i="0" u="none" strike="noStrike" kern="1200" spc="0" baseline="0" smtId="4294967295">
            <a:solidFill>
              <a:schemeClr val="tx1">
                <a:lumMod val="65000"/>
                <a:lumOff val="35000"/>
              </a:schemeClr>
            </a:solidFill>
            <a:latin typeface="+mn-lt"/>
            <a:ea typeface="+mn-ea"/>
            <a:cs typeface="+mn-cs"/>
          </a:endParaRPr>
        </a:p>
      </c:txPr>
    </c:title>
    <c:autoTitleDeleted val="0"/>
    <c:plotArea>
      <c:pieChart>
        <c:varyColors val="1"/>
        <c:ser>
          <c:idx val="0"/>
          <c:order val="0"/>
          <c:tx>
            <c:strRef>
              <c:f>Лист1!$B$1</c:f>
              <c:strCache>
                <c:ptCount val="1"/>
                <c:pt idx="0">
                  <c:v>Распределение результатов интеллектуальной деятельности</c:v>
                </c:pt>
              </c:strCache>
            </c:strRef>
          </c:tx>
          <c:explosion val="4"/>
          <c:dPt>
            <c:idx val="0"/>
            <c:invertIfNegative val="1"/>
            <c:spPr>
              <a:solidFill>
                <a:schemeClr val="accent1"/>
              </a:solidFill>
              <a:ln w="19050">
                <a:solidFill>
                  <a:schemeClr val="lt1"/>
                </a:solidFill>
              </a:ln>
            </c:spPr>
            <c:extLst>
              <c:ext xmlns:c16="http://schemas.microsoft.com/office/drawing/2014/chart" uri="{C3380CC4-5D6E-409C-BE32-E72D297353CC}">
                <c16:uniqueId val="{00000005-DE8E-4F3F-8ED5-748AEAD243A2}"/>
              </c:ext>
            </c:extLst>
          </c:dPt>
          <c:dPt>
            <c:idx val="1"/>
            <c:invertIfNegative val="1"/>
            <c:spPr>
              <a:solidFill>
                <a:schemeClr val="accent2"/>
              </a:solidFill>
              <a:ln w="19050">
                <a:solidFill>
                  <a:schemeClr val="lt1"/>
                </a:solidFill>
              </a:ln>
            </c:spPr>
            <c:extLst>
              <c:ext xmlns:c16="http://schemas.microsoft.com/office/drawing/2014/chart" uri="{C3380CC4-5D6E-409C-BE32-E72D297353CC}">
                <c16:uniqueId val="{00000004-DE8E-4F3F-8ED5-748AEAD243A2}"/>
              </c:ext>
            </c:extLst>
          </c:dPt>
          <c:dPt>
            <c:idx val="2"/>
            <c:invertIfNegative val="1"/>
            <c:spPr>
              <a:solidFill>
                <a:schemeClr val="accent3"/>
              </a:solidFill>
              <a:ln w="19050">
                <a:solidFill>
                  <a:schemeClr val="lt1"/>
                </a:solidFill>
              </a:ln>
            </c:spPr>
            <c:extLst>
              <c:ext xmlns:c16="http://schemas.microsoft.com/office/drawing/2014/chart" uri="{C3380CC4-5D6E-409C-BE32-E72D297353CC}">
                <c16:uniqueId val="{00000002-DE8E-4F3F-8ED5-748AEAD243A2}"/>
              </c:ext>
            </c:extLst>
          </c:dPt>
          <c:dPt>
            <c:idx val="3"/>
            <c:invertIfNegative val="1"/>
            <c:spPr>
              <a:solidFill>
                <a:schemeClr val="accent4"/>
              </a:solidFill>
              <a:ln w="19050">
                <a:solidFill>
                  <a:schemeClr val="lt1"/>
                </a:solidFill>
              </a:ln>
            </c:spPr>
            <c:extLst>
              <c:ext xmlns:c16="http://schemas.microsoft.com/office/drawing/2014/chart" uri="{C3380CC4-5D6E-409C-BE32-E72D297353CC}">
                <c16:uniqueId val="{00000003-DE8E-4F3F-8ED5-748AEAD243A2}"/>
              </c:ext>
            </c:extLst>
          </c:dPt>
          <c:dLbls>
            <c:dLbl>
              <c:idx val="0"/>
              <c:layout>
                <c:manualLayout>
                  <c:x val="-0.04203367605805397"/>
                  <c:y val="0.1022235527634620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E8E-4F3F-8ED5-748AEAD243A2}"/>
                </c:ext>
              </c:extLst>
            </c:dLbl>
            <c:dLbl>
              <c:idx val="1"/>
              <c:layout>
                <c:manualLayout>
                  <c:x val="-0.077449999749660492"/>
                  <c:y val="-0.01205625105649232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E8E-4F3F-8ED5-748AEAD243A2}"/>
                </c:ext>
              </c:extLst>
            </c:dLbl>
            <c:dLbl>
              <c:idx val="2"/>
              <c:layout>
                <c:manualLayout>
                  <c:x val="0.064586624503135681"/>
                  <c:y val="-0.09446321427822113"/>
                </c:manualLayout>
              </c:layout>
              <c:spPr>
                <a:noFill/>
                <a:ln>
                  <a:noFill/>
                </a:ln>
                <a:effectLst/>
              </c:spPr>
              <c:txPr>
                <a:bodyPr rot="0" spcFirstLastPara="1" vertOverflow="ellipsis" vert="horz" wrap="square" lIns="38100" tIns="19050" rIns="38100" bIns="19050" anchor="ctr" anchorCtr="1">
                  <a:noAutofit/>
                </a:bodyPr>
                <a:p>
                  <a:pPr>
                    <a:defRPr sz="1197" b="1" i="0" u="none" strike="noStrike" kern="1200" baseline="0" smtId="4294967295">
                      <a:solidFill>
                        <a:schemeClr val="tx1">
                          <a:lumMod val="75000"/>
                          <a:lumOff val="25000"/>
                        </a:schemeClr>
                      </a:solidFill>
                      <a:latin typeface="+mn-lt"/>
                      <a:ea typeface="+mn-ea"/>
                      <a:cs typeface="+mn-cs"/>
                    </a:defRPr>
                  </a:pPr>
                  <a:endParaRPr sz="1197" b="1" i="0" u="none" strike="noStrike" kern="1200" baseline="0" smtId="4294967295">
                    <a:solidFill>
                      <a:schemeClr val="tx1">
                        <a:lumMod val="75000"/>
                        <a:lumOff val="25000"/>
                      </a:schemeClr>
                    </a:solidFill>
                    <a:latin typeface="+mn-lt"/>
                    <a:ea typeface="+mn-ea"/>
                    <a:cs typeface="+mn-cs"/>
                  </a:endParaRPr>
                </a:p>
              </c:txPr>
              <c:showLegendKey val="0"/>
              <c:showVal val="1"/>
              <c:showCatName val="0"/>
              <c:showSerName val="0"/>
              <c:showPercent val="0"/>
              <c:showBubbleSize val="0"/>
              <c:extLst>
                <c:ext xmlns:c15="http://schemas.microsoft.com/office/drawing/2012/chart" uri="{CE6537A1-D6FC-4f65-9D91-7224C49458BB}">
                  <c15:layout>
                    <c:manualLayout>
                      <c:w val="0.03753991"/>
                      <c:h val="0.07022428"/>
                    </c:manualLayout>
                  </c15:layout>
                </c:ext>
                <c:ext xmlns:c16="http://schemas.microsoft.com/office/drawing/2014/chart" uri="{C3380CC4-5D6E-409C-BE32-E72D297353CC}">
                  <c16:uniqueId val="{00000002-DE8E-4F3F-8ED5-748AEAD243A2}"/>
                </c:ext>
              </c:extLst>
            </c:dLbl>
            <c:dLbl>
              <c:idx val="3"/>
              <c:layout>
                <c:manualLayout>
                  <c:x val="0.021187253296375275"/>
                  <c:y val="0.1042634174227714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E8E-4F3F-8ED5-748AEAD243A2}"/>
                </c:ext>
              </c:extLst>
            </c:dLbl>
            <c:spPr>
              <a:noFill/>
              <a:ln>
                <a:noFill/>
              </a:ln>
              <a:effectLst/>
            </c:spPr>
            <c:txPr>
              <a:bodyPr rot="0" spcFirstLastPara="1" vertOverflow="ellipsis" vert="horz" wrap="square" lIns="38100" tIns="19050" rIns="38100" bIns="19050" anchor="ctr" anchorCtr="1">
                <a:spAutoFit/>
              </a:bodyPr>
              <a:p>
                <a:pPr>
                  <a:defRPr sz="1197" b="1" i="0" u="none" strike="noStrike" kern="1200" baseline="0" smtId="4294967295">
                    <a:solidFill>
                      <a:schemeClr val="tx1">
                        <a:lumMod val="75000"/>
                        <a:lumOff val="25000"/>
                      </a:schemeClr>
                    </a:solidFill>
                    <a:latin typeface="+mn-lt"/>
                    <a:ea typeface="+mn-ea"/>
                    <a:cs typeface="+mn-cs"/>
                  </a:defRPr>
                </a:pPr>
                <a:endParaRPr sz="1197" b="1" i="0" u="none" strike="noStrike" kern="1200" baseline="0" smtId="4294967295">
                  <a:solidFill>
                    <a:schemeClr val="tx1">
                      <a:lumMod val="75000"/>
                      <a:lumOff val="25000"/>
                    </a:schemeClr>
                  </a:solidFill>
                  <a:latin typeface="+mn-lt"/>
                  <a:ea typeface="+mn-ea"/>
                  <a:cs typeface="+mn-cs"/>
                </a:endParaRP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dLbls>
          <c:cat>
            <c:strRef>
              <c:f>Лист1!$A$2:$A$5</c:f>
              <c:strCache>
                <c:ptCount val="4"/>
                <c:pt idx="0">
                  <c:v>Патент на изобретение</c:v>
                </c:pt>
                <c:pt idx="1">
                  <c:v>Патент на полезную модель</c:v>
                </c:pt>
                <c:pt idx="2">
                  <c:v>Программа для ЭВМ</c:v>
                </c:pt>
                <c:pt idx="3">
                  <c:v>База данных</c:v>
                </c:pt>
              </c:strCache>
            </c:strRef>
          </c:cat>
          <c:val>
            <c:numRef>
              <c:f>Лист1!$B$2:$B$5</c:f>
              <c:numCache>
                <c:formatCode>General</c:formatCode>
                <c:ptCount val="4"/>
                <c:pt idx="0">
                  <c:v>2</c:v>
                </c:pt>
                <c:pt idx="1">
                  <c:v>7</c:v>
                </c:pt>
                <c:pt idx="2">
                  <c:v>7</c:v>
                </c:pt>
                <c:pt idx="3">
                  <c:v>3</c:v>
                </c:pt>
              </c:numCache>
            </c:numRef>
          </c:val>
          <c:extLst>
            <c:ext xmlns:c16="http://schemas.microsoft.com/office/drawing/2014/chart" uri="{C3380CC4-5D6E-409C-BE32-E72D297353CC}">
              <c16:uniqueId val="{00000000-DE8E-4F3F-8ED5-748AEAD243A2}"/>
            </c:ext>
          </c:extLst>
        </c:ser>
        <c:dLbls>
          <c:showLegendKey val="0"/>
          <c:showVal val="0"/>
          <c:showCatName val="0"/>
          <c:showSerName val="0"/>
          <c:showPercent val="0"/>
          <c:showBubbleSize val="0"/>
          <c:showLeaderLines val="0"/>
        </c:dLbls>
        <c:firstSliceAng/>
      </c:pieChart>
      <c:spPr>
        <a:noFill/>
        <a:ln>
          <a:noFill/>
        </a:ln>
        <a:effectLst/>
      </c:spPr>
    </c:plotArea>
    <c:legend>
      <c:legendPos val="b"/>
      <c:overlay val="0"/>
      <c:spPr>
        <a:noFill/>
        <a:ln>
          <a:noFill/>
        </a:ln>
        <a:effectLst/>
      </c:spPr>
      <c:txPr>
        <a:bodyPr rot="0" spcFirstLastPara="1" vertOverflow="ellipsis" vert="horz" wrap="square" anchor="ctr" anchorCtr="1"/>
        <a:p>
          <a:pPr>
            <a:defRPr sz="1197" b="1" i="0" u="none" strike="noStrike" kern="1200" baseline="0" smtId="4294967295">
              <a:solidFill>
                <a:schemeClr val="tx1">
                  <a:lumMod val="65000"/>
                  <a:lumOff val="35000"/>
                </a:schemeClr>
              </a:solidFill>
              <a:latin typeface="+mn-lt"/>
              <a:ea typeface="+mn-ea"/>
              <a:cs typeface="+mn-cs"/>
            </a:defRPr>
          </a:pPr>
          <a:endParaRPr sz="1197" b="1" i="0" u="none" strike="noStrike" kern="1200" baseline="0" smtId="4294967295">
            <a:solidFill>
              <a:schemeClr val="tx1">
                <a:lumMod val="65000"/>
                <a:lumOff val="35000"/>
              </a:schemeClr>
            </a:solidFill>
            <a:latin typeface="+mn-lt"/>
            <a:ea typeface="+mn-ea"/>
            <a:cs typeface="+mn-cs"/>
          </a:endParaRPr>
        </a:p>
      </c:txPr>
    </c:legend>
    <c:plotVisOnly val="1"/>
    <c:dispBlanksAs/>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p>
      <a:pPr>
        <a:defRPr/>
      </a:pPr>
      <a:endParaRPr lang="ru-RU"/>
    </a:p>
  </c:txPr>
  <c:externalData r:id="rId1">
    <c:autoUpdate val="0"/>
  </c:externalData>
</c:chartSpace>
</file>

<file path=ppt/charts/chart2.xml><?xml version="1.0" encoding="utf-8"?>
<c:chartSpace xmlns:a="http://schemas.openxmlformats.org/drawingml/2006/main" xmlns:r="http://schemas.openxmlformats.org/officeDocument/2006/relationships" xmlns:c="http://schemas.openxmlformats.org/drawingml/2006/chart">
  <c:date1904 val="0"/>
  <c:lang val="ru-RU"/>
  <c:roundedCorners val="0"/>
  <mc:AlternateContent xmlns:mc="http://schemas.openxmlformats.org/markup-compatibility/2006">
    <mc:Choice xmlns:c14="http://schemas.microsoft.com/office/drawing/2007/8/2/chart" Requires="c14">
      <c14:style val="128"/>
    </mc:Choice>
    <mc:Fallback>
      <c:style val="28"/>
    </mc:Fallback>
  </mc:AlternateContent>
  <c:chart>
    <c:title>
      <c:overlay val="0"/>
    </c:title>
    <c:autoTitleDeleted val="0"/>
    <c:plotArea>
      <c:barChart>
        <c:barDir val="col"/>
        <c:grouping val="clustered"/>
        <c:varyColors val="0"/>
        <c:ser>
          <c:idx val="1"/>
          <c:order val="0"/>
          <c:spPr>
            <a:solidFill>
              <a:schemeClr val="accent6">
                <a:lumMod val="75000"/>
              </a:schemeClr>
            </a:solidFill>
          </c:spPr>
          <c:invertIfNegative val="0"/>
          <c:dLbls>
            <c:dLbl>
              <c:idx val="0"/>
              <c:showLegendKey val="0"/>
              <c:showVal val="1"/>
              <c:showCatName val="0"/>
              <c:showSerName val="0"/>
              <c:showPercent val="0"/>
              <c:showBubbleSize val="0"/>
              <c:extLst/>
            </c:dLbl>
            <c:dLbl>
              <c:idx val="1"/>
              <c:tx>
                <c:rich>
                  <a:bodyPr/>
                  <a:lstStyle/>
                  <a:p>
                    <a:pPr>
                      <a:defRPr/>
                    </a:pPr>
                    <a:r>
                      <a:rPr lang="en-US"/>
                      <a:t>22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33F-4CA3-AE3D-4790D8219079}"/>
                </c:ext>
              </c:extLst>
            </c:dLbl>
            <c:dLbl>
              <c:idx val="2"/>
              <c:showLegendKey val="0"/>
              <c:showVal val="1"/>
              <c:showCatName val="0"/>
              <c:showSerName val="0"/>
              <c:showPercent val="0"/>
              <c:showBubbleSize val="0"/>
              <c:extLst/>
            </c:dLbl>
            <c:spPr>
              <a:noFill/>
              <a:ln w="25204">
                <a:noFill/>
              </a:ln>
            </c:spPr>
            <c:txPr>
              <a:bodyPr/>
              <a:p>
                <a:pPr>
                  <a:defRPr b="1" smtId="4294967295"/>
                </a:pPr>
                <a:endParaRPr b="1" smtId="4294967295"/>
              </a:p>
            </c:txPr>
            <c:showLegendKey val="0"/>
            <c:showVal val="1"/>
            <c:showCatName val="0"/>
            <c:showSerName val="0"/>
            <c:showPercent val="0"/>
            <c:showBubbleSize val="0"/>
            <c:extLst/>
          </c:dLbls>
          <c:cat>
            <c:strRef>
              <c:f>Лист1!$A$2:$A$4</c:f>
              <c:strCache>
                <c:ptCount val="3"/>
                <c:pt idx="0">
                  <c:v>Учебные издания</c:v>
                </c:pt>
                <c:pt idx="1">
                  <c:v>Научные издания</c:v>
                </c:pt>
                <c:pt idx="2">
                  <c:v>Гриф МЧС России</c:v>
                </c:pt>
              </c:strCache>
            </c:strRef>
          </c:cat>
          <c:val>
            <c:numRef>
              <c:f>Лист1!$B$2:$B$4</c:f>
              <c:numCache>
                <c:formatCode>General</c:formatCode>
                <c:ptCount val="3"/>
                <c:pt idx="0">
                  <c:v>24</c:v>
                </c:pt>
                <c:pt idx="1">
                  <c:v>22</c:v>
                </c:pt>
                <c:pt idx="2">
                  <c:v>7</c:v>
                </c:pt>
              </c:numCache>
            </c:numRef>
          </c:val>
          <c:extLst>
            <c:ext xmlns:c16="http://schemas.microsoft.com/office/drawing/2014/chart" uri="{C3380CC4-5D6E-409C-BE32-E72D297353CC}">
              <c16:uniqueId val="{00000000-83F0-4802-97A7-E46BFCDFBBCF}"/>
            </c:ext>
          </c:extLst>
        </c:ser>
        <c:dLbls>
          <c:showLegendKey val="0"/>
          <c:showVal val="0"/>
          <c:showCatName val="0"/>
          <c:showSerName val="0"/>
          <c:showPercent val="0"/>
          <c:showBubbleSize val="0"/>
          <c:showLeaderLines val="0"/>
        </c:dLbls>
        <c:gapWidth/>
        <c:overlap/>
        <c:axId val="108666880"/>
        <c:axId val="108668416"/>
      </c:barChart>
      <c:catAx>
        <c:axId val="108666880"/>
        <c:scaling>
          <c:orientation/>
        </c:scaling>
        <c:delete val="0"/>
        <c:axPos val="b"/>
        <c:numFmt formatCode="General" sourceLinked="1"/>
        <c:majorTickMark val="out"/>
        <c:minorTickMark val="none"/>
        <c:txPr>
          <a:bodyPr/>
          <a:p>
            <a:pPr>
              <a:defRPr b="1" smtId="4294967295"/>
            </a:pPr>
            <a:endParaRPr b="1" smtId="4294967295"/>
          </a:p>
        </c:txPr>
        <c:crossAx val="108668416"/>
        <c:crosses val="autoZero"/>
        <c:auto val="0"/>
        <c:lblAlgn val="ctr"/>
        <c:lblOffset/>
        <c:noMultiLvlLbl val="0"/>
      </c:catAx>
      <c:valAx>
        <c:axId val="108668416"/>
        <c:scaling>
          <c:orientation/>
        </c:scaling>
        <c:delete val="0"/>
        <c:axPos val="l"/>
        <c:majorGridlines/>
        <c:numFmt formatCode="General" sourceLinked="1"/>
        <c:majorTickMark val="out"/>
        <c:minorTickMark val="none"/>
        <c:crossAx val="108666880"/>
        <c:crosses val="autoZero"/>
        <c:crossBetween val="between"/>
      </c:valAx>
      <c:spPr>
        <a:noFill/>
        <a:ln w="25383">
          <a:noFill/>
        </a:ln>
      </c:spPr>
    </c:plotArea>
    <c:plotVisOnly val="1"/>
    <c:dispBlanksAs val="gap"/>
    <c:showDLblsOverMax val="0"/>
  </c:chart>
  <c:txPr>
    <a:bodyPr/>
    <a:p>
      <a:pPr>
        <a:defRPr sz="1320" smtId="4294967295"/>
      </a:pPr>
      <a:endParaRPr sz="1320" smtId="4294967295"/>
    </a:p>
  </c:txPr>
  <c:externalData r:id="rId1">
    <c:autoUpdate val="0"/>
  </c:externalData>
</c:chartSpace>
</file>

<file path=ppt/charts/colors1.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a="http://schemas.openxmlformats.org/drawingml/2006/main" xmlns:r="http://schemas.openxmlformats.org/officeDocument/2006/relationships" xmlns:cs="http://schemas.microsoft.com/office/drawing/2012/chartStyle"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&#65279;<?xml version="1.0" encoding="utf-8" standalone="yes"?><Relationships xmlns="http://schemas.openxmlformats.org/package/2006/relationships"><Relationship Id="rId1" Type="http://schemas.openxmlformats.org/officeDocument/2006/relationships/image" Target="../media/image21.jpeg" /><Relationship Id="rId2" Type="http://schemas.openxmlformats.org/officeDocument/2006/relationships/image" Target="../media/image22.jpeg" /><Relationship Id="rId3" Type="http://schemas.openxmlformats.org/officeDocument/2006/relationships/image" Target="../media/image23.jpeg" /><Relationship Id="rId4" Type="http://schemas.openxmlformats.org/officeDocument/2006/relationships/image" Target="../media/image24.jpeg" /><Relationship Id="rId5" Type="http://schemas.openxmlformats.org/officeDocument/2006/relationships/image" Target="../media/image25.jpeg" /><Relationship Id="rId6" Type="http://schemas.openxmlformats.org/officeDocument/2006/relationships/image" Target="../media/image26.jpeg" /></Relationships>
</file>

<file path=ppt/notesMasters/_rels/notesMaster1.xml.rels>&#65279;<?xml version="1.0" encoding="utf-8" standalone="yes"?><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bg>
      <p:bgPr>
        <a:solidFill>
          <a:schemeClr val="bg1"/>
        </a:solidFill>
        <a:effectLst/>
      </p:bgPr>
    </p:bg>
    <p:spTree>
      <p:nvGrpSpPr>
        <p:cNvPr id="1" name=""/>
        <p:cNvGrpSpPr/>
        <p:nvPr/>
      </p:nvGrpSpPr>
      <p:grpSpPr>
        <a:xfrm>
          <a:off x="0" y="0"/>
          <a:ext cx="0" cy="0"/>
        </a:xfrm>
      </p:grpSpPr>
      <p:sp>
        <p:nvSpPr>
          <p:cNvPr id="2" name="Верхний колонтитул 1">
            <a:extLst>
              <a:ext uri="{FF2B5EF4-FFF2-40B4-BE49-F238E27FC236}">
                <a16:creationId xmlns:a16="http://schemas.microsoft.com/office/drawing/2014/main" id="{C812D497-99CE-468E-8D50-499134401071}"/>
              </a:ext>
            </a:extLst>
          </p:cNvPr>
          <p:cNvSpPr>
            <a:spLocks noGrp="1"/>
          </p:cNvSpPr>
          <p:nvPr>
            <p:ph type="hdr" sz="quarter"/>
          </p:nvPr>
        </p:nvSpPr>
        <p:spPr>
          <a:xfrm>
            <a:off x="1" y="0"/>
            <a:ext cx="2944973" cy="496253"/>
          </a:xfrm>
          <a:prstGeom prst="rect">
            <a:avLst/>
          </a:prstGeom>
        </p:spPr>
        <p:txBody>
          <a:bodyPr vert="horz" lIns="62465" tIns="31233" rIns="62465" bIns="31233" rtlCol="0"/>
          <a:lstStyle>
            <a:lvl1pPr algn="l" defTabSz="946555" eaLnBrk="1" fontAlgn="auto" hangingPunct="1">
              <a:spcBef>
                <a:spcPct val="0"/>
              </a:spcBef>
              <a:spcAft>
                <a:spcPct val="0"/>
              </a:spcAft>
              <a:defRPr sz="800">
                <a:latin typeface="+mn-lt"/>
              </a:defRPr>
            </a:lvl1pPr>
          </a:lstStyle>
          <a:p>
            <a:pPr>
              <a:defRPr/>
            </a:pPr>
            <a:endParaRPr lang="ru-RU"/>
          </a:p>
        </p:txBody>
      </p:sp>
      <p:sp>
        <p:nvSpPr>
          <p:cNvPr id="3" name="Дата 2">
            <a:extLst>
              <a:ext uri="{FF2B5EF4-FFF2-40B4-BE49-F238E27FC236}">
                <a16:creationId xmlns:a16="http://schemas.microsoft.com/office/drawing/2014/main" id="{11D930EC-C92F-4D31-B1CA-2F3F788E2F34}"/>
              </a:ext>
            </a:extLst>
          </p:cNvPr>
          <p:cNvSpPr>
            <a:spLocks noGrp="1"/>
          </p:cNvSpPr>
          <p:nvPr>
            <p:ph type="dt" idx="1"/>
          </p:nvPr>
        </p:nvSpPr>
        <p:spPr>
          <a:xfrm>
            <a:off x="3851118" y="0"/>
            <a:ext cx="2944972" cy="496253"/>
          </a:xfrm>
          <a:prstGeom prst="rect">
            <a:avLst/>
          </a:prstGeom>
        </p:spPr>
        <p:txBody>
          <a:bodyPr vert="horz" lIns="62465" tIns="31233" rIns="62465" bIns="31233" rtlCol="0"/>
          <a:lstStyle>
            <a:lvl1pPr algn="r" defTabSz="946555" eaLnBrk="1" fontAlgn="auto" hangingPunct="1">
              <a:spcBef>
                <a:spcPct val="0"/>
              </a:spcBef>
              <a:spcAft>
                <a:spcPct val="0"/>
              </a:spcAft>
              <a:defRPr sz="800">
                <a:latin typeface="+mn-lt"/>
              </a:defRPr>
            </a:lvl1pPr>
          </a:lstStyle>
          <a:p>
            <a:pPr>
              <a:defRPr/>
            </a:pPr>
            <a:fld id="{755821B9-C8FE-4CB4-8A0C-ECED7212C0A2}" type="datetimeFigureOut">
              <a:rPr lang="ru-RU"/>
              <a:pPr>
                <a:defRPr/>
              </a:pPr>
              <a:t>27.01.2026</a:t>
            </a:fld>
            <a:endParaRPr lang="ru-RU"/>
          </a:p>
        </p:txBody>
      </p:sp>
      <p:sp>
        <p:nvSpPr>
          <p:cNvPr id="4" name="Образ слайда 3">
            <a:extLst>
              <a:ext uri="{FF2B5EF4-FFF2-40B4-BE49-F238E27FC236}">
                <a16:creationId xmlns:a16="http://schemas.microsoft.com/office/drawing/2014/main" id="{6A2393F2-1AFE-40FE-B3FA-8FF8F2583F92}"/>
              </a:ext>
            </a:extLst>
          </p:cNvPr>
          <p:cNvSpPr>
            <a:spLocks noGrp="1" noRot="1" noChangeAspect="1"/>
          </p:cNvSpPr>
          <p:nvPr>
            <p:ph type="sldImg" idx="2"/>
          </p:nvPr>
        </p:nvSpPr>
        <p:spPr>
          <a:xfrm>
            <a:off x="712788" y="746125"/>
            <a:ext cx="5372100" cy="3719513"/>
          </a:xfrm>
          <a:prstGeom prst="rect">
            <a:avLst/>
          </a:prstGeom>
          <a:noFill/>
          <a:ln w="12700">
            <a:solidFill>
              <a:prstClr val="black"/>
            </a:solidFill>
          </a:ln>
        </p:spPr>
      </p:sp>
      <p:sp>
        <p:nvSpPr>
          <p:cNvPr id="5" name="Заметки 4">
            <a:extLst>
              <a:ext uri="{FF2B5EF4-FFF2-40B4-BE49-F238E27FC236}">
                <a16:creationId xmlns:a16="http://schemas.microsoft.com/office/drawing/2014/main" id="{D383605F-C3A1-4CAE-9DD7-ECD567B8ED2F}"/>
              </a:ext>
            </a:extLst>
          </p:cNvPr>
          <p:cNvSpPr>
            <a:spLocks noGrp="1"/>
          </p:cNvSpPr>
          <p:nvPr>
            <p:ph type="body" sz="quarter" idx="3"/>
          </p:nvPr>
        </p:nvSpPr>
        <p:spPr>
          <a:xfrm>
            <a:off x="679610" y="4715193"/>
            <a:ext cx="5438456" cy="4466273"/>
          </a:xfrm>
          <a:prstGeom prst="rect">
            <a:avLst/>
          </a:prstGeom>
        </p:spPr>
        <p:txBody>
          <a:bodyPr vert="horz" lIns="62465" tIns="31233" rIns="62465" bIns="31233" rtlCol="0">
            <a:normAutofit/>
          </a:body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6" name="Нижний колонтитул 5">
            <a:extLst>
              <a:ext uri="{FF2B5EF4-FFF2-40B4-BE49-F238E27FC236}">
                <a16:creationId xmlns:a16="http://schemas.microsoft.com/office/drawing/2014/main" id="{526EBDCA-4157-4FF7-950A-C520CE9475ED}"/>
              </a:ext>
            </a:extLst>
          </p:cNvPr>
          <p:cNvSpPr>
            <a:spLocks noGrp="1"/>
          </p:cNvSpPr>
          <p:nvPr>
            <p:ph type="ftr" sz="quarter" idx="4"/>
          </p:nvPr>
        </p:nvSpPr>
        <p:spPr>
          <a:xfrm>
            <a:off x="1" y="9428801"/>
            <a:ext cx="2944973" cy="496252"/>
          </a:xfrm>
          <a:prstGeom prst="rect">
            <a:avLst/>
          </a:prstGeom>
        </p:spPr>
        <p:txBody>
          <a:bodyPr vert="horz" lIns="62465" tIns="31233" rIns="62465" bIns="31233" rtlCol="0" anchor="b"/>
          <a:lstStyle>
            <a:lvl1pPr algn="l" defTabSz="946555" eaLnBrk="1" fontAlgn="auto" hangingPunct="1">
              <a:spcBef>
                <a:spcPct val="0"/>
              </a:spcBef>
              <a:spcAft>
                <a:spcPct val="0"/>
              </a:spcAft>
              <a:defRPr sz="800">
                <a:latin typeface="+mn-lt"/>
              </a:defRPr>
            </a:lvl1pPr>
          </a:lstStyle>
          <a:p>
            <a:pPr>
              <a:defRPr/>
            </a:pPr>
            <a:endParaRPr lang="ru-RU"/>
          </a:p>
        </p:txBody>
      </p:sp>
      <p:sp>
        <p:nvSpPr>
          <p:cNvPr id="7" name="Номер слайда 6">
            <a:extLst>
              <a:ext uri="{FF2B5EF4-FFF2-40B4-BE49-F238E27FC236}">
                <a16:creationId xmlns:a16="http://schemas.microsoft.com/office/drawing/2014/main" id="{3E57664E-7ED2-4A4C-BABE-1EC965ECEDED}"/>
              </a:ext>
            </a:extLst>
          </p:cNvPr>
          <p:cNvSpPr>
            <a:spLocks noGrp="1"/>
          </p:cNvSpPr>
          <p:nvPr>
            <p:ph type="sldNum" sz="quarter" idx="5"/>
          </p:nvPr>
        </p:nvSpPr>
        <p:spPr>
          <a:xfrm>
            <a:off x="3851118" y="9428801"/>
            <a:ext cx="2944972" cy="496252"/>
          </a:xfrm>
          <a:prstGeom prst="rect">
            <a:avLst/>
          </a:prstGeom>
        </p:spPr>
        <p:txBody>
          <a:bodyPr vert="horz" wrap="square" lIns="62465" tIns="31233" rIns="62465" bIns="31233" numCol="1" anchor="b" anchorCtr="0" compatLnSpc="1">
            <a:prstTxWarp prst="textNoShape">
              <a:avLst/>
            </a:prstTxWarp>
          </a:bodyPr>
          <a:lstStyle>
            <a:lvl1pPr algn="r" defTabSz="946127" eaLnBrk="1" hangingPunct="1">
              <a:defRPr sz="800">
                <a:latin typeface="Calibri" panose="020f0502020204030204" pitchFamily="34" charset="0"/>
              </a:defRPr>
            </a:lvl1pPr>
          </a:lstStyle>
          <a:p>
            <a:fld id="{1766B439-E135-49C0-BEC8-74DE4BCE8189}" type="slidenum">
              <a:rPr lang="ru-RU" altLang="ru-RU"/>
              <a:t>‹#›</a:t>
            </a:fld>
            <a:endParaRPr lang="ru-RU" altLang="ru-RU"/>
          </a:p>
        </p:txBody>
      </p:sp>
    </p:spTree>
  </p:cSld>
  <p:clrMap bg1="lt1" tx1="dk1" bg2="lt2" tx2="dk2" accent1="accent1" accent2="accent2" accent3="accent3" accent4="accent4" accent5="accent5" accent6="accent6" hlink="hlink" folHlink="folHlink"/>
  <p:notesStyle>
    <a:lvl1pPr algn="l" defTabSz="912813" rtl="0" eaLnBrk="0" fontAlgn="base" hangingPunct="0">
      <a:spcBef>
        <a:spcPct val="30000"/>
      </a:spcBef>
      <a:spcAft>
        <a:spcPct val="0"/>
      </a:spcAft>
      <a:defRPr sz="1200" kern="1200">
        <a:solidFill>
          <a:schemeClr val="tx1"/>
        </a:solidFill>
        <a:latin typeface="+mn-lt"/>
        <a:ea typeface="+mn-ea"/>
        <a:cs typeface="+mn-cs"/>
      </a:defRPr>
    </a:lvl1pPr>
    <a:lvl2pPr marL="455613" algn="l" defTabSz="912813" rtl="0" eaLnBrk="0" fontAlgn="base" hangingPunct="0">
      <a:spcBef>
        <a:spcPct val="30000"/>
      </a:spcBef>
      <a:spcAft>
        <a:spcPct val="0"/>
      </a:spcAft>
      <a:defRPr sz="1200" kern="1200">
        <a:solidFill>
          <a:schemeClr val="tx1"/>
        </a:solidFill>
        <a:latin typeface="+mn-lt"/>
        <a:ea typeface="+mn-ea"/>
        <a:cs typeface="+mn-cs"/>
      </a:defRPr>
    </a:lvl2pPr>
    <a:lvl3pPr marL="912813" algn="l" defTabSz="912813" rtl="0" eaLnBrk="0" fontAlgn="base" hangingPunct="0">
      <a:spcBef>
        <a:spcPct val="30000"/>
      </a:spcBef>
      <a:spcAft>
        <a:spcPct val="0"/>
      </a:spcAft>
      <a:defRPr sz="1200" kern="1200">
        <a:solidFill>
          <a:schemeClr val="tx1"/>
        </a:solidFill>
        <a:latin typeface="+mn-lt"/>
        <a:ea typeface="+mn-ea"/>
        <a:cs typeface="+mn-cs"/>
      </a:defRPr>
    </a:lvl3pPr>
    <a:lvl4pPr marL="1370013" algn="l" defTabSz="912813" rtl="0" eaLnBrk="0" fontAlgn="base" hangingPunct="0">
      <a:spcBef>
        <a:spcPct val="30000"/>
      </a:spcBef>
      <a:spcAft>
        <a:spcPct val="0"/>
      </a:spcAft>
      <a:defRPr sz="1200" kern="1200">
        <a:solidFill>
          <a:schemeClr val="tx1"/>
        </a:solidFill>
        <a:latin typeface="+mn-lt"/>
        <a:ea typeface="+mn-ea"/>
        <a:cs typeface="+mn-cs"/>
      </a:defRPr>
    </a:lvl4pPr>
    <a:lvl5pPr marL="1827213" algn="l" defTabSz="912813" rtl="0" eaLnBrk="0" fontAlgn="base" hangingPunct="0">
      <a:spcBef>
        <a:spcPct val="30000"/>
      </a:spcBef>
      <a:spcAft>
        <a:spcPct val="0"/>
      </a:spcAft>
      <a:defRPr sz="1200" kern="1200">
        <a:solidFill>
          <a:schemeClr val="tx1"/>
        </a:solidFill>
        <a:latin typeface="+mn-lt"/>
        <a:ea typeface="+mn-ea"/>
        <a:cs typeface="+mn-cs"/>
      </a:defRPr>
    </a:lvl5pPr>
    <a:lvl6pPr marL="2285545" algn="l" defTabSz="914218" rtl="0" eaLnBrk="1" latinLnBrk="0" hangingPunct="1">
      <a:defRPr sz="1200" kern="1200">
        <a:solidFill>
          <a:schemeClr val="tx1"/>
        </a:solidFill>
        <a:latin typeface="+mn-lt"/>
        <a:ea typeface="+mn-ea"/>
        <a:cs typeface="+mn-cs"/>
      </a:defRPr>
    </a:lvl6pPr>
    <a:lvl7pPr marL="2742653" algn="l" defTabSz="914218" rtl="0" eaLnBrk="1" latinLnBrk="0" hangingPunct="1">
      <a:defRPr sz="1200" kern="1200">
        <a:solidFill>
          <a:schemeClr val="tx1"/>
        </a:solidFill>
        <a:latin typeface="+mn-lt"/>
        <a:ea typeface="+mn-ea"/>
        <a:cs typeface="+mn-cs"/>
      </a:defRPr>
    </a:lvl7pPr>
    <a:lvl8pPr marL="3199763" algn="l" defTabSz="914218" rtl="0" eaLnBrk="1" latinLnBrk="0" hangingPunct="1">
      <a:defRPr sz="1200" kern="1200">
        <a:solidFill>
          <a:schemeClr val="tx1"/>
        </a:solidFill>
        <a:latin typeface="+mn-lt"/>
        <a:ea typeface="+mn-ea"/>
        <a:cs typeface="+mn-cs"/>
      </a:defRPr>
    </a:lvl8pPr>
    <a:lvl9pPr marL="3656871" algn="l" defTabSz="914218"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1766B439-E135-49C0-BEC8-74DE4BCE8189}" type="slidenum">
              <a:rPr lang="ru-RU" altLang="ru-RU" smtClean="0"/>
              <a:t>9</a:t>
            </a:fld>
            <a:endParaRPr lang="ru-RU" altLang="ru-RU"/>
          </a:p>
        </p:txBody>
      </p:sp>
    </p:spTree>
    <p:extLst>
      <p:ext uri="{BB962C8B-B14F-4D97-AF65-F5344CB8AC3E}">
        <p14:creationId xmlns:p14="http://schemas.microsoft.com/office/powerpoint/2010/main" val="2681476805"/>
      </p:ext>
    </p:extLst>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slideLayout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obj" preserve="1">
  <p:cSld name="Заголовок и объект">
    <p:spTree>
      <p:nvGrpSpPr>
        <p:cNvPr id="1" name=""/>
        <p:cNvGrpSpPr/>
        <p:nvPr/>
      </p:nvGrpSpPr>
      <p:grpSpPr>
        <a:xfrm>
          <a:off x="0" y="0"/>
          <a: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023370A0-367D-467D-9134-B21FDFC8E60F}"/>
              </a:ext>
            </a:extLst>
          </p:cNvPr>
          <p:cNvSpPr>
            <a:spLocks noGrp="1"/>
          </p:cNvSpPr>
          <p:nvPr>
            <p:ph type="dt" sz="half" idx="10"/>
          </p:nvPr>
        </p:nvSpPr>
        <p:spPr/>
        <p:txBody>
          <a:bodyPr/>
          <a:lstStyle>
            <a:lvl1pPr>
              <a:defRPr/>
            </a:lvl1pPr>
          </a:lstStyle>
          <a:p>
            <a:pPr>
              <a:defRPr/>
            </a:pPr>
            <a:fld id="{F9EB2986-5329-498B-9386-872C8C286065}" type="datetime1">
              <a:rPr lang="ru-RU"/>
              <a:pPr>
                <a:defRPr/>
              </a:pPr>
              <a:t>27.01.2026</a:t>
            </a:fld>
            <a:endParaRPr lang="ru-RU"/>
          </a:p>
        </p:txBody>
      </p:sp>
      <p:sp>
        <p:nvSpPr>
          <p:cNvPr id="5" name="Нижний колонтитул 4">
            <a:extLst>
              <a:ext uri="{FF2B5EF4-FFF2-40B4-BE49-F238E27FC236}">
                <a16:creationId xmlns:a16="http://schemas.microsoft.com/office/drawing/2014/main" id="{8C5F75B2-E72A-4056-B0F9-7CBF26C59FEE}"/>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61CE8CA6-39EA-4187-8C46-8A419E0F86C7}"/>
              </a:ext>
            </a:extLst>
          </p:cNvPr>
          <p:cNvSpPr>
            <a:spLocks noGrp="1"/>
          </p:cNvSpPr>
          <p:nvPr>
            <p:ph type="sldNum" sz="quarter" idx="12"/>
          </p:nvPr>
        </p:nvSpPr>
        <p:spPr/>
        <p:txBody>
          <a:bodyPr/>
          <a:lstStyle>
            <a:lvl1pPr>
              <a:defRPr/>
            </a:lvl1pPr>
          </a:lstStyle>
          <a:p>
            <a:fld id="{25438744-3C50-4129-957A-82F4729E6478}" type="slidenum">
              <a:rPr lang="ru-RU" altLang="ru-RU"/>
              <a:t>‹#›</a:t>
            </a:fld>
            <a:endParaRPr lang="ru-RU" altLang="ru-RU"/>
          </a:p>
        </p:txBody>
      </p:sp>
    </p:spTree>
    <p:extLst>
      <p:ext uri="{BB962C8B-B14F-4D97-AF65-F5344CB8AC3E}">
        <p14:creationId xmlns:p14="http://schemas.microsoft.com/office/powerpoint/2010/main" val="658756441"/>
      </p:ext>
    </p:extLst>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title" preserve="1">
  <p:cSld name="Титульный слайд">
    <p:spTree>
      <p:nvGrpSpPr>
        <p:cNvPr id="1" name=""/>
        <p:cNvGrpSpPr/>
        <p:nvPr/>
      </p:nvGrpSpPr>
      <p:grpSpPr>
        <a:xfrm>
          <a:off x="0" y="0"/>
          <a:ext cx="0" cy="0"/>
        </a:xfrm>
      </p:grpSpPr>
      <p:sp>
        <p:nvSpPr>
          <p:cNvPr id="2" name="Заголовок 1"/>
          <p:cNvSpPr>
            <a:spLocks noGrp="1"/>
          </p:cNvSpPr>
          <p:nvPr>
            <p:ph type="ctrTitle"/>
          </p:nvPr>
        </p:nvSpPr>
        <p:spPr>
          <a:xfrm>
            <a:off x="742950" y="2130440"/>
            <a:ext cx="8420100" cy="1470025"/>
          </a:xfrm>
        </p:spPr>
        <p:txBody>
          <a:bodyPr/>
          <a:lstStyle/>
          <a:p>
            <a:r>
              <a:rPr lang="ru-RU"/>
              <a:t>Образец заголовка</a:t>
            </a:r>
          </a:p>
        </p:txBody>
      </p:sp>
      <p:sp>
        <p:nvSpPr>
          <p:cNvPr id="3" name="Подзаголовок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Rectangle 4">
            <a:extLst>
              <a:ext uri="{FF2B5EF4-FFF2-40B4-BE49-F238E27FC236}">
                <a16:creationId xmlns:a16="http://schemas.microsoft.com/office/drawing/2014/main" id="{16556B9B-4E18-4426-B8AB-45BAE3D23F6B}"/>
              </a:ext>
            </a:extLst>
          </p:cNvPr>
          <p:cNvSpPr>
            <a:spLocks noGrp="1" noChangeArrowheads="1"/>
          </p:cNvSpPr>
          <p:nvPr>
            <p:ph type="dt" sz="half" idx="10"/>
          </p:nvPr>
        </p:nvSpPr>
        <p:spPr/>
        <p:txBody>
          <a:bodyPr/>
          <a:lstStyle>
            <a:lvl1pPr defTabSz="957067" fontAlgn="auto">
              <a:spcBef>
                <a:spcPct val="0"/>
              </a:spcBef>
              <a:spcAft>
                <a:spcPct val="0"/>
              </a:spcAft>
              <a:defRPr/>
            </a:lvl1pPr>
          </a:lstStyle>
          <a:p>
            <a:pPr>
              <a:defRPr/>
            </a:pPr>
            <a:fld id="{5E40DA62-F4B6-4698-8DBD-1B79CC85F57D}" type="datetime1">
              <a:rPr lang="ru-RU"/>
              <a:pPr>
                <a:defRPr/>
              </a:pPr>
              <a:t>27.01.2026</a:t>
            </a:fld>
            <a:endParaRPr lang="es-ES"/>
          </a:p>
        </p:txBody>
      </p:sp>
      <p:sp>
        <p:nvSpPr>
          <p:cNvPr id="5" name="Rectangle 5">
            <a:extLst>
              <a:ext uri="{FF2B5EF4-FFF2-40B4-BE49-F238E27FC236}">
                <a16:creationId xmlns:a16="http://schemas.microsoft.com/office/drawing/2014/main" id="{519A2175-6BB2-46C5-9CD6-106236AF21C8}"/>
              </a:ext>
            </a:extLst>
          </p:cNvPr>
          <p:cNvSpPr>
            <a:spLocks noGrp="1" noChangeArrowheads="1"/>
          </p:cNvSpPr>
          <p:nvPr>
            <p:ph type="ftr" sz="quarter" idx="11"/>
          </p:nvPr>
        </p:nvSpPr>
        <p:spPr/>
        <p:txBody>
          <a:bodyPr/>
          <a:lstStyle>
            <a:lvl1pPr defTabSz="957067" fontAlgn="auto">
              <a:spcBef>
                <a:spcPct val="0"/>
              </a:spcBef>
              <a:spcAft>
                <a:spcPct val="0"/>
              </a:spcAft>
              <a:defRPr/>
            </a:lvl1pPr>
          </a:lstStyle>
          <a:p>
            <a:pPr>
              <a:defRPr/>
            </a:pPr>
            <a:endParaRPr lang="es-ES"/>
          </a:p>
        </p:txBody>
      </p:sp>
      <p:sp>
        <p:nvSpPr>
          <p:cNvPr id="6" name="Rectangle 6">
            <a:extLst>
              <a:ext uri="{FF2B5EF4-FFF2-40B4-BE49-F238E27FC236}">
                <a16:creationId xmlns:a16="http://schemas.microsoft.com/office/drawing/2014/main" id="{B17B1703-31B5-4137-88B9-54A87EF9E28A}"/>
              </a:ext>
            </a:extLst>
          </p:cNvPr>
          <p:cNvSpPr>
            <a:spLocks noGrp="1" noChangeArrowheads="1"/>
          </p:cNvSpPr>
          <p:nvPr>
            <p:ph type="sldNum" sz="quarter" idx="12"/>
          </p:nvPr>
        </p:nvSpPr>
        <p:spPr/>
        <p:txBody>
          <a:bodyPr/>
          <a:lstStyle>
            <a:lvl1pPr>
              <a:defRPr/>
            </a:lvl1pPr>
          </a:lstStyle>
          <a:p>
            <a:fld id="{FDCE6345-36C1-43F2-8820-49483FF43E72}" type="slidenum">
              <a:rPr lang="es-ES" altLang="ru-RU"/>
              <a:t>‹#›</a:t>
            </a:fld>
            <a:endParaRPr lang="es-ES" altLang="ru-RU"/>
          </a:p>
        </p:txBody>
      </p:sp>
    </p:spTree>
    <p:extLst>
      <p:ext uri="{BB962C8B-B14F-4D97-AF65-F5344CB8AC3E}">
        <p14:creationId xmlns:p14="http://schemas.microsoft.com/office/powerpoint/2010/main" val="1223480856"/>
      </p:ext>
    </p:extLst>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jpeg" /><Relationship Id="rId3" Type="http://schemas.openxmlformats.org/officeDocument/2006/relationships/theme" Target="../theme/theme2.xml" /></Relationships>
</file>

<file path=ppt/slideMasters/slideMaster1.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nvGrpSpPr>
      <p:grpSpPr>
        <a:xfrm>
          <a:off x="0" y="0"/>
          <a:ext cx="0" cy="0"/>
        </a:xfrm>
      </p:grpSpPr>
      <p:sp>
        <p:nvSpPr>
          <p:cNvPr id="1026" name="Заголовок 1">
            <a:extLst>
              <a:ext uri="{FF2B5EF4-FFF2-40B4-BE49-F238E27FC236}">
                <a16:creationId xmlns:a16="http://schemas.microsoft.com/office/drawing/2014/main" id="{67B810C9-279F-4307-A0A6-92B4EFDE7975}"/>
              </a:ext>
            </a:extLst>
          </p:cNvPr>
          <p:cNvSpPr>
            <a:spLocks noGrp="1"/>
          </p:cNvSpPr>
          <p:nvPr>
            <p:ph type="title"/>
          </p:nvPr>
        </p:nvSpPr>
        <p:spPr bwMode="auto">
          <a:xfrm>
            <a:off x="495300" y="274638"/>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707" tIns="47855" rIns="95707" bIns="47855" numCol="1" anchor="ctr" anchorCtr="0" compatLnSpc="1">
            <a:prstTxWarp prst="textNoShape">
              <a:avLst/>
            </a:prstTxWarp>
          </a:bodyPr>
          <a:lstStyle/>
          <a:p>
            <a:pPr lvl="0"/>
            <a:r>
              <a:rPr lang="ru-RU" altLang="ru-RU"/>
              <a:t>Образец заголовка</a:t>
            </a:r>
          </a:p>
        </p:txBody>
      </p:sp>
      <p:sp>
        <p:nvSpPr>
          <p:cNvPr id="1027" name="Текст 2">
            <a:extLst>
              <a:ext uri="{FF2B5EF4-FFF2-40B4-BE49-F238E27FC236}">
                <a16:creationId xmlns:a16="http://schemas.microsoft.com/office/drawing/2014/main" id="{9557BEDA-BFCF-47E7-B9CB-C8E669D2486B}"/>
              </a:ext>
            </a:extLst>
          </p:cNvPr>
          <p:cNvSpPr>
            <a:spLocks noGrp="1"/>
          </p:cNvSpPr>
          <p:nvPr>
            <p:ph type="body" idx="1"/>
          </p:nvPr>
        </p:nvSpPr>
        <p:spPr bwMode="auto">
          <a:xfrm>
            <a:off x="495300" y="1600200"/>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707" tIns="47855" rIns="95707" bIns="47855"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a:extLst>
              <a:ext uri="{FF2B5EF4-FFF2-40B4-BE49-F238E27FC236}">
                <a16:creationId xmlns:a16="http://schemas.microsoft.com/office/drawing/2014/main" id="{158FA930-357C-41CA-94F0-CE173ABC7833}"/>
              </a:ext>
            </a:extLst>
          </p:cNvPr>
          <p:cNvSpPr>
            <a:spLocks noGrp="1"/>
          </p:cNvSpPr>
          <p:nvPr>
            <p:ph type="dt" sz="half" idx="2"/>
          </p:nvPr>
        </p:nvSpPr>
        <p:spPr>
          <a:xfrm>
            <a:off x="495300" y="6356350"/>
            <a:ext cx="2311400" cy="365125"/>
          </a:xfrm>
          <a:prstGeom prst="rect">
            <a:avLst/>
          </a:prstGeom>
        </p:spPr>
        <p:txBody>
          <a:bodyPr vert="horz" lIns="95707" tIns="47855" rIns="95707" bIns="47855" rtlCol="0" anchor="ctr"/>
          <a:lstStyle>
            <a:lvl1pPr algn="l" defTabSz="957067" eaLnBrk="1" fontAlgn="auto" hangingPunct="1">
              <a:spcBef>
                <a:spcPct val="0"/>
              </a:spcBef>
              <a:spcAft>
                <a:spcPct val="0"/>
              </a:spcAft>
              <a:defRPr sz="1300">
                <a:solidFill>
                  <a:schemeClr val="tx1">
                    <a:tint val="75000"/>
                  </a:schemeClr>
                </a:solidFill>
                <a:latin typeface="+mn-lt"/>
              </a:defRPr>
            </a:lvl1pPr>
          </a:lstStyle>
          <a:p>
            <a:pPr>
              <a:defRPr/>
            </a:pPr>
            <a:fld id="{8F95C954-3E09-4853-A7B6-E06215669A7C}" type="datetime1">
              <a:rPr lang="ru-RU"/>
              <a:pPr>
                <a:defRPr/>
              </a:pPr>
              <a:t>27.01.2026</a:t>
            </a:fld>
            <a:endParaRPr lang="ru-RU"/>
          </a:p>
        </p:txBody>
      </p:sp>
      <p:sp>
        <p:nvSpPr>
          <p:cNvPr id="5" name="Нижний колонтитул 4">
            <a:extLst>
              <a:ext uri="{FF2B5EF4-FFF2-40B4-BE49-F238E27FC236}">
                <a16:creationId xmlns:a16="http://schemas.microsoft.com/office/drawing/2014/main" id="{6284D280-C1F8-4118-B187-EAD9F94A39E8}"/>
              </a:ext>
            </a:extLst>
          </p:cNvPr>
          <p:cNvSpPr>
            <a:spLocks noGrp="1"/>
          </p:cNvSpPr>
          <p:nvPr>
            <p:ph type="ftr" sz="quarter" idx="3"/>
          </p:nvPr>
        </p:nvSpPr>
        <p:spPr>
          <a:xfrm>
            <a:off x="3384550" y="6356350"/>
            <a:ext cx="3136900" cy="365125"/>
          </a:xfrm>
          <a:prstGeom prst="rect">
            <a:avLst/>
          </a:prstGeom>
        </p:spPr>
        <p:txBody>
          <a:bodyPr vert="horz" lIns="95707" tIns="47855" rIns="95707" bIns="47855" rtlCol="0" anchor="ctr"/>
          <a:lstStyle>
            <a:lvl1pPr algn="ctr" defTabSz="957067" eaLnBrk="1" fontAlgn="auto" hangingPunct="1">
              <a:spcBef>
                <a:spcPct val="0"/>
              </a:spcBef>
              <a:spcAft>
                <a:spcPct val="0"/>
              </a:spcAft>
              <a:defRPr sz="1300">
                <a:solidFill>
                  <a:schemeClr val="tx1">
                    <a:tint val="75000"/>
                  </a:schemeClr>
                </a:solidFill>
                <a:latin typeface="+mn-lt"/>
              </a:defRPr>
            </a:lvl1pPr>
          </a:lstStyle>
          <a:p>
            <a:pPr>
              <a:defRPr/>
            </a:pPr>
            <a:endParaRPr lang="ru-RU"/>
          </a:p>
        </p:txBody>
      </p:sp>
      <p:sp>
        <p:nvSpPr>
          <p:cNvPr id="6" name="Номер слайда 5">
            <a:extLst>
              <a:ext uri="{FF2B5EF4-FFF2-40B4-BE49-F238E27FC236}">
                <a16:creationId xmlns:a16="http://schemas.microsoft.com/office/drawing/2014/main" id="{70AB3B25-A6DB-40AC-9E0C-9422C75253FD}"/>
              </a:ext>
            </a:extLst>
          </p:cNvPr>
          <p:cNvSpPr>
            <a:spLocks noGrp="1"/>
          </p:cNvSpPr>
          <p:nvPr>
            <p:ph type="sldNum" sz="quarter" idx="4"/>
          </p:nvPr>
        </p:nvSpPr>
        <p:spPr>
          <a:xfrm>
            <a:off x="7099300" y="6356350"/>
            <a:ext cx="2311400" cy="365125"/>
          </a:xfrm>
          <a:prstGeom prst="rect">
            <a:avLst/>
          </a:prstGeom>
        </p:spPr>
        <p:txBody>
          <a:bodyPr vert="horz" wrap="square" lIns="95707" tIns="47855" rIns="95707" bIns="47855" numCol="1" anchor="ctr" anchorCtr="0" compatLnSpc="1">
            <a:prstTxWarp prst="textNoShape">
              <a:avLst/>
            </a:prstTxWarp>
          </a:bodyPr>
          <a:lstStyle>
            <a:lvl1pPr algn="r" eaLnBrk="1" hangingPunct="1">
              <a:defRPr sz="1300">
                <a:solidFill>
                  <a:srgbClr val="898989"/>
                </a:solidFill>
                <a:latin typeface="Calibri" panose="020f0502020204030204" pitchFamily="34" charset="0"/>
              </a:defRPr>
            </a:lvl1pPr>
          </a:lstStyle>
          <a:p>
            <a:fld id="{6189577B-9DBD-41E0-8B5A-53712DF6FC6D}" type="slidenum">
              <a:rPr lang="ru-RU" altLang="ru-RU"/>
              <a:t>‹#›</a:t>
            </a:fld>
            <a:endParaRPr lang="ru-RU" altLang="ru-RU"/>
          </a:p>
        </p:txBody>
      </p:sp>
    </p:spTree>
  </p:cSld>
  <p:clrMap bg1="lt1" tx1="dk1" bg2="lt2" tx2="dk2" accent1="accent1" accent2="accent2" accent3="accent3" accent4="accent4" accent5="accent5" accent6="accent6" hlink="hlink" folHlink="folHlink"/>
  <p:sldLayoutIdLst>
    <p:sldLayoutId id="2147485301" r:id="rId1"/>
  </p:sldLayoutIdLst>
  <p:transition/>
  <p:timing/>
  <p:hf hdr="0" ftr="0" dt="0"/>
  <p:txStyles>
    <p:titleStyle>
      <a:lvl1pPr algn="ctr" defTabSz="955675" rtl="0" eaLnBrk="0" fontAlgn="base" hangingPunct="0">
        <a:spcBef>
          <a:spcPct val="0"/>
        </a:spcBef>
        <a:spcAft>
          <a:spcPct val="0"/>
        </a:spcAft>
        <a:defRPr sz="4600" kern="1200">
          <a:solidFill>
            <a:schemeClr val="tx1"/>
          </a:solidFill>
          <a:latin typeface="+mj-lt"/>
          <a:ea typeface="+mj-ea"/>
          <a:cs typeface="+mj-cs"/>
        </a:defRPr>
      </a:lvl1pPr>
      <a:lvl2pPr algn="ctr" defTabSz="955675" rtl="0" eaLnBrk="0" fontAlgn="base" hangingPunct="0">
        <a:spcBef>
          <a:spcPct val="0"/>
        </a:spcBef>
        <a:spcAft>
          <a:spcPct val="0"/>
        </a:spcAft>
        <a:defRPr sz="4600">
          <a:solidFill>
            <a:schemeClr val="tx1"/>
          </a:solidFill>
          <a:latin typeface="Calibri" panose="020f0502020204030204" pitchFamily="34" charset="0"/>
        </a:defRPr>
      </a:lvl2pPr>
      <a:lvl3pPr algn="ctr" defTabSz="955675" rtl="0" eaLnBrk="0" fontAlgn="base" hangingPunct="0">
        <a:spcBef>
          <a:spcPct val="0"/>
        </a:spcBef>
        <a:spcAft>
          <a:spcPct val="0"/>
        </a:spcAft>
        <a:defRPr sz="4600">
          <a:solidFill>
            <a:schemeClr val="tx1"/>
          </a:solidFill>
          <a:latin typeface="Calibri" panose="020f0502020204030204" pitchFamily="34" charset="0"/>
        </a:defRPr>
      </a:lvl3pPr>
      <a:lvl4pPr algn="ctr" defTabSz="955675" rtl="0" eaLnBrk="0" fontAlgn="base" hangingPunct="0">
        <a:spcBef>
          <a:spcPct val="0"/>
        </a:spcBef>
        <a:spcAft>
          <a:spcPct val="0"/>
        </a:spcAft>
        <a:defRPr sz="4600">
          <a:solidFill>
            <a:schemeClr val="tx1"/>
          </a:solidFill>
          <a:latin typeface="Calibri" panose="020f0502020204030204" pitchFamily="34" charset="0"/>
        </a:defRPr>
      </a:lvl4pPr>
      <a:lvl5pPr algn="ctr" defTabSz="955675" rtl="0" eaLnBrk="0" fontAlgn="base" hangingPunct="0">
        <a:spcBef>
          <a:spcPct val="0"/>
        </a:spcBef>
        <a:spcAft>
          <a:spcPct val="0"/>
        </a:spcAft>
        <a:defRPr sz="4600">
          <a:solidFill>
            <a:schemeClr val="tx1"/>
          </a:solidFill>
          <a:latin typeface="Calibri" panose="020f0502020204030204" pitchFamily="34" charset="0"/>
        </a:defRPr>
      </a:lvl5pPr>
      <a:lvl6pPr marL="457200" algn="ctr" defTabSz="955675" rtl="0" fontAlgn="base">
        <a:spcBef>
          <a:spcPct val="0"/>
        </a:spcBef>
        <a:spcAft>
          <a:spcPct val="0"/>
        </a:spcAft>
        <a:defRPr sz="4600">
          <a:solidFill>
            <a:schemeClr val="tx1"/>
          </a:solidFill>
          <a:latin typeface="Calibri" panose="020f0502020204030204" pitchFamily="34" charset="0"/>
        </a:defRPr>
      </a:lvl6pPr>
      <a:lvl7pPr marL="914400" algn="ctr" defTabSz="955675" rtl="0" fontAlgn="base">
        <a:spcBef>
          <a:spcPct val="0"/>
        </a:spcBef>
        <a:spcAft>
          <a:spcPct val="0"/>
        </a:spcAft>
        <a:defRPr sz="4600">
          <a:solidFill>
            <a:schemeClr val="tx1"/>
          </a:solidFill>
          <a:latin typeface="Calibri" panose="020f0502020204030204" pitchFamily="34" charset="0"/>
        </a:defRPr>
      </a:lvl7pPr>
      <a:lvl8pPr marL="1371600" algn="ctr" defTabSz="955675" rtl="0" fontAlgn="base">
        <a:spcBef>
          <a:spcPct val="0"/>
        </a:spcBef>
        <a:spcAft>
          <a:spcPct val="0"/>
        </a:spcAft>
        <a:defRPr sz="4600">
          <a:solidFill>
            <a:schemeClr val="tx1"/>
          </a:solidFill>
          <a:latin typeface="Calibri" panose="020f0502020204030204" pitchFamily="34" charset="0"/>
        </a:defRPr>
      </a:lvl8pPr>
      <a:lvl9pPr marL="1828800" algn="ctr" defTabSz="955675" rtl="0" fontAlgn="base">
        <a:spcBef>
          <a:spcPct val="0"/>
        </a:spcBef>
        <a:spcAft>
          <a:spcPct val="0"/>
        </a:spcAft>
        <a:defRPr sz="4600">
          <a:solidFill>
            <a:schemeClr val="tx1"/>
          </a:solidFill>
          <a:latin typeface="Calibri" panose="020f0502020204030204" pitchFamily="34" charset="0"/>
        </a:defRPr>
      </a:lvl9pPr>
    </p:titleStyle>
    <p:bodyStyle>
      <a:lvl1pPr marL="358775" indent="-358775" algn="l" defTabSz="955675" rtl="0" eaLnBrk="0" fontAlgn="base" hangingPunct="0">
        <a:spcBef>
          <a:spcPct val="20000"/>
        </a:spcBef>
        <a:spcAft>
          <a:spcPct val="0"/>
        </a:spcAft>
        <a:buFont typeface="Arial" panose="020b0604020202020204" pitchFamily="34" charset="0"/>
        <a:buChar char="•"/>
        <a:defRPr sz="3300" kern="1200">
          <a:solidFill>
            <a:schemeClr val="tx1"/>
          </a:solidFill>
          <a:latin typeface="+mn-lt"/>
          <a:ea typeface="+mn-ea"/>
          <a:cs typeface="+mn-cs"/>
        </a:defRPr>
      </a:lvl1pPr>
      <a:lvl2pPr marL="776288" indent="-298450" algn="l" defTabSz="955675" rtl="0" eaLnBrk="0" fontAlgn="base" hangingPunct="0">
        <a:spcBef>
          <a:spcPct val="20000"/>
        </a:spcBef>
        <a:spcAft>
          <a:spcPct val="0"/>
        </a:spcAft>
        <a:buFont typeface="Arial" panose="020b0604020202020204" pitchFamily="34" charset="0"/>
        <a:buChar char="–"/>
        <a:defRPr sz="3000" kern="1200">
          <a:solidFill>
            <a:schemeClr val="tx1"/>
          </a:solidFill>
          <a:latin typeface="+mn-lt"/>
          <a:ea typeface="+mn-ea"/>
          <a:cs typeface="+mn-cs"/>
        </a:defRPr>
      </a:lvl2pPr>
      <a:lvl3pPr marL="1195388" indent="-238125" algn="l" defTabSz="955675" rtl="0" eaLnBrk="0" fontAlgn="base" hangingPunct="0">
        <a:spcBef>
          <a:spcPct val="20000"/>
        </a:spcBef>
        <a:spcAft>
          <a:spcPct val="0"/>
        </a:spcAft>
        <a:buFont typeface="Arial" panose="020b0604020202020204" pitchFamily="34" charset="0"/>
        <a:buChar char="•"/>
        <a:defRPr sz="2500" kern="1200">
          <a:solidFill>
            <a:schemeClr val="tx1"/>
          </a:solidFill>
          <a:latin typeface="+mn-lt"/>
          <a:ea typeface="+mn-ea"/>
          <a:cs typeface="+mn-cs"/>
        </a:defRPr>
      </a:lvl3pPr>
      <a:lvl4pPr marL="1674813" indent="-238125" algn="l" defTabSz="955675"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4pPr>
      <a:lvl5pPr marL="2152650" indent="-238125" algn="l" defTabSz="955675"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5pPr>
      <a:lvl6pPr marL="2631938" indent="-239266" algn="l" defTabSz="95706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3110470" indent="-239266" algn="l" defTabSz="95706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3589003" indent="-239266" algn="l" defTabSz="95706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4067536" indent="-239266" algn="l" defTabSz="95706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9pPr>
    </p:bodyStyle>
    <p:otherStyle>
      <a:defPPr>
        <a:defRPr lang="ru-RU"/>
      </a:defPPr>
      <a:lvl1pPr marL="0" algn="l" defTabSz="957067" rtl="0" eaLnBrk="1" latinLnBrk="0" hangingPunct="1">
        <a:defRPr sz="1900" kern="1200">
          <a:solidFill>
            <a:schemeClr val="tx1"/>
          </a:solidFill>
          <a:latin typeface="+mn-lt"/>
          <a:ea typeface="+mn-ea"/>
          <a:cs typeface="+mn-cs"/>
        </a:defRPr>
      </a:lvl1pPr>
      <a:lvl2pPr marL="478534" algn="l" defTabSz="957067" rtl="0" eaLnBrk="1" latinLnBrk="0" hangingPunct="1">
        <a:defRPr sz="1900" kern="1200">
          <a:solidFill>
            <a:schemeClr val="tx1"/>
          </a:solidFill>
          <a:latin typeface="+mn-lt"/>
          <a:ea typeface="+mn-ea"/>
          <a:cs typeface="+mn-cs"/>
        </a:defRPr>
      </a:lvl2pPr>
      <a:lvl3pPr marL="957067" algn="l" defTabSz="957067" rtl="0" eaLnBrk="1" latinLnBrk="0" hangingPunct="1">
        <a:defRPr sz="1900" kern="1200">
          <a:solidFill>
            <a:schemeClr val="tx1"/>
          </a:solidFill>
          <a:latin typeface="+mn-lt"/>
          <a:ea typeface="+mn-ea"/>
          <a:cs typeface="+mn-cs"/>
        </a:defRPr>
      </a:lvl3pPr>
      <a:lvl4pPr marL="1435602" algn="l" defTabSz="957067" rtl="0" eaLnBrk="1" latinLnBrk="0" hangingPunct="1">
        <a:defRPr sz="1900" kern="1200">
          <a:solidFill>
            <a:schemeClr val="tx1"/>
          </a:solidFill>
          <a:latin typeface="+mn-lt"/>
          <a:ea typeface="+mn-ea"/>
          <a:cs typeface="+mn-cs"/>
        </a:defRPr>
      </a:lvl4pPr>
      <a:lvl5pPr marL="1914136" algn="l" defTabSz="957067" rtl="0" eaLnBrk="1" latinLnBrk="0" hangingPunct="1">
        <a:defRPr sz="1900" kern="1200">
          <a:solidFill>
            <a:schemeClr val="tx1"/>
          </a:solidFill>
          <a:latin typeface="+mn-lt"/>
          <a:ea typeface="+mn-ea"/>
          <a:cs typeface="+mn-cs"/>
        </a:defRPr>
      </a:lvl5pPr>
      <a:lvl6pPr marL="2392668" algn="l" defTabSz="957067" rtl="0" eaLnBrk="1" latinLnBrk="0" hangingPunct="1">
        <a:defRPr sz="1900" kern="1200">
          <a:solidFill>
            <a:schemeClr val="tx1"/>
          </a:solidFill>
          <a:latin typeface="+mn-lt"/>
          <a:ea typeface="+mn-ea"/>
          <a:cs typeface="+mn-cs"/>
        </a:defRPr>
      </a:lvl6pPr>
      <a:lvl7pPr marL="2871203" algn="l" defTabSz="957067" rtl="0" eaLnBrk="1" latinLnBrk="0" hangingPunct="1">
        <a:defRPr sz="1900" kern="1200">
          <a:solidFill>
            <a:schemeClr val="tx1"/>
          </a:solidFill>
          <a:latin typeface="+mn-lt"/>
          <a:ea typeface="+mn-ea"/>
          <a:cs typeface="+mn-cs"/>
        </a:defRPr>
      </a:lvl7pPr>
      <a:lvl8pPr marL="3349737" algn="l" defTabSz="957067" rtl="0" eaLnBrk="1" latinLnBrk="0" hangingPunct="1">
        <a:defRPr sz="1900" kern="1200">
          <a:solidFill>
            <a:schemeClr val="tx1"/>
          </a:solidFill>
          <a:latin typeface="+mn-lt"/>
          <a:ea typeface="+mn-ea"/>
          <a:cs typeface="+mn-cs"/>
        </a:defRPr>
      </a:lvl8pPr>
      <a:lvl9pPr marL="3828270" algn="l" defTabSz="957067"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blipFill dpi="0" rotWithShape="0">
          <a:blip r:embed="rId2"/>
          <a:stretch>
            <a:fillRect/>
          </a:stretch>
        </a:blipFill>
        <a:effectLst/>
      </p:bgPr>
    </p:bg>
    <p:spTree>
      <p:nvGrpSpPr>
        <p:cNvPr id="1" name=""/>
        <p:cNvGrpSpPr/>
        <p:nvPr/>
      </p:nvGrpSpPr>
      <p:grpSpPr>
        <a:xfrm>
          <a:off x="0" y="0"/>
          <a:ext cx="0" cy="0"/>
        </a:xfrm>
      </p:grpSpPr>
      <p:sp>
        <p:nvSpPr>
          <p:cNvPr id="2050" name="Rectangle 2">
            <a:extLst>
              <a:ext uri="{FF2B5EF4-FFF2-40B4-BE49-F238E27FC236}">
                <a16:creationId xmlns:a16="http://schemas.microsoft.com/office/drawing/2014/main" id="{0EF13E6F-767F-4FAD-89A8-4419FEC1F72B}"/>
              </a:ext>
            </a:extLst>
          </p:cNvPr>
          <p:cNvSpPr>
            <a:spLocks noGrp="1" noChangeArrowheads="1"/>
          </p:cNvSpPr>
          <p:nvPr>
            <p:ph type="title"/>
          </p:nvPr>
        </p:nvSpPr>
        <p:spPr bwMode="auto">
          <a:xfrm>
            <a:off x="495300" y="274638"/>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ru-RU"/>
              <a:t>Haga clic para cambiar el estilo de título	</a:t>
            </a:r>
          </a:p>
        </p:txBody>
      </p:sp>
      <p:sp>
        <p:nvSpPr>
          <p:cNvPr id="2051" name="Rectangle 3">
            <a:extLst>
              <a:ext uri="{FF2B5EF4-FFF2-40B4-BE49-F238E27FC236}">
                <a16:creationId xmlns:a16="http://schemas.microsoft.com/office/drawing/2014/main" id="{E8F71718-94AC-458E-9515-4E0A982A0027}"/>
              </a:ext>
            </a:extLst>
          </p:cNvPr>
          <p:cNvSpPr>
            <a:spLocks noGrp="1" noChangeArrowheads="1"/>
          </p:cNvSpPr>
          <p:nvPr>
            <p:ph type="body" idx="1"/>
          </p:nvPr>
        </p:nvSpPr>
        <p:spPr bwMode="auto">
          <a:xfrm>
            <a:off x="495300" y="1600200"/>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ru-RU"/>
              <a:t>Haga clic para modificar el estilo de texto del patrón</a:t>
            </a:r>
          </a:p>
          <a:p>
            <a:pPr lvl="1"/>
            <a:r>
              <a:rPr lang="es-ES" altLang="ru-RU"/>
              <a:t>Segundo nivel</a:t>
            </a:r>
          </a:p>
          <a:p>
            <a:pPr lvl="2"/>
            <a:r>
              <a:rPr lang="es-ES" altLang="ru-RU"/>
              <a:t>Tercer nivel</a:t>
            </a:r>
          </a:p>
          <a:p>
            <a:pPr lvl="3"/>
            <a:r>
              <a:rPr lang="es-ES" altLang="ru-RU"/>
              <a:t>Cuarto nivel</a:t>
            </a:r>
          </a:p>
          <a:p>
            <a:pPr lvl="4"/>
            <a:r>
              <a:rPr lang="es-ES" altLang="ru-RU"/>
              <a:t>Quinto nivel</a:t>
            </a:r>
          </a:p>
        </p:txBody>
      </p:sp>
      <p:sp>
        <p:nvSpPr>
          <p:cNvPr id="1028" name="Rectangle 4">
            <a:extLst>
              <a:ext uri="{FF2B5EF4-FFF2-40B4-BE49-F238E27FC236}">
                <a16:creationId xmlns:a16="http://schemas.microsoft.com/office/drawing/2014/main" id="{EDDA80DD-9160-4849-9F0E-A12637A58311}"/>
              </a:ext>
            </a:extLst>
          </p:cNvPr>
          <p:cNvSpPr>
            <a:spLocks noGrp="1" noChangeArrowheads="1"/>
          </p:cNvSpPr>
          <p:nvPr>
            <p:ph type="dt" sz="half" idx="2"/>
          </p:nvPr>
        </p:nvSpPr>
        <p:spPr bwMode="auto">
          <a:xfrm>
            <a:off x="495300" y="6245225"/>
            <a:ext cx="23114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defRPr>
            </a:lvl1pPr>
          </a:lstStyle>
          <a:p>
            <a:pPr>
              <a:defRPr/>
            </a:pPr>
            <a:fld id="{A12CA8D9-FBCA-4164-8DC7-04BD26E22313}" type="datetime1">
              <a:rPr lang="ru-RU"/>
              <a:pPr>
                <a:defRPr/>
              </a:pPr>
              <a:t>27.01.2026</a:t>
            </a:fld>
            <a:endParaRPr lang="es-ES"/>
          </a:p>
        </p:txBody>
      </p:sp>
      <p:sp>
        <p:nvSpPr>
          <p:cNvPr id="1029" name="Rectangle 5">
            <a:extLst>
              <a:ext uri="{FF2B5EF4-FFF2-40B4-BE49-F238E27FC236}">
                <a16:creationId xmlns:a16="http://schemas.microsoft.com/office/drawing/2014/main" id="{86FE55A3-3AF2-43F5-A2CD-667B70BE97CC}"/>
              </a:ext>
            </a:extLst>
          </p:cNvPr>
          <p:cNvSpPr>
            <a:spLocks noGrp="1" noChangeArrowheads="1"/>
          </p:cNvSpPr>
          <p:nvPr>
            <p:ph type="ftr" sz="quarter" idx="3"/>
          </p:nvPr>
        </p:nvSpPr>
        <p:spPr bwMode="auto">
          <a:xfrm>
            <a:off x="3384550" y="6245225"/>
            <a:ext cx="31369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defRPr>
            </a:lvl1pPr>
          </a:lstStyle>
          <a:p>
            <a:pPr>
              <a:defRPr/>
            </a:pPr>
            <a:endParaRPr lang="es-ES"/>
          </a:p>
        </p:txBody>
      </p:sp>
      <p:sp>
        <p:nvSpPr>
          <p:cNvPr id="1030" name="Rectangle 6">
            <a:extLst>
              <a:ext uri="{FF2B5EF4-FFF2-40B4-BE49-F238E27FC236}">
                <a16:creationId xmlns:a16="http://schemas.microsoft.com/office/drawing/2014/main" id="{D17BF7A3-FA2B-4D90-A1FD-662FC8481BA5}"/>
              </a:ext>
            </a:extLst>
          </p:cNvPr>
          <p:cNvSpPr>
            <a:spLocks noGrp="1" noChangeArrowheads="1"/>
          </p:cNvSpPr>
          <p:nvPr>
            <p:ph type="sldNum" sz="quarter" idx="4"/>
          </p:nvPr>
        </p:nvSpPr>
        <p:spPr bwMode="auto">
          <a:xfrm>
            <a:off x="7099300" y="6245225"/>
            <a:ext cx="23114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E657276E-D13D-46AD-A3AA-2BA93E174E17}" type="slidenum">
              <a:rPr lang="es-ES" altLang="ru-RU"/>
              <a:t>‹#›</a:t>
            </a:fld>
            <a:endParaRPr lang="es-ES" altLang="ru-RU"/>
          </a:p>
        </p:txBody>
      </p:sp>
    </p:spTree>
  </p:cSld>
  <p:clrMap bg1="lt1" tx1="dk1" bg2="lt2" tx2="dk2" accent1="accent1" accent2="accent2" accent3="accent3" accent4="accent4" accent5="accent5" accent6="accent6" hlink="hlink" folHlink="folHlink"/>
  <p:sldLayoutIdLst>
    <p:sldLayoutId id="2147485311" r:id="rId1"/>
  </p:sldLayoutIdLst>
  <p:transition/>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a:defRPr>
      </a:lvl2pPr>
      <a:lvl3pPr algn="ctr" rtl="0" eaLnBrk="0" fontAlgn="base" hangingPunct="0">
        <a:spcBef>
          <a:spcPct val="0"/>
        </a:spcBef>
        <a:spcAft>
          <a:spcPct val="0"/>
        </a:spcAft>
        <a:defRPr sz="4400">
          <a:solidFill>
            <a:schemeClr val="tx2"/>
          </a:solidFill>
          <a:latin typeface="Arial"/>
        </a:defRPr>
      </a:lvl3pPr>
      <a:lvl4pPr algn="ctr" rtl="0" eaLnBrk="0" fontAlgn="base" hangingPunct="0">
        <a:spcBef>
          <a:spcPct val="0"/>
        </a:spcBef>
        <a:spcAft>
          <a:spcPct val="0"/>
        </a:spcAft>
        <a:defRPr sz="4400">
          <a:solidFill>
            <a:schemeClr val="tx2"/>
          </a:solidFill>
          <a:latin typeface="Arial"/>
        </a:defRPr>
      </a:lvl4pPr>
      <a:lvl5pPr algn="ctr" rtl="0" eaLnBrk="0" fontAlgn="base" hangingPunct="0">
        <a:spcBef>
          <a:spcPct val="0"/>
        </a:spcBef>
        <a:spcAft>
          <a:spcPct val="0"/>
        </a:spcAft>
        <a:defRPr sz="4400">
          <a:solidFill>
            <a:schemeClr val="tx2"/>
          </a:solidFill>
          <a:latin typeface="Arial"/>
        </a:defRPr>
      </a:lvl5pPr>
      <a:lvl6pPr marL="457200" algn="ctr" rtl="0" fontAlgn="base">
        <a:spcBef>
          <a:spcPct val="0"/>
        </a:spcBef>
        <a:spcAft>
          <a:spcPct val="0"/>
        </a:spcAft>
        <a:defRPr sz="4400">
          <a:solidFill>
            <a:schemeClr val="tx2"/>
          </a:solidFill>
          <a:latin typeface="Arial"/>
        </a:defRPr>
      </a:lvl6pPr>
      <a:lvl7pPr marL="914400" algn="ctr" rtl="0" fontAlgn="base">
        <a:spcBef>
          <a:spcPct val="0"/>
        </a:spcBef>
        <a:spcAft>
          <a:spcPct val="0"/>
        </a:spcAft>
        <a:defRPr sz="4400">
          <a:solidFill>
            <a:schemeClr val="tx2"/>
          </a:solidFill>
          <a:latin typeface="Arial"/>
        </a:defRPr>
      </a:lvl7pPr>
      <a:lvl8pPr marL="1371600" algn="ctr" rtl="0" fontAlgn="base">
        <a:spcBef>
          <a:spcPct val="0"/>
        </a:spcBef>
        <a:spcAft>
          <a:spcPct val="0"/>
        </a:spcAft>
        <a:defRPr sz="4400">
          <a:solidFill>
            <a:schemeClr val="tx2"/>
          </a:solidFill>
          <a:latin typeface="Arial"/>
        </a:defRPr>
      </a:lvl8pPr>
      <a:lvl9pPr marL="1828800" algn="ctr" rtl="0" fontAlgn="base">
        <a:spcBef>
          <a:spcPct val="0"/>
        </a:spcBef>
        <a:spcAft>
          <a:spcPct val="0"/>
        </a:spcAft>
        <a:defRPr sz="4400">
          <a:solidFill>
            <a:schemeClr val="tx2"/>
          </a:solidFill>
          <a:latin typeface="Arial"/>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24.jpeg" /><Relationship Id="rId11" Type="http://schemas.openxmlformats.org/officeDocument/2006/relationships/oleObject" Target="../embeddings/oleObject5.bin" TargetMode="Internal" /><Relationship Id="rId12" Type="http://schemas.openxmlformats.org/officeDocument/2006/relationships/image" Target="../media/image25.jpeg" /><Relationship Id="rId13" Type="http://schemas.openxmlformats.org/officeDocument/2006/relationships/oleObject" Target="../embeddings/oleObject6.bin" TargetMode="Internal" /><Relationship Id="rId14" Type="http://schemas.openxmlformats.org/officeDocument/2006/relationships/image" Target="../media/image26.jpeg" /><Relationship Id="rId15" Type="http://schemas.openxmlformats.org/officeDocument/2006/relationships/vmlDrawing" Target="../drawings/vmlDrawing1.vml" /><Relationship Id="rId2" Type="http://schemas.openxmlformats.org/officeDocument/2006/relationships/chart" Target="../charts/chart1.xml" /><Relationship Id="rId3" Type="http://schemas.openxmlformats.org/officeDocument/2006/relationships/oleObject" Target="../embeddings/oleObject1.bin" TargetMode="Internal" /><Relationship Id="rId4" Type="http://schemas.openxmlformats.org/officeDocument/2006/relationships/image" Target="../media/image21.jpeg" /><Relationship Id="rId5" Type="http://schemas.openxmlformats.org/officeDocument/2006/relationships/oleObject" Target="../embeddings/oleObject2.bin" TargetMode="Internal" /><Relationship Id="rId6" Type="http://schemas.openxmlformats.org/officeDocument/2006/relationships/image" Target="../media/image22.jpeg" /><Relationship Id="rId7" Type="http://schemas.openxmlformats.org/officeDocument/2006/relationships/oleObject" Target="../embeddings/oleObject3.bin" TargetMode="Internal" /><Relationship Id="rId8" Type="http://schemas.openxmlformats.org/officeDocument/2006/relationships/image" Target="../media/image23.jpeg" /><Relationship Id="rId9" Type="http://schemas.openxmlformats.org/officeDocument/2006/relationships/oleObject" Target="../embeddings/oleObject4.bin" TargetMode="Interna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chart" Target="../charts/chart2.xml" /><Relationship Id="rId3" Type="http://schemas.openxmlformats.org/officeDocument/2006/relationships/image" Target="../media/image27.jpeg" /><Relationship Id="rId4" Type="http://schemas.openxmlformats.org/officeDocument/2006/relationships/image" Target="../media/image28.jpeg" /><Relationship Id="rId5" Type="http://schemas.openxmlformats.org/officeDocument/2006/relationships/image" Target="../media/image29.jpeg" /><Relationship Id="rId6" Type="http://schemas.openxmlformats.org/officeDocument/2006/relationships/image" Target="../media/image30.jpeg" /><Relationship Id="rId7" Type="http://schemas.openxmlformats.org/officeDocument/2006/relationships/image" Target="../media/image31.jpeg" /><Relationship Id="rId8" Type="http://schemas.openxmlformats.org/officeDocument/2006/relationships/image" Target="../media/image32.jpeg"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33.jpeg" /><Relationship Id="rId3" Type="http://schemas.openxmlformats.org/officeDocument/2006/relationships/image" Target="../media/image34.jpeg" /><Relationship Id="rId4" Type="http://schemas.openxmlformats.org/officeDocument/2006/relationships/image" Target="../media/image35.jpeg" /><Relationship Id="rId5" Type="http://schemas.openxmlformats.org/officeDocument/2006/relationships/image" Target="../media/image36.jpeg" /><Relationship Id="rId6" Type="http://schemas.openxmlformats.org/officeDocument/2006/relationships/image" Target="../media/image37.jpeg" /><Relationship Id="rId7" Type="http://schemas.openxmlformats.org/officeDocument/2006/relationships/image" Target="../media/image38.jpeg" /><Relationship Id="rId8" Type="http://schemas.openxmlformats.org/officeDocument/2006/relationships/image" Target="../media/image39.jpe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40.jpeg" /><Relationship Id="rId3" Type="http://schemas.openxmlformats.org/officeDocument/2006/relationships/image" Target="../media/image41.jpeg" /><Relationship Id="rId4" Type="http://schemas.openxmlformats.org/officeDocument/2006/relationships/image" Target="../media/image42.jpe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1.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1.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1.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1.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3.jpeg" /><Relationship Id="rId3" Type="http://schemas.openxmlformats.org/officeDocument/2006/relationships/image" Target="../media/image4.jpeg" /><Relationship Id="rId4" Type="http://schemas.openxmlformats.org/officeDocument/2006/relationships/image" Target="../media/image5.jpe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1.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1.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1.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6.jpeg" /><Relationship Id="rId3" Type="http://schemas.openxmlformats.org/officeDocument/2006/relationships/image" Target="../media/image7.jpeg" /><Relationship Id="rId4" Type="http://schemas.openxmlformats.org/officeDocument/2006/relationships/image" Target="../media/image8.jpeg" /><Relationship Id="rId5" Type="http://schemas.openxmlformats.org/officeDocument/2006/relationships/image" Target="../media/image9.jpeg" /><Relationship Id="rId6" Type="http://schemas.openxmlformats.org/officeDocument/2006/relationships/image" Target="../media/image10.jpeg" /><Relationship Id="rId7" Type="http://schemas.openxmlformats.org/officeDocument/2006/relationships/image" Target="../media/image11.jpeg" /><Relationship Id="rId8" Type="http://schemas.openxmlformats.org/officeDocument/2006/relationships/image" Target="../media/image12.jpeg" /><Relationship Id="rId9" Type="http://schemas.openxmlformats.org/officeDocument/2006/relationships/image" Target="../media/image13.jpe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xml" /><Relationship Id="rId3" Type="http://schemas.openxmlformats.org/officeDocument/2006/relationships/image" Target="../media/image14.jpeg" /><Relationship Id="rId4" Type="http://schemas.openxmlformats.org/officeDocument/2006/relationships/image" Target="../media/image15.jpeg" /><Relationship Id="rId5" Type="http://schemas.openxmlformats.org/officeDocument/2006/relationships/image" Target="../media/image16.png" /><Relationship Id="rId6" Type="http://schemas.openxmlformats.org/officeDocument/2006/relationships/image" Target="../media/image17.jpeg" /><Relationship Id="rId7" Type="http://schemas.openxmlformats.org/officeDocument/2006/relationships/image" Target="../media/image18.jpeg" /><Relationship Id="rId8" Type="http://schemas.openxmlformats.org/officeDocument/2006/relationships/image" Target="../media/image19.jpeg" /><Relationship Id="rId9" Type="http://schemas.openxmlformats.org/officeDocument/2006/relationships/image" Target="../media/image20.jpeg" /></Relationships>
</file>

<file path=ppt/slides/slide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15362" name="Rectangle 3">
            <a:extLst>
              <a:ext uri="{FF2B5EF4-FFF2-40B4-BE49-F238E27FC236}">
                <a16:creationId xmlns:a16="http://schemas.microsoft.com/office/drawing/2014/main" id="{2729DAB6-269B-48F6-B2CA-910CD81BB091}"/>
              </a:ext>
            </a:extLst>
          </p:cNvPr>
          <p:cNvSpPr>
            <a:spLocks noChangeArrowheads="1"/>
          </p:cNvSpPr>
          <p:nvPr/>
        </p:nvSpPr>
        <p:spPr bwMode="auto">
          <a:xfrm>
            <a:off x="3159125" y="5300663"/>
            <a:ext cx="52260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7" tIns="45688" rIns="91377" bIns="45688"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9556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556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556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55675"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ru-RU" altLang="ru-RU" sz="1800">
                <a:latin typeface="Calibri" panose="020f0502020204030204" pitchFamily="34" charset="0"/>
              </a:rPr>
              <a:t>Докладчик</a:t>
            </a:r>
            <a:r>
              <a:rPr lang="en-US" altLang="ru-RU" sz="1800">
                <a:latin typeface="Calibri" panose="020f0502020204030204" pitchFamily="34" charset="0"/>
              </a:rPr>
              <a:t>:</a:t>
            </a:r>
            <a:r>
              <a:rPr lang="ru-RU" altLang="ru-RU" sz="1800">
                <a:latin typeface="Calibri" panose="020f0502020204030204" pitchFamily="34" charset="0"/>
              </a:rPr>
              <a:t> </a:t>
            </a:r>
          </a:p>
          <a:p>
            <a:pPr algn="r" eaLnBrk="1" hangingPunct="1">
              <a:spcBef>
                <a:spcPct val="0"/>
              </a:spcBef>
              <a:buFontTx/>
              <a:buNone/>
            </a:pPr>
            <a:r>
              <a:rPr lang="ru-RU" altLang="ru-RU" sz="1800">
                <a:latin typeface="Calibri" panose="020f0502020204030204" pitchFamily="34" charset="0"/>
              </a:rPr>
              <a:t>Заместитель начальника академии </a:t>
            </a:r>
          </a:p>
          <a:p>
            <a:pPr algn="r" eaLnBrk="1" hangingPunct="1">
              <a:spcBef>
                <a:spcPct val="0"/>
              </a:spcBef>
              <a:buFontTx/>
              <a:buNone/>
            </a:pPr>
            <a:r>
              <a:rPr lang="ru-RU" altLang="ru-RU" sz="1800">
                <a:latin typeface="Calibri" panose="020f0502020204030204" pitchFamily="34" charset="0"/>
              </a:rPr>
              <a:t>по научной работе</a:t>
            </a:r>
          </a:p>
          <a:p>
            <a:pPr algn="r" eaLnBrk="1" hangingPunct="1">
              <a:spcBef>
                <a:spcPct val="0"/>
              </a:spcBef>
              <a:buFontTx/>
              <a:buNone/>
            </a:pPr>
            <a:r>
              <a:rPr lang="ru-RU" altLang="ru-RU" sz="1800">
                <a:latin typeface="Calibri" panose="020f0502020204030204" pitchFamily="34" charset="0"/>
              </a:rPr>
              <a:t>полковник внутренней службы</a:t>
            </a:r>
          </a:p>
          <a:p>
            <a:pPr algn="r" eaLnBrk="1" hangingPunct="1">
              <a:spcBef>
                <a:spcPct val="0"/>
              </a:spcBef>
              <a:buFontTx/>
              <a:buNone/>
            </a:pPr>
            <a:r>
              <a:rPr lang="ru-RU" altLang="ru-RU" sz="1800" err="1">
                <a:latin typeface="Calibri" panose="020f0502020204030204" pitchFamily="34" charset="0"/>
              </a:rPr>
              <a:t>Шарабанова И.Ю.</a:t>
            </a:r>
          </a:p>
        </p:txBody>
      </p:sp>
      <p:sp>
        <p:nvSpPr>
          <p:cNvPr id="15363" name="Прямоугольник 1">
            <a:extLst>
              <a:ext uri="{FF2B5EF4-FFF2-40B4-BE49-F238E27FC236}">
                <a16:creationId xmlns:a16="http://schemas.microsoft.com/office/drawing/2014/main" id="{950B3203-92EE-4A47-BE07-A018DE5F12D0}"/>
              </a:ext>
            </a:extLst>
          </p:cNvPr>
          <p:cNvSpPr>
            <a:spLocks noChangeArrowheads="1"/>
          </p:cNvSpPr>
          <p:nvPr/>
        </p:nvSpPr>
        <p:spPr bwMode="auto">
          <a:xfrm>
            <a:off x="236538" y="184150"/>
            <a:ext cx="7910512"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9556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556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556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55675"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900">
                <a:latin typeface="Calibri" panose="020f0502020204030204" pitchFamily="34" charset="0"/>
              </a:rPr>
              <a:t>Министерство Российской Федерации по делам гражданской обороны, чрезвычайным ситуациям и ликвидации последствий стихийных бедствий</a:t>
            </a:r>
          </a:p>
        </p:txBody>
      </p:sp>
      <p:sp>
        <p:nvSpPr>
          <p:cNvPr id="15364" name="TextBox 3">
            <a:extLst>
              <a:ext uri="{FF2B5EF4-FFF2-40B4-BE49-F238E27FC236}">
                <a16:creationId xmlns:a16="http://schemas.microsoft.com/office/drawing/2014/main" id="{04BE7652-DF52-4E2E-888A-590839E9C596}"/>
              </a:ext>
            </a:extLst>
          </p:cNvPr>
          <p:cNvSpPr txBox="1">
            <a:spLocks noChangeArrowheads="1"/>
          </p:cNvSpPr>
          <p:nvPr/>
        </p:nvSpPr>
        <p:spPr bwMode="auto">
          <a:xfrm>
            <a:off x="227013" y="1001713"/>
            <a:ext cx="7908925"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306" tIns="52153" rIns="104306" bIns="52153">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9556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556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556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55675"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900">
                <a:latin typeface="Calibri" panose="020f0502020204030204" pitchFamily="34" charset="0"/>
              </a:rPr>
              <a:t>Ивановская пожарно-спасательная академия ГПС МЧС России</a:t>
            </a:r>
          </a:p>
        </p:txBody>
      </p:sp>
      <p:sp>
        <p:nvSpPr>
          <p:cNvPr id="15366" name="Прямоугольник 6">
            <a:extLst>
              <a:ext uri="{FF2B5EF4-FFF2-40B4-BE49-F238E27FC236}">
                <a16:creationId xmlns:a16="http://schemas.microsoft.com/office/drawing/2014/main" id="{D279216A-0C7E-4935-8AA7-B35079F203BB}"/>
              </a:ext>
            </a:extLst>
          </p:cNvPr>
          <p:cNvSpPr>
            <a:spLocks noChangeArrowheads="1"/>
          </p:cNvSpPr>
          <p:nvPr/>
        </p:nvSpPr>
        <p:spPr bwMode="auto">
          <a:xfrm>
            <a:off x="0" y="2809875"/>
            <a:ext cx="8385175"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9642" tIns="14822" rIns="29642" bIns="14822">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9556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556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556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55675"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a:latin typeface="Calibri" panose="020f0502020204030204" pitchFamily="34" charset="0"/>
                <a:ea typeface="Times New Roman" panose="02020603050405020304" pitchFamily="18" charset="0"/>
                <a:cs typeface="Calibri" panose="020f0502020204030204" pitchFamily="34" charset="0"/>
              </a:rPr>
              <a:t>Отчет о выполнении плана научной работы академии за 2025 год</a:t>
            </a:r>
          </a:p>
        </p:txBody>
      </p:sp>
      <p:pic>
        <p:nvPicPr>
          <p:cNvPr id="3" name="Рисунок 2">
            <a:extLst>
              <a:ext uri="{FF2B5EF4-FFF2-40B4-BE49-F238E27FC236}">
                <a16:creationId xmlns:a16="http://schemas.microsoft.com/office/drawing/2014/main" id="{71717593-CC71-47BA-87F1-0ADC44C199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3400" y="169949"/>
            <a:ext cx="1217314" cy="1215256"/>
          </a:xfrm>
          <a:prstGeom prst="rect">
            <a:avLst/>
          </a:prstGeom>
        </p:spPr>
      </p:pic>
    </p:spTree>
  </p:cSld>
  <p:clrMapOvr>
    <a:masterClrMapping/>
  </p:clrMapOvr>
  <p:transition/>
  <p:timing/>
</p:sld>
</file>

<file path=ppt/slides/slide1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3554" name="Номер слайда 3">
            <a:extLst>
              <a:ext uri="{FF2B5EF4-FFF2-40B4-BE49-F238E27FC236}">
                <a16:creationId xmlns:a16="http://schemas.microsoft.com/office/drawing/2014/main" id="{0A85A089-F6F4-4242-BC4E-E617E07C4150}"/>
              </a:ext>
            </a:extLst>
          </p:cNvPr>
          <p:cNvSpPr>
            <a:spLocks noGrp="1"/>
          </p:cNvSpPr>
          <p:nvPr>
            <p:ph type="sldNum" sz="quarter" idx="12"/>
          </p:nvPr>
        </p:nvSpPr>
        <p:spPr bwMode="auto">
          <a:xfrm>
            <a:off x="7099300" y="6376988"/>
            <a:ext cx="2311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955675" eaLnBrk="0" fontAlgn="base" hangingPunct="0">
              <a:spcBef>
                <a:spcPct val="0"/>
              </a:spcBef>
              <a:spcAft>
                <a:spcPct val="0"/>
              </a:spcAft>
              <a:defRPr sz="1900">
                <a:solidFill>
                  <a:schemeClr val="tx1"/>
                </a:solidFill>
                <a:latin typeface="Arial" panose="020b0604020202020204" pitchFamily="34" charset="0"/>
              </a:defRPr>
            </a:lvl6pPr>
            <a:lvl7pPr marL="2971800" indent="-228600" defTabSz="955675" eaLnBrk="0" fontAlgn="base" hangingPunct="0">
              <a:spcBef>
                <a:spcPct val="0"/>
              </a:spcBef>
              <a:spcAft>
                <a:spcPct val="0"/>
              </a:spcAft>
              <a:defRPr sz="1900">
                <a:solidFill>
                  <a:schemeClr val="tx1"/>
                </a:solidFill>
                <a:latin typeface="Arial" panose="020b0604020202020204" pitchFamily="34" charset="0"/>
              </a:defRPr>
            </a:lvl7pPr>
            <a:lvl8pPr marL="3429000" indent="-228600" defTabSz="955675" eaLnBrk="0" fontAlgn="base" hangingPunct="0">
              <a:spcBef>
                <a:spcPct val="0"/>
              </a:spcBef>
              <a:spcAft>
                <a:spcPct val="0"/>
              </a:spcAft>
              <a:defRPr sz="1900">
                <a:solidFill>
                  <a:schemeClr val="tx1"/>
                </a:solidFill>
                <a:latin typeface="Arial" panose="020b0604020202020204" pitchFamily="34" charset="0"/>
              </a:defRPr>
            </a:lvl8pPr>
            <a:lvl9pPr marL="3886200" indent="-228600" defTabSz="955675" eaLnBrk="0" fontAlgn="base" hangingPunct="0">
              <a:spcBef>
                <a:spcPct val="0"/>
              </a:spcBef>
              <a:spcAft>
                <a:spcPct val="0"/>
              </a:spcAft>
              <a:defRPr sz="1900">
                <a:solidFill>
                  <a:schemeClr val="tx1"/>
                </a:solidFill>
                <a:latin typeface="Arial" panose="020b0604020202020204" pitchFamily="34" charset="0"/>
              </a:defRPr>
            </a:lvl9pPr>
          </a:lstStyle>
          <a:p>
            <a:fld id="{77F9DFE7-CF5C-42B6-A8AE-A20EB25135F7}" type="slidenum">
              <a:rPr lang="ru-RU" altLang="ru-RU" sz="1800">
                <a:solidFill>
                  <a:srgbClr val="7F7F7F"/>
                </a:solidFill>
                <a:latin typeface="Calibri" panose="020f0502020204030204" pitchFamily="34" charset="0"/>
              </a:rPr>
              <a:t>10</a:t>
            </a:fld>
            <a:endParaRPr lang="ru-RU" altLang="ru-RU" sz="1800">
              <a:solidFill>
                <a:srgbClr val="7F7F7F"/>
              </a:solidFill>
              <a:latin typeface="Calibri" panose="020f0502020204030204" pitchFamily="34" charset="0"/>
            </a:endParaRPr>
          </a:p>
        </p:txBody>
      </p:sp>
      <p:sp>
        <p:nvSpPr>
          <p:cNvPr id="5" name="Прямоугольник 4">
            <a:extLst>
              <a:ext uri="{FF2B5EF4-FFF2-40B4-BE49-F238E27FC236}">
                <a16:creationId xmlns:a16="http://schemas.microsoft.com/office/drawing/2014/main" id="{A7FC778C-992C-48DE-A5BC-32BFBE2CFD65}"/>
              </a:ext>
            </a:extLst>
          </p:cNvPr>
          <p:cNvSpPr/>
          <p:nvPr/>
        </p:nvSpPr>
        <p:spPr>
          <a:xfrm>
            <a:off x="0" y="0"/>
            <a:ext cx="9906000" cy="428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6" name="Прямоугольник 5">
            <a:extLst>
              <a:ext uri="{FF2B5EF4-FFF2-40B4-BE49-F238E27FC236}">
                <a16:creationId xmlns:a16="http://schemas.microsoft.com/office/drawing/2014/main" id="{62DF924A-C344-4011-AE90-4372B6C127FC}"/>
              </a:ext>
            </a:extLst>
          </p:cNvPr>
          <p:cNvSpPr/>
          <p:nvPr/>
        </p:nvSpPr>
        <p:spPr>
          <a:xfrm>
            <a:off x="0" y="0"/>
            <a:ext cx="9906000" cy="400050"/>
          </a:xfrm>
          <a:prstGeom prst="rect">
            <a:avLst/>
          </a:prstGeom>
        </p:spPr>
        <p:txBody>
          <a:bodyPr>
            <a:spAutoFit/>
          </a:bodyPr>
          <a:lstStyle/>
          <a:p>
            <a:pPr marL="29857" algn="ctr" eaLnBrk="1" hangingPunct="1">
              <a:defRPr/>
            </a:pPr>
            <a:r>
              <a:rPr lang="ru-RU" sz="2000" b="1">
                <a:latin typeface="+mn-lt"/>
              </a:rPr>
              <a:t>2. Учет результатов интеллектуальной деятельности</a:t>
            </a:r>
          </a:p>
        </p:txBody>
      </p:sp>
      <p:sp>
        <p:nvSpPr>
          <p:cNvPr id="2" name="Прямоугольник 1">
            <a:extLst>
              <a:ext uri="{FF2B5EF4-FFF2-40B4-BE49-F238E27FC236}">
                <a16:creationId xmlns:a16="http://schemas.microsoft.com/office/drawing/2014/main" id="{B29413B6-6B14-4E32-95E4-2A9C8F795D8F}"/>
              </a:ext>
            </a:extLst>
          </p:cNvPr>
          <p:cNvSpPr/>
          <p:nvPr/>
        </p:nvSpPr>
        <p:spPr>
          <a:xfrm>
            <a:off x="236537" y="600279"/>
            <a:ext cx="9432925" cy="738664"/>
          </a:xfrm>
          <a:prstGeom prst="rect">
            <a:avLst/>
          </a:prstGeom>
        </p:spPr>
        <p:txBody>
          <a:bodyPr>
            <a:spAutoFit/>
          </a:bodyPr>
          <a:lstStyle/>
          <a:p>
            <a:pPr algn="just">
              <a:defRPr/>
            </a:pPr>
            <a:r>
              <a:rPr lang="ru-RU" sz="1400">
                <a:latin typeface="+mn-lt"/>
              </a:rPr>
              <a:t>В рамках изобретательской, рационализаторской и патентно-лицензионной работы в 2025 году научно-педагогическим составом академии получено </a:t>
            </a:r>
            <a:r>
              <a:rPr lang="ru-RU" sz="1400" b="1" u="sng">
                <a:latin typeface="+mn-lt"/>
              </a:rPr>
              <a:t>2 </a:t>
            </a:r>
            <a:r>
              <a:rPr lang="ru-RU" sz="1400">
                <a:latin typeface="+mn-lt"/>
              </a:rPr>
              <a:t>свидетельства о выдаче патента на изобретение, </a:t>
            </a:r>
            <a:r>
              <a:rPr lang="ru-RU" sz="1400" b="1" u="sng">
                <a:latin typeface="+mn-lt"/>
              </a:rPr>
              <a:t>7 </a:t>
            </a:r>
            <a:r>
              <a:rPr lang="ru-RU" sz="1400">
                <a:latin typeface="+mn-lt"/>
              </a:rPr>
              <a:t>свидетельств о выдаче патента на полезную модель и </a:t>
            </a:r>
            <a:r>
              <a:rPr lang="ru-RU" sz="1400" b="1" u="sng">
                <a:latin typeface="+mn-lt"/>
              </a:rPr>
              <a:t>10 </a:t>
            </a:r>
            <a:r>
              <a:rPr lang="ru-RU" sz="1400">
                <a:latin typeface="+mn-lt"/>
              </a:rPr>
              <a:t>свидетельств о государственной регистрации программы для ЭВМ (базы данных).</a:t>
            </a:r>
          </a:p>
        </p:txBody>
      </p:sp>
      <p:graphicFrame>
        <p:nvGraphicFramePr>
          <p:cNvPr id="8" name="Диаграмма 7">
            <a:extLst>
              <a:ext uri="{FF2B5EF4-FFF2-40B4-BE49-F238E27FC236}">
                <a16:creationId xmlns:a16="http://schemas.microsoft.com/office/drawing/2014/main" id="{0F23F054-4189-4ADF-967D-9A4D977F8D8D}"/>
              </a:ext>
            </a:extLst>
          </p:cNvPr>
          <p:cNvGraphicFramePr/>
          <p:nvPr>
            <p:extLst>
              <p:ext uri="{D42A27DB-BD31-4B8C-83A1-F6EECF244321}">
                <p14:modId xmlns:p14="http://schemas.microsoft.com/office/powerpoint/2010/main" val="2651659286"/>
              </p:ext>
            </p:extLst>
          </p:nvPr>
        </p:nvGraphicFramePr>
        <p:xfrm>
          <a:off x="1712640" y="1556792"/>
          <a:ext cx="6133499" cy="4088999"/>
        </p:xfrm>
        <a:graphic>
          <a:graphicData uri="http://schemas.openxmlformats.org/drawingml/2006/chart">
            <c:chart xmlns:c="http://schemas.openxmlformats.org/drawingml/2006/chart" r:id="rId2"/>
          </a:graphicData>
        </a:graphic>
      </p:graphicFrame>
      <p:graphicFrame>
        <p:nvGraphicFramePr>
          <p:cNvPr id="3" name="Объект 2">
            <a:extLst>
              <a:ext uri="{FF2B5EF4-FFF2-40B4-BE49-F238E27FC236}">
                <a16:creationId xmlns:a16="http://schemas.microsoft.com/office/drawing/2014/main" id="{736E4A84-C83F-4201-A4F4-57FEFC146860}"/>
              </a:ext>
            </a:extLst>
          </p:cNvPr>
          <p:cNvGraphicFramePr>
            <a:graphicFrameLocks noChangeAspect="1"/>
          </p:cNvGraphicFramePr>
          <p:nvPr>
            <p:extLst>
              <p:ext uri="{D42A27DB-BD31-4B8C-83A1-F6EECF244321}">
                <p14:modId xmlns:p14="http://schemas.microsoft.com/office/powerpoint/2010/main" val="546574848"/>
              </p:ext>
            </p:extLst>
          </p:nvPr>
        </p:nvGraphicFramePr>
        <p:xfrm>
          <a:off x="313567" y="1613774"/>
          <a:ext cx="1399073" cy="1979403"/>
        </p:xfrm>
        <a:graphic>
          <a:graphicData uri="http://schemas.openxmlformats.org/presentationml/2006/ole">
            <mc:AlternateContent xmlns:mc="http://schemas.openxmlformats.org/markup-compatibility/2006">
              <mc:Choice xmlns:v="urn:schemas-microsoft-com:vml" Requires="v">
                <p:oleObj spid="_x0000_s1038" name="Acrobat Document" r:id="rId3" imgW="5667174" imgH="8019998" progId="Acrobat.Document.DC">
                  <p:embed/>
                </p:oleObj>
              </mc:Choice>
              <mc:Fallback>
                <p:oleObj name="Acrobat Document" r:id="rId3" imgW="5667174" imgH="8019998" progId="Acrobat.Document.DC">
                  <p:embed/>
                  <p:pic>
                    <p:nvPicPr>
                      <p:cNvPr id="0" name="OLE substitute image"/>
                      <p:cNvPicPr/>
                      <p:nvPr/>
                    </p:nvPicPr>
                    <p:blipFill>
                      <a:blip r:embed="rId4"/>
                      <a:stretch>
                        <a:fillRect/>
                      </a:stretch>
                    </p:blipFill>
                    <p:spPr>
                      <a:xfrm>
                        <a:off x="313567" y="1613774"/>
                        <a:ext cx="1399073" cy="1979403"/>
                      </a:xfrm>
                      <a:prstGeom prst="rect">
                        <a:avLst/>
                      </a:prstGeom>
                    </p:spPr>
                  </p:pic>
                </p:oleObj>
              </mc:Fallback>
            </mc:AlternateContent>
          </a:graphicData>
        </a:graphic>
      </p:graphicFrame>
      <p:graphicFrame>
        <p:nvGraphicFramePr>
          <p:cNvPr id="7" name="Объект 6">
            <a:extLst>
              <a:ext uri="{FF2B5EF4-FFF2-40B4-BE49-F238E27FC236}">
                <a16:creationId xmlns:a16="http://schemas.microsoft.com/office/drawing/2014/main" id="{D279D57D-1288-42AB-9DE6-4F369207170F}"/>
              </a:ext>
            </a:extLst>
          </p:cNvPr>
          <p:cNvGraphicFramePr>
            <a:graphicFrameLocks noChangeAspect="1"/>
          </p:cNvGraphicFramePr>
          <p:nvPr>
            <p:extLst>
              <p:ext uri="{D42A27DB-BD31-4B8C-83A1-F6EECF244321}">
                <p14:modId xmlns:p14="http://schemas.microsoft.com/office/powerpoint/2010/main" val="3748927148"/>
              </p:ext>
            </p:extLst>
          </p:nvPr>
        </p:nvGraphicFramePr>
        <p:xfrm>
          <a:off x="349645" y="3618431"/>
          <a:ext cx="1362995" cy="1928359"/>
        </p:xfrm>
        <a:graphic>
          <a:graphicData uri="http://schemas.openxmlformats.org/presentationml/2006/ole">
            <mc:AlternateContent xmlns:mc="http://schemas.openxmlformats.org/markup-compatibility/2006">
              <mc:Choice xmlns:v="urn:schemas-microsoft-com:vml" Requires="v">
                <p:oleObj spid="_x0000_s1039" name="Acrobat Document" r:id="rId5" imgW="5667174" imgH="8019998" progId="Acrobat.Document.DC">
                  <p:embed/>
                </p:oleObj>
              </mc:Choice>
              <mc:Fallback>
                <p:oleObj name="Acrobat Document" r:id="rId5" imgW="5667174" imgH="8019998" progId="Acrobat.Document.DC">
                  <p:embed/>
                  <p:pic>
                    <p:nvPicPr>
                      <p:cNvPr id="0" name="OLE substitute image"/>
                      <p:cNvPicPr/>
                      <p:nvPr/>
                    </p:nvPicPr>
                    <p:blipFill>
                      <a:blip r:embed="rId6"/>
                      <a:stretch>
                        <a:fillRect/>
                      </a:stretch>
                    </p:blipFill>
                    <p:spPr>
                      <a:xfrm>
                        <a:off x="349645" y="3618431"/>
                        <a:ext cx="1362995" cy="1928359"/>
                      </a:xfrm>
                      <a:prstGeom prst="rect">
                        <a:avLst/>
                      </a:prstGeom>
                    </p:spPr>
                  </p:pic>
                </p:oleObj>
              </mc:Fallback>
            </mc:AlternateContent>
          </a:graphicData>
        </a:graphic>
      </p:graphicFrame>
      <p:graphicFrame>
        <p:nvGraphicFramePr>
          <p:cNvPr id="10" name="Объект 9">
            <a:extLst>
              <a:ext uri="{FF2B5EF4-FFF2-40B4-BE49-F238E27FC236}">
                <a16:creationId xmlns:a16="http://schemas.microsoft.com/office/drawing/2014/main" id="{00501E70-32F2-4E94-9467-762600AED6E0}"/>
              </a:ext>
            </a:extLst>
          </p:cNvPr>
          <p:cNvGraphicFramePr>
            <a:graphicFrameLocks noChangeAspect="1"/>
          </p:cNvGraphicFramePr>
          <p:nvPr>
            <p:extLst>
              <p:ext uri="{D42A27DB-BD31-4B8C-83A1-F6EECF244321}">
                <p14:modId xmlns:p14="http://schemas.microsoft.com/office/powerpoint/2010/main" val="1033074779"/>
              </p:ext>
            </p:extLst>
          </p:nvPr>
        </p:nvGraphicFramePr>
        <p:xfrm>
          <a:off x="1784648" y="2473214"/>
          <a:ext cx="1492946" cy="2086663"/>
        </p:xfrm>
        <a:graphic>
          <a:graphicData uri="http://schemas.openxmlformats.org/presentationml/2006/ole">
            <mc:AlternateContent xmlns:mc="http://schemas.openxmlformats.org/markup-compatibility/2006">
              <mc:Choice xmlns:v="urn:schemas-microsoft-com:vml" Requires="v">
                <p:oleObj spid="_x0000_s1040" name="Acrobat Document" r:id="rId7" imgW="5648219" imgH="7896062" progId="Acrobat.Document.DC">
                  <p:embed/>
                </p:oleObj>
              </mc:Choice>
              <mc:Fallback>
                <p:oleObj name="Acrobat Document" r:id="rId7" imgW="5648219" imgH="7896062" progId="Acrobat.Document.DC">
                  <p:embed/>
                  <p:pic>
                    <p:nvPicPr>
                      <p:cNvPr id="0" name="OLE substitute image"/>
                      <p:cNvPicPr/>
                      <p:nvPr/>
                    </p:nvPicPr>
                    <p:blipFill>
                      <a:blip r:embed="rId8"/>
                      <a:stretch>
                        <a:fillRect/>
                      </a:stretch>
                    </p:blipFill>
                    <p:spPr>
                      <a:xfrm>
                        <a:off x="1784648" y="2473214"/>
                        <a:ext cx="1492946" cy="2086663"/>
                      </a:xfrm>
                      <a:prstGeom prst="rect">
                        <a:avLst/>
                      </a:prstGeom>
                    </p:spPr>
                  </p:pic>
                </p:oleObj>
              </mc:Fallback>
            </mc:AlternateContent>
          </a:graphicData>
        </a:graphic>
      </p:graphicFrame>
      <p:graphicFrame>
        <p:nvGraphicFramePr>
          <p:cNvPr id="11" name="Объект 10">
            <a:extLst>
              <a:ext uri="{FF2B5EF4-FFF2-40B4-BE49-F238E27FC236}">
                <a16:creationId xmlns:a16="http://schemas.microsoft.com/office/drawing/2014/main" id="{B6EE50C7-A177-4018-9AAE-48E140363103}"/>
              </a:ext>
            </a:extLst>
          </p:cNvPr>
          <p:cNvGraphicFramePr>
            <a:graphicFrameLocks noChangeAspect="1"/>
          </p:cNvGraphicFramePr>
          <p:nvPr>
            <p:extLst>
              <p:ext uri="{D42A27DB-BD31-4B8C-83A1-F6EECF244321}">
                <p14:modId xmlns:p14="http://schemas.microsoft.com/office/powerpoint/2010/main" val="3665447567"/>
              </p:ext>
            </p:extLst>
          </p:nvPr>
        </p:nvGraphicFramePr>
        <p:xfrm>
          <a:off x="6249144" y="2473213"/>
          <a:ext cx="1474886" cy="2086663"/>
        </p:xfrm>
        <a:graphic>
          <a:graphicData uri="http://schemas.openxmlformats.org/presentationml/2006/ole">
            <mc:AlternateContent xmlns:mc="http://schemas.openxmlformats.org/markup-compatibility/2006">
              <mc:Choice xmlns:v="urn:schemas-microsoft-com:vml" Requires="v">
                <p:oleObj spid="_x0000_s1041" name="Acrobat Document" r:id="rId9" imgW="5667174" imgH="8019998" progId="Acrobat.Document.DC">
                  <p:embed/>
                </p:oleObj>
              </mc:Choice>
              <mc:Fallback>
                <p:oleObj name="Acrobat Document" r:id="rId9" imgW="5667174" imgH="8019998" progId="Acrobat.Document.DC">
                  <p:embed/>
                  <p:pic>
                    <p:nvPicPr>
                      <p:cNvPr id="0" name="OLE substitute image"/>
                      <p:cNvPicPr/>
                      <p:nvPr/>
                    </p:nvPicPr>
                    <p:blipFill>
                      <a:blip r:embed="rId10"/>
                      <a:stretch>
                        <a:fillRect/>
                      </a:stretch>
                    </p:blipFill>
                    <p:spPr>
                      <a:xfrm>
                        <a:off x="6249144" y="2473213"/>
                        <a:ext cx="1474886" cy="2086663"/>
                      </a:xfrm>
                      <a:prstGeom prst="rect">
                        <a:avLst/>
                      </a:prstGeom>
                    </p:spPr>
                  </p:pic>
                </p:oleObj>
              </mc:Fallback>
            </mc:AlternateContent>
          </a:graphicData>
        </a:graphic>
      </p:graphicFrame>
      <p:graphicFrame>
        <p:nvGraphicFramePr>
          <p:cNvPr id="12" name="Объект 11">
            <a:extLst>
              <a:ext uri="{FF2B5EF4-FFF2-40B4-BE49-F238E27FC236}">
                <a16:creationId xmlns:a16="http://schemas.microsoft.com/office/drawing/2014/main" id="{979BE9AB-725C-4FAE-B259-73D013CDBC16}"/>
              </a:ext>
            </a:extLst>
          </p:cNvPr>
          <p:cNvGraphicFramePr>
            <a:graphicFrameLocks noChangeAspect="1"/>
          </p:cNvGraphicFramePr>
          <p:nvPr>
            <p:extLst>
              <p:ext uri="{D42A27DB-BD31-4B8C-83A1-F6EECF244321}">
                <p14:modId xmlns:p14="http://schemas.microsoft.com/office/powerpoint/2010/main" val="1500702802"/>
              </p:ext>
            </p:extLst>
          </p:nvPr>
        </p:nvGraphicFramePr>
        <p:xfrm>
          <a:off x="7927235" y="1556792"/>
          <a:ext cx="1333926" cy="1887234"/>
        </p:xfrm>
        <a:graphic>
          <a:graphicData uri="http://schemas.openxmlformats.org/presentationml/2006/ole">
            <mc:AlternateContent xmlns:mc="http://schemas.openxmlformats.org/markup-compatibility/2006">
              <mc:Choice xmlns:v="urn:schemas-microsoft-com:vml" Requires="v">
                <p:oleObj spid="_x0000_s1042" name="Acrobat Document" r:id="rId11" imgW="5667174" imgH="8019998" progId="Acrobat.Document.DC">
                  <p:embed/>
                </p:oleObj>
              </mc:Choice>
              <mc:Fallback>
                <p:oleObj name="Acrobat Document" r:id="rId11" imgW="5667174" imgH="8019998" progId="Acrobat.Document.DC">
                  <p:embed/>
                  <p:pic>
                    <p:nvPicPr>
                      <p:cNvPr id="0" name="OLE substitute image"/>
                      <p:cNvPicPr/>
                      <p:nvPr/>
                    </p:nvPicPr>
                    <p:blipFill>
                      <a:blip r:embed="rId12"/>
                      <a:stretch>
                        <a:fillRect/>
                      </a:stretch>
                    </p:blipFill>
                    <p:spPr>
                      <a:xfrm>
                        <a:off x="7927235" y="1556792"/>
                        <a:ext cx="1333926" cy="1887234"/>
                      </a:xfrm>
                      <a:prstGeom prst="rect">
                        <a:avLst/>
                      </a:prstGeom>
                    </p:spPr>
                  </p:pic>
                </p:oleObj>
              </mc:Fallback>
            </mc:AlternateContent>
          </a:graphicData>
        </a:graphic>
      </p:graphicFrame>
      <p:graphicFrame>
        <p:nvGraphicFramePr>
          <p:cNvPr id="15" name="Объект 14">
            <a:extLst>
              <a:ext uri="{FF2B5EF4-FFF2-40B4-BE49-F238E27FC236}">
                <a16:creationId xmlns:a16="http://schemas.microsoft.com/office/drawing/2014/main" id="{A880D7AA-4D27-4AE3-AD6E-DEFB305BE51C}"/>
              </a:ext>
            </a:extLst>
          </p:cNvPr>
          <p:cNvGraphicFramePr>
            <a:graphicFrameLocks noChangeAspect="1"/>
          </p:cNvGraphicFramePr>
          <p:nvPr>
            <p:extLst>
              <p:ext uri="{D42A27DB-BD31-4B8C-83A1-F6EECF244321}">
                <p14:modId xmlns:p14="http://schemas.microsoft.com/office/powerpoint/2010/main" val="2763539566"/>
              </p:ext>
            </p:extLst>
          </p:nvPr>
        </p:nvGraphicFramePr>
        <p:xfrm>
          <a:off x="7927235" y="3555117"/>
          <a:ext cx="1340052" cy="1887234"/>
        </p:xfrm>
        <a:graphic>
          <a:graphicData uri="http://schemas.openxmlformats.org/presentationml/2006/ole">
            <mc:AlternateContent xmlns:mc="http://schemas.openxmlformats.org/markup-compatibility/2006">
              <mc:Choice xmlns:v="urn:schemas-microsoft-com:vml" Requires="v">
                <p:oleObj spid="_x0000_s1043" name="Acrobat Document" r:id="rId13" imgW="5648219" imgH="7953290" progId="Acrobat.Document.DC">
                  <p:embed/>
                </p:oleObj>
              </mc:Choice>
              <mc:Fallback>
                <p:oleObj name="Acrobat Document" r:id="rId13" imgW="5648219" imgH="7953290" progId="Acrobat.Document.DC">
                  <p:embed/>
                  <p:pic>
                    <p:nvPicPr>
                      <p:cNvPr id="0" name="OLE substitute image"/>
                      <p:cNvPicPr/>
                      <p:nvPr/>
                    </p:nvPicPr>
                    <p:blipFill>
                      <a:blip r:embed="rId14"/>
                      <a:stretch>
                        <a:fillRect/>
                      </a:stretch>
                    </p:blipFill>
                    <p:spPr>
                      <a:xfrm>
                        <a:off x="7927235" y="3555117"/>
                        <a:ext cx="1340052" cy="1887234"/>
                      </a:xfrm>
                      <a:prstGeom prst="rect">
                        <a:avLst/>
                      </a:prstGeom>
                    </p:spPr>
                  </p:pic>
                </p:oleObj>
              </mc:Fallback>
            </mc:AlternateContent>
          </a:graphicData>
        </a:graphic>
      </p:graphicFrame>
    </p:spTree>
  </p:cSld>
  <p:clrMapOvr>
    <a:masterClrMapping/>
  </p:clrMapOvr>
  <p:transition/>
  <p:timing/>
</p:sld>
</file>

<file path=ppt/slides/slide1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14" name="Прямоугольник 13">
            <a:extLst>
              <a:ext uri="{FF2B5EF4-FFF2-40B4-BE49-F238E27FC236}">
                <a16:creationId xmlns:a16="http://schemas.microsoft.com/office/drawing/2014/main" id="{4032977D-322C-433A-88B0-7591F1340FD1}"/>
              </a:ext>
            </a:extLst>
          </p:cNvPr>
          <p:cNvSpPr/>
          <p:nvPr/>
        </p:nvSpPr>
        <p:spPr>
          <a:xfrm>
            <a:off x="0" y="0"/>
            <a:ext cx="9906000" cy="428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067" eaLnBrk="1" fontAlgn="auto" hangingPunct="1">
              <a:spcBef>
                <a:spcPct val="0"/>
              </a:spcBef>
              <a:spcAft>
                <a:spcPct val="0"/>
              </a:spcAft>
              <a:defRPr/>
            </a:pPr>
            <a:r>
              <a:rPr lang="ru-RU" sz="2000" b="1">
                <a:solidFill>
                  <a:schemeClr val="tx1"/>
                </a:solidFill>
              </a:rPr>
              <a:t>4. Издательская и публикационная деятельность </a:t>
            </a:r>
          </a:p>
        </p:txBody>
      </p:sp>
      <p:sp>
        <p:nvSpPr>
          <p:cNvPr id="24579" name="Номер слайда 1">
            <a:extLst>
              <a:ext uri="{FF2B5EF4-FFF2-40B4-BE49-F238E27FC236}">
                <a16:creationId xmlns:a16="http://schemas.microsoft.com/office/drawing/2014/main" id="{C935A7C1-C2C2-48E8-9E19-594C69704B3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955675" eaLnBrk="0" fontAlgn="base" hangingPunct="0">
              <a:spcBef>
                <a:spcPct val="0"/>
              </a:spcBef>
              <a:spcAft>
                <a:spcPct val="0"/>
              </a:spcAft>
              <a:defRPr sz="1900">
                <a:solidFill>
                  <a:schemeClr val="tx1"/>
                </a:solidFill>
                <a:latin typeface="Arial" panose="020b0604020202020204" pitchFamily="34" charset="0"/>
              </a:defRPr>
            </a:lvl6pPr>
            <a:lvl7pPr marL="2971800" indent="-228600" defTabSz="955675" eaLnBrk="0" fontAlgn="base" hangingPunct="0">
              <a:spcBef>
                <a:spcPct val="0"/>
              </a:spcBef>
              <a:spcAft>
                <a:spcPct val="0"/>
              </a:spcAft>
              <a:defRPr sz="1900">
                <a:solidFill>
                  <a:schemeClr val="tx1"/>
                </a:solidFill>
                <a:latin typeface="Arial" panose="020b0604020202020204" pitchFamily="34" charset="0"/>
              </a:defRPr>
            </a:lvl7pPr>
            <a:lvl8pPr marL="3429000" indent="-228600" defTabSz="955675" eaLnBrk="0" fontAlgn="base" hangingPunct="0">
              <a:spcBef>
                <a:spcPct val="0"/>
              </a:spcBef>
              <a:spcAft>
                <a:spcPct val="0"/>
              </a:spcAft>
              <a:defRPr sz="1900">
                <a:solidFill>
                  <a:schemeClr val="tx1"/>
                </a:solidFill>
                <a:latin typeface="Arial" panose="020b0604020202020204" pitchFamily="34" charset="0"/>
              </a:defRPr>
            </a:lvl8pPr>
            <a:lvl9pPr marL="3886200" indent="-228600" defTabSz="955675" eaLnBrk="0" fontAlgn="base" hangingPunct="0">
              <a:spcBef>
                <a:spcPct val="0"/>
              </a:spcBef>
              <a:spcAft>
                <a:spcPct val="0"/>
              </a:spcAft>
              <a:defRPr sz="1900">
                <a:solidFill>
                  <a:schemeClr val="tx1"/>
                </a:solidFill>
                <a:latin typeface="Arial" panose="020b0604020202020204" pitchFamily="34" charset="0"/>
              </a:defRPr>
            </a:lvl9pPr>
          </a:lstStyle>
          <a:p>
            <a:fld id="{5FD73FAC-C376-4E63-A092-F4352CF7AA08}" type="slidenum">
              <a:rPr lang="ru-RU" altLang="ru-RU" sz="1800">
                <a:solidFill>
                  <a:srgbClr val="898989"/>
                </a:solidFill>
                <a:latin typeface="Calibri" panose="020f0502020204030204" pitchFamily="34" charset="0"/>
              </a:rPr>
              <a:t>11</a:t>
            </a:fld>
            <a:endParaRPr lang="ru-RU" altLang="ru-RU" sz="1800">
              <a:solidFill>
                <a:srgbClr val="898989"/>
              </a:solidFill>
              <a:latin typeface="Calibri" panose="020f0502020204030204" pitchFamily="34" charset="0"/>
            </a:endParaRPr>
          </a:p>
        </p:txBody>
      </p:sp>
      <p:sp>
        <p:nvSpPr>
          <p:cNvPr id="7" name="Скругленный прямоугольник 6">
            <a:extLst>
              <a:ext uri="{FF2B5EF4-FFF2-40B4-BE49-F238E27FC236}">
                <a16:creationId xmlns:a16="http://schemas.microsoft.com/office/drawing/2014/main" id="{0CB0B501-4F95-4574-9B83-4933EE91B130}"/>
              </a:ext>
            </a:extLst>
          </p:cNvPr>
          <p:cNvSpPr/>
          <p:nvPr/>
        </p:nvSpPr>
        <p:spPr>
          <a:xfrm>
            <a:off x="309563" y="785813"/>
            <a:ext cx="5375275" cy="87312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067" eaLnBrk="1" fontAlgn="auto" hangingPunct="1">
              <a:spcBef>
                <a:spcPct val="0"/>
              </a:spcBef>
              <a:spcAft>
                <a:spcPct val="0"/>
              </a:spcAft>
              <a:defRPr/>
            </a:pPr>
            <a:endParaRPr lang="ru-RU">
              <a:solidFill>
                <a:schemeClr val="tx1"/>
              </a:solidFill>
            </a:endParaRPr>
          </a:p>
        </p:txBody>
      </p:sp>
      <p:sp>
        <p:nvSpPr>
          <p:cNvPr id="24581" name="Прямоугольник 7">
            <a:extLst>
              <a:ext uri="{FF2B5EF4-FFF2-40B4-BE49-F238E27FC236}">
                <a16:creationId xmlns:a16="http://schemas.microsoft.com/office/drawing/2014/main" id="{D15AED1C-7B87-4016-90B7-B5AC228E3DA7}"/>
              </a:ext>
            </a:extLst>
          </p:cNvPr>
          <p:cNvSpPr>
            <a:spLocks noChangeArrowheads="1"/>
          </p:cNvSpPr>
          <p:nvPr/>
        </p:nvSpPr>
        <p:spPr bwMode="auto">
          <a:xfrm>
            <a:off x="452438" y="857250"/>
            <a:ext cx="43735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955675" eaLnBrk="0" fontAlgn="base" hangingPunct="0">
              <a:spcBef>
                <a:spcPct val="0"/>
              </a:spcBef>
              <a:spcAft>
                <a:spcPct val="0"/>
              </a:spcAft>
              <a:defRPr sz="1900">
                <a:solidFill>
                  <a:schemeClr val="tx1"/>
                </a:solidFill>
                <a:latin typeface="Arial" panose="020b0604020202020204" pitchFamily="34" charset="0"/>
              </a:defRPr>
            </a:lvl6pPr>
            <a:lvl7pPr marL="2971800" indent="-228600" defTabSz="955675" eaLnBrk="0" fontAlgn="base" hangingPunct="0">
              <a:spcBef>
                <a:spcPct val="0"/>
              </a:spcBef>
              <a:spcAft>
                <a:spcPct val="0"/>
              </a:spcAft>
              <a:defRPr sz="1900">
                <a:solidFill>
                  <a:schemeClr val="tx1"/>
                </a:solidFill>
                <a:latin typeface="Arial" panose="020b0604020202020204" pitchFamily="34" charset="0"/>
              </a:defRPr>
            </a:lvl7pPr>
            <a:lvl8pPr marL="3429000" indent="-228600" defTabSz="955675" eaLnBrk="0" fontAlgn="base" hangingPunct="0">
              <a:spcBef>
                <a:spcPct val="0"/>
              </a:spcBef>
              <a:spcAft>
                <a:spcPct val="0"/>
              </a:spcAft>
              <a:defRPr sz="1900">
                <a:solidFill>
                  <a:schemeClr val="tx1"/>
                </a:solidFill>
                <a:latin typeface="Arial" panose="020b0604020202020204" pitchFamily="34" charset="0"/>
              </a:defRPr>
            </a:lvl8pPr>
            <a:lvl9pPr marL="3886200" indent="-228600" defTabSz="955675" eaLnBrk="0" fontAlgn="base" hangingPunct="0">
              <a:spcBef>
                <a:spcPct val="0"/>
              </a:spcBef>
              <a:spcAft>
                <a:spcPct val="0"/>
              </a:spcAft>
              <a:defRPr sz="1900">
                <a:solidFill>
                  <a:schemeClr val="tx1"/>
                </a:solidFill>
                <a:latin typeface="Arial" panose="020b0604020202020204" pitchFamily="34" charset="0"/>
              </a:defRPr>
            </a:lvl9pPr>
          </a:lstStyle>
          <a:p>
            <a:pPr eaLnBrk="1"/>
            <a:r>
              <a:rPr lang="ru-RU" altLang="ru-RU" sz="1800">
                <a:latin typeface="Calibri" panose="020f0502020204030204" pitchFamily="34" charset="0"/>
              </a:rPr>
              <a:t>ИЗДАТЕЛЬСКАЯ И ПУБЛИКАЦИОННАЯ ДЕЯТЕЛЬНОСТЬ</a:t>
            </a:r>
          </a:p>
        </p:txBody>
      </p:sp>
      <p:sp>
        <p:nvSpPr>
          <p:cNvPr id="10" name="Скругленный прямоугольник 9">
            <a:extLst>
              <a:ext uri="{FF2B5EF4-FFF2-40B4-BE49-F238E27FC236}">
                <a16:creationId xmlns:a16="http://schemas.microsoft.com/office/drawing/2014/main" id="{2F69B066-400E-4BB1-8BBC-0CD2BBFDF5A8}"/>
              </a:ext>
            </a:extLst>
          </p:cNvPr>
          <p:cNvSpPr/>
          <p:nvPr/>
        </p:nvSpPr>
        <p:spPr>
          <a:xfrm>
            <a:off x="4387850" y="785813"/>
            <a:ext cx="1335088" cy="873125"/>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067" eaLnBrk="1" fontAlgn="auto" hangingPunct="1">
              <a:spcBef>
                <a:spcPct val="0"/>
              </a:spcBef>
              <a:spcAft>
                <a:spcPct val="0"/>
              </a:spcAft>
              <a:defRPr/>
            </a:pPr>
            <a:r>
              <a:rPr lang="ru-RU" sz="1800">
                <a:solidFill>
                  <a:schemeClr val="tx1"/>
                </a:solidFill>
              </a:rPr>
              <a:t>53</a:t>
            </a:r>
          </a:p>
        </p:txBody>
      </p:sp>
      <p:sp>
        <p:nvSpPr>
          <p:cNvPr id="12" name="Прямоугольник 11">
            <a:extLst>
              <a:ext uri="{FF2B5EF4-FFF2-40B4-BE49-F238E27FC236}">
                <a16:creationId xmlns:a16="http://schemas.microsoft.com/office/drawing/2014/main" id="{10E81750-6F5D-4183-9440-9EAA7C339CFA}"/>
              </a:ext>
            </a:extLst>
          </p:cNvPr>
          <p:cNvSpPr/>
          <p:nvPr/>
        </p:nvSpPr>
        <p:spPr>
          <a:xfrm flipH="1">
            <a:off x="6096000" y="703263"/>
            <a:ext cx="3500438" cy="955675"/>
          </a:xfrm>
          <a:prstGeom prst="rect">
            <a:avLst/>
          </a:prstGeom>
        </p:spPr>
        <p:txBody>
          <a:bodyPr>
            <a:spAutoFit/>
          </a:bodyPr>
          <a:lstStyle/>
          <a:p>
            <a:pPr defTabSz="957067" eaLnBrk="1" fontAlgn="auto" hangingPunct="1">
              <a:spcBef>
                <a:spcPct val="0"/>
              </a:spcBef>
              <a:spcAft>
                <a:spcPct val="0"/>
              </a:spcAft>
              <a:defRPr/>
            </a:pPr>
            <a:r>
              <a:rPr lang="ru-RU" sz="1400">
                <a:latin typeface="+mn-lt"/>
                <a:cs typeface="Times New Roman" panose="02020603050405020304" pitchFamily="18" charset="0"/>
              </a:rPr>
              <a:t>7 – Гриф МЧС России (подготовлено к представлению на УМС МЧС России)</a:t>
            </a:r>
          </a:p>
          <a:p>
            <a:pPr defTabSz="957067" eaLnBrk="1" fontAlgn="auto" hangingPunct="1">
              <a:spcBef>
                <a:spcPct val="0"/>
              </a:spcBef>
              <a:spcAft>
                <a:spcPct val="0"/>
              </a:spcAft>
              <a:defRPr/>
            </a:pPr>
            <a:r>
              <a:rPr lang="ru-RU" sz="1400">
                <a:latin typeface="+mn-lt"/>
                <a:cs typeface="Times New Roman" panose="02020603050405020304" pitchFamily="18" charset="0"/>
              </a:rPr>
              <a:t>22 – Научные издания</a:t>
            </a:r>
          </a:p>
          <a:p>
            <a:pPr defTabSz="957067" eaLnBrk="1" fontAlgn="auto" hangingPunct="1">
              <a:spcBef>
                <a:spcPct val="0"/>
              </a:spcBef>
              <a:spcAft>
                <a:spcPct val="0"/>
              </a:spcAft>
              <a:defRPr/>
            </a:pPr>
            <a:r>
              <a:rPr lang="ru-RU" sz="1400">
                <a:latin typeface="+mn-lt"/>
                <a:cs typeface="Times New Roman" panose="02020603050405020304" pitchFamily="18" charset="0"/>
              </a:rPr>
              <a:t>24 – Учебные издания</a:t>
            </a:r>
          </a:p>
        </p:txBody>
      </p:sp>
      <p:sp>
        <p:nvSpPr>
          <p:cNvPr id="13" name="Левая фигурная скобка 12">
            <a:extLst>
              <a:ext uri="{FF2B5EF4-FFF2-40B4-BE49-F238E27FC236}">
                <a16:creationId xmlns:a16="http://schemas.microsoft.com/office/drawing/2014/main" id="{3A6E3927-1273-41D2-8830-5C4C58EC9F51}"/>
              </a:ext>
            </a:extLst>
          </p:cNvPr>
          <p:cNvSpPr/>
          <p:nvPr/>
        </p:nvSpPr>
        <p:spPr>
          <a:xfrm>
            <a:off x="5810250" y="642938"/>
            <a:ext cx="215900" cy="1079500"/>
          </a:xfrm>
          <a:prstGeom prst="leftBrace">
            <a:avLst>
              <a:gd name="adj1" fmla="val 36139"/>
              <a:gd name="adj2" fmla="val 50000"/>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57067" eaLnBrk="1" fontAlgn="auto" hangingPunct="1">
              <a:spcBef>
                <a:spcPct val="0"/>
              </a:spcBef>
              <a:spcAft>
                <a:spcPct val="0"/>
              </a:spcAft>
              <a:defRPr/>
            </a:pPr>
            <a:endParaRPr lang="ru-RU"/>
          </a:p>
        </p:txBody>
      </p:sp>
      <p:graphicFrame>
        <p:nvGraphicFramePr>
          <p:cNvPr id="2" name="Диаграмма 18">
            <a:extLst>
              <a:ext uri="{FF2B5EF4-FFF2-40B4-BE49-F238E27FC236}">
                <a16:creationId xmlns:a16="http://schemas.microsoft.com/office/drawing/2014/main" id="{B6C7023E-AF75-448D-BA8B-F915C9C84B40}"/>
              </a:ext>
            </a:extLst>
          </p:cNvPr>
          <p:cNvGraphicFramePr/>
          <p:nvPr>
            <p:extLst>
              <p:ext uri="{D42A27DB-BD31-4B8C-83A1-F6EECF244321}">
                <p14:modId xmlns:p14="http://schemas.microsoft.com/office/powerpoint/2010/main" val="3981916448"/>
              </p:ext>
            </p:extLst>
          </p:nvPr>
        </p:nvGraphicFramePr>
        <p:xfrm>
          <a:off x="360363" y="1836738"/>
          <a:ext cx="4684712" cy="3541712"/>
        </p:xfrm>
        <a:graphic>
          <a:graphicData uri="http://schemas.openxmlformats.org/drawingml/2006/chart">
            <c:chart xmlns:c="http://schemas.openxmlformats.org/drawingml/2006/chart" r:id="rId2"/>
          </a:graphicData>
        </a:graphic>
      </p:graphicFrame>
      <p:sp>
        <p:nvSpPr>
          <p:cNvPr id="24586" name="Прямоугольник 14">
            <a:extLst>
              <a:ext uri="{FF2B5EF4-FFF2-40B4-BE49-F238E27FC236}">
                <a16:creationId xmlns:a16="http://schemas.microsoft.com/office/drawing/2014/main" id="{F824954D-0ECD-483F-A9B9-A93D729D4DB6}"/>
              </a:ext>
            </a:extLst>
          </p:cNvPr>
          <p:cNvSpPr>
            <a:spLocks noChangeArrowheads="1"/>
          </p:cNvSpPr>
          <p:nvPr/>
        </p:nvSpPr>
        <p:spPr bwMode="auto">
          <a:xfrm>
            <a:off x="257175" y="5640388"/>
            <a:ext cx="927893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955675" eaLnBrk="0" fontAlgn="base" hangingPunct="0">
              <a:spcBef>
                <a:spcPct val="0"/>
              </a:spcBef>
              <a:spcAft>
                <a:spcPct val="0"/>
              </a:spcAft>
              <a:defRPr sz="1900">
                <a:solidFill>
                  <a:schemeClr val="tx1"/>
                </a:solidFill>
                <a:latin typeface="Arial" panose="020b0604020202020204" pitchFamily="34" charset="0"/>
              </a:defRPr>
            </a:lvl6pPr>
            <a:lvl7pPr marL="2971800" indent="-228600" defTabSz="955675" eaLnBrk="0" fontAlgn="base" hangingPunct="0">
              <a:spcBef>
                <a:spcPct val="0"/>
              </a:spcBef>
              <a:spcAft>
                <a:spcPct val="0"/>
              </a:spcAft>
              <a:defRPr sz="1900">
                <a:solidFill>
                  <a:schemeClr val="tx1"/>
                </a:solidFill>
                <a:latin typeface="Arial" panose="020b0604020202020204" pitchFamily="34" charset="0"/>
              </a:defRPr>
            </a:lvl7pPr>
            <a:lvl8pPr marL="3429000" indent="-228600" defTabSz="955675" eaLnBrk="0" fontAlgn="base" hangingPunct="0">
              <a:spcBef>
                <a:spcPct val="0"/>
              </a:spcBef>
              <a:spcAft>
                <a:spcPct val="0"/>
              </a:spcAft>
              <a:defRPr sz="1900">
                <a:solidFill>
                  <a:schemeClr val="tx1"/>
                </a:solidFill>
                <a:latin typeface="Arial" panose="020b0604020202020204" pitchFamily="34" charset="0"/>
              </a:defRPr>
            </a:lvl8pPr>
            <a:lvl9pPr marL="3886200" indent="-228600" defTabSz="955675" eaLnBrk="0" fontAlgn="base" hangingPunct="0">
              <a:spcBef>
                <a:spcPct val="0"/>
              </a:spcBef>
              <a:spcAft>
                <a:spcPct val="0"/>
              </a:spcAft>
              <a:defRPr sz="1900">
                <a:solidFill>
                  <a:schemeClr val="tx1"/>
                </a:solidFill>
                <a:latin typeface="Arial" panose="020b0604020202020204" pitchFamily="34" charset="0"/>
              </a:defRPr>
            </a:lvl9pPr>
          </a:lstStyle>
          <a:p>
            <a:pPr algn="just"/>
            <a:r>
              <a:rPr lang="ru-RU" altLang="ru-RU" sz="1300">
                <a:latin typeface="Calibri" panose="020f0502020204030204" pitchFamily="34" charset="0"/>
                <a:cs typeface="Calibri" panose="020f0502020204030204" pitchFamily="34" charset="0"/>
              </a:rPr>
              <a:t>В 2025 году издано </a:t>
            </a:r>
            <a:r>
              <a:rPr lang="ru-RU" altLang="ru-RU" sz="1300" b="1" u="sng">
                <a:latin typeface="Calibri" panose="020f0502020204030204" pitchFamily="34" charset="0"/>
                <a:cs typeface="Calibri" panose="020f0502020204030204" pitchFamily="34" charset="0"/>
              </a:rPr>
              <a:t>4</a:t>
            </a:r>
            <a:r>
              <a:rPr lang="ru-RU" altLang="ru-RU" sz="1300">
                <a:latin typeface="Calibri" panose="020f0502020204030204" pitchFamily="34" charset="0"/>
                <a:cs typeface="Calibri" panose="020f0502020204030204" pitchFamily="34" charset="0"/>
              </a:rPr>
              <a:t> выпуска печатного научного журнала «Современные проблемы гражданской защиты», в котором размещено </a:t>
            </a:r>
            <a:r>
              <a:rPr lang="ru-RU" altLang="ru-RU" sz="1300" b="1" u="sng">
                <a:latin typeface="Calibri" panose="020f0502020204030204" pitchFamily="34" charset="0"/>
                <a:cs typeface="Calibri" panose="020f0502020204030204" pitchFamily="34" charset="0"/>
              </a:rPr>
              <a:t>60</a:t>
            </a:r>
            <a:r>
              <a:rPr lang="ru-RU" altLang="ru-RU" sz="1300">
                <a:latin typeface="Calibri" panose="020f0502020204030204" pitchFamily="34" charset="0"/>
                <a:cs typeface="Calibri" panose="020f0502020204030204" pitchFamily="34" charset="0"/>
              </a:rPr>
              <a:t> научных статей (публикациям присвоен </a:t>
            </a:r>
            <a:r>
              <a:rPr lang="en-US" altLang="ru-RU" sz="1300">
                <a:latin typeface="Calibri" panose="020f0502020204030204" pitchFamily="34" charset="0"/>
                <a:cs typeface="Calibri" panose="020f0502020204030204" pitchFamily="34" charset="0"/>
              </a:rPr>
              <a:t>DOI) </a:t>
            </a:r>
            <a:r>
              <a:rPr lang="ru-RU" altLang="ru-RU" sz="1300">
                <a:latin typeface="Calibri" panose="020f0502020204030204" pitchFamily="34" charset="0"/>
                <a:cs typeface="Calibri" panose="020f0502020204030204" pitchFamily="34" charset="0"/>
              </a:rPr>
              <a:t>и </a:t>
            </a:r>
            <a:r>
              <a:rPr lang="ru-RU" altLang="ru-RU" sz="1300" b="1" u="sng">
                <a:latin typeface="Calibri" panose="020f0502020204030204" pitchFamily="34" charset="0"/>
                <a:cs typeface="Calibri" panose="020f0502020204030204" pitchFamily="34" charset="0"/>
              </a:rPr>
              <a:t>4</a:t>
            </a:r>
            <a:r>
              <a:rPr lang="ru-RU" altLang="ru-RU" sz="1300">
                <a:latin typeface="Calibri" panose="020f0502020204030204" pitchFamily="34" charset="0"/>
                <a:cs typeface="Calibri" panose="020f0502020204030204" pitchFamily="34" charset="0"/>
              </a:rPr>
              <a:t> выпуска электронного научного журнала «Пожарная и аварийная безопасность», в котором размещено </a:t>
            </a:r>
            <a:r>
              <a:rPr lang="ru-RU" altLang="ru-RU" sz="1300" b="1" u="sng">
                <a:latin typeface="Calibri" panose="020f0502020204030204" pitchFamily="34" charset="0"/>
                <a:cs typeface="Calibri" panose="020f0502020204030204" pitchFamily="34" charset="0"/>
              </a:rPr>
              <a:t>26</a:t>
            </a:r>
            <a:r>
              <a:rPr lang="ru-RU" altLang="ru-RU" sz="1300">
                <a:latin typeface="Calibri" panose="020f0502020204030204" pitchFamily="34" charset="0"/>
                <a:cs typeface="Calibri" panose="020f0502020204030204" pitchFamily="34" charset="0"/>
              </a:rPr>
              <a:t> научных статей. Журналы входят в перечень ВАК Министерства науки и высшего образования РФ.</a:t>
            </a:r>
          </a:p>
        </p:txBody>
      </p:sp>
      <p:pic>
        <p:nvPicPr>
          <p:cNvPr id="16" name="Picture 2" descr="D:\Документы\ИНФОРМАЦИЯ РАЗНАЯ\УМС 2018\Фото для УМС\Скрин журнала ВАК.png">
            <a:extLst>
              <a:ext uri="{FF2B5EF4-FFF2-40B4-BE49-F238E27FC236}">
                <a16:creationId xmlns:a16="http://schemas.microsoft.com/office/drawing/2014/main" id="{699B0015-50DB-4197-8A18-C3DAB72B9569}"/>
              </a:ext>
            </a:extLst>
          </p:cNvPr>
          <p:cNvPicPr>
            <a:picLocks noChangeAspect="1" noChangeArrowheads="1"/>
          </p:cNvPicPr>
          <p:nvPr/>
        </p:nvPicPr>
        <p:blipFill>
          <a:blip r:embed="rId3"/>
          <a:stretch>
            <a:fillRect/>
          </a:stretch>
        </p:blipFill>
        <p:spPr bwMode="auto">
          <a:xfrm>
            <a:off x="5238750" y="3857625"/>
            <a:ext cx="1892300" cy="1457325"/>
          </a:xfrm>
          <a:prstGeom prst="rect">
            <a:avLst/>
          </a:prstGeom>
          <a:ln>
            <a:noFill/>
          </a:ln>
          <a:effectLst>
            <a:outerShdw blurRad="292100" dist="139700" dir="2700000" algn="tl" rotWithShape="0">
              <a:srgbClr val="333333">
                <a:alpha val="65000"/>
              </a:srgbClr>
            </a:outerShdw>
          </a:effectLst>
        </p:spPr>
      </p:pic>
      <p:pic>
        <p:nvPicPr>
          <p:cNvPr id="17" name="Рисунок 16">
            <a:extLst>
              <a:ext uri="{FF2B5EF4-FFF2-40B4-BE49-F238E27FC236}">
                <a16:creationId xmlns:a16="http://schemas.microsoft.com/office/drawing/2014/main" id="{FAB9C5D8-86F9-458B-A4D9-25FE749D6848}"/>
              </a:ext>
            </a:extLst>
          </p:cNvPr>
          <p:cNvPicPr>
            <a:picLocks noChangeAspect="1"/>
          </p:cNvPicPr>
          <p:nvPr/>
        </p:nvPicPr>
        <p:blipFill>
          <a:blip r:embed="rId4"/>
          <a:srcRect l="13501" t="13853" r="16741" b="6139"/>
          <a:stretch>
            <a:fillRect/>
          </a:stretch>
        </p:blipFill>
        <p:spPr>
          <a:xfrm>
            <a:off x="7257256" y="3849689"/>
            <a:ext cx="2278857" cy="1469118"/>
          </a:xfrm>
          <a:prstGeom prst="rect">
            <a:avLst/>
          </a:prstGeom>
          <a:ln>
            <a:noFill/>
          </a:ln>
          <a:effectLst>
            <a:outerShdw blurRad="292100" dist="139700" dir="2700000" algn="tl" rotWithShape="0">
              <a:srgbClr val="333333">
                <a:alpha val="65000"/>
              </a:srgbClr>
            </a:outerShdw>
          </a:effectLst>
        </p:spPr>
      </p:pic>
      <p:pic>
        <p:nvPicPr>
          <p:cNvPr id="5" name="Рисунок 4">
            <a:extLst>
              <a:ext uri="{FF2B5EF4-FFF2-40B4-BE49-F238E27FC236}">
                <a16:creationId xmlns:a16="http://schemas.microsoft.com/office/drawing/2014/main" id="{DF0906EE-B5F5-47DE-BB18-9E65BE0900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4231" y="2084456"/>
            <a:ext cx="995307" cy="1411760"/>
          </a:xfrm>
          <a:prstGeom prst="rect">
            <a:avLst/>
          </a:prstGeom>
        </p:spPr>
      </p:pic>
      <p:pic>
        <p:nvPicPr>
          <p:cNvPr id="19" name="Рисунок 18">
            <a:extLst>
              <a:ext uri="{FF2B5EF4-FFF2-40B4-BE49-F238E27FC236}">
                <a16:creationId xmlns:a16="http://schemas.microsoft.com/office/drawing/2014/main" id="{8813E255-13DE-47A4-831D-194EDD956D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3747" y="2080610"/>
            <a:ext cx="995307" cy="1408446"/>
          </a:xfrm>
          <a:prstGeom prst="rect">
            <a:avLst/>
          </a:prstGeom>
        </p:spPr>
      </p:pic>
      <p:pic>
        <p:nvPicPr>
          <p:cNvPr id="21" name="Рисунок 20">
            <a:extLst>
              <a:ext uri="{FF2B5EF4-FFF2-40B4-BE49-F238E27FC236}">
                <a16:creationId xmlns:a16="http://schemas.microsoft.com/office/drawing/2014/main" id="{F0F5FCA6-EBFF-42F4-861A-2A3E392D12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34001" y="2080610"/>
            <a:ext cx="965467" cy="1408446"/>
          </a:xfrm>
          <a:prstGeom prst="rect">
            <a:avLst/>
          </a:prstGeom>
        </p:spPr>
      </p:pic>
      <p:pic>
        <p:nvPicPr>
          <p:cNvPr id="23" name="Рисунок 22">
            <a:extLst>
              <a:ext uri="{FF2B5EF4-FFF2-40B4-BE49-F238E27FC236}">
                <a16:creationId xmlns:a16="http://schemas.microsoft.com/office/drawing/2014/main" id="{CC5A8F0B-92D0-44D8-A269-5AF1167C14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04415" y="2074545"/>
            <a:ext cx="1022120" cy="1408446"/>
          </a:xfrm>
          <a:prstGeom prst="rect">
            <a:avLst/>
          </a:prstGeom>
        </p:spPr>
      </p:pic>
    </p:spTree>
  </p:cSld>
  <p:clrMapOvr>
    <a:masterClrMapping/>
  </p:clrMapOvr>
  <p:transition/>
  <p:timing/>
</p:sld>
</file>

<file path=ppt/slides/slide1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12" name="Скругленный прямоугольник 11">
            <a:extLst>
              <a:ext uri="{FF2B5EF4-FFF2-40B4-BE49-F238E27FC236}">
                <a16:creationId xmlns:a16="http://schemas.microsoft.com/office/drawing/2014/main" id="{803F1534-6499-4135-82BF-B31CACAC72C5}"/>
              </a:ext>
            </a:extLst>
          </p:cNvPr>
          <p:cNvSpPr/>
          <p:nvPr/>
        </p:nvSpPr>
        <p:spPr>
          <a:xfrm>
            <a:off x="295275" y="764704"/>
            <a:ext cx="5375275" cy="5207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chemeClr val="tx1"/>
              </a:solidFill>
            </a:endParaRPr>
          </a:p>
        </p:txBody>
      </p:sp>
      <p:sp>
        <p:nvSpPr>
          <p:cNvPr id="25603" name="Номер слайда 3">
            <a:extLst>
              <a:ext uri="{FF2B5EF4-FFF2-40B4-BE49-F238E27FC236}">
                <a16:creationId xmlns:a16="http://schemas.microsoft.com/office/drawing/2014/main" id="{F67A4CDF-53B4-4F91-BDF2-57075D4C81C8}"/>
              </a:ext>
            </a:extLst>
          </p:cNvPr>
          <p:cNvSpPr>
            <a:spLocks noGrp="1"/>
          </p:cNvSpPr>
          <p:nvPr>
            <p:ph type="sldNum" sz="quarter" idx="12"/>
          </p:nvPr>
        </p:nvSpPr>
        <p:spPr bwMode="auto">
          <a:xfrm>
            <a:off x="7099300" y="6376988"/>
            <a:ext cx="2311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955675" eaLnBrk="0" fontAlgn="base" hangingPunct="0">
              <a:spcBef>
                <a:spcPct val="0"/>
              </a:spcBef>
              <a:spcAft>
                <a:spcPct val="0"/>
              </a:spcAft>
              <a:defRPr sz="1900">
                <a:solidFill>
                  <a:schemeClr val="tx1"/>
                </a:solidFill>
                <a:latin typeface="Arial" panose="020b0604020202020204" pitchFamily="34" charset="0"/>
              </a:defRPr>
            </a:lvl6pPr>
            <a:lvl7pPr marL="2971800" indent="-228600" defTabSz="955675" eaLnBrk="0" fontAlgn="base" hangingPunct="0">
              <a:spcBef>
                <a:spcPct val="0"/>
              </a:spcBef>
              <a:spcAft>
                <a:spcPct val="0"/>
              </a:spcAft>
              <a:defRPr sz="1900">
                <a:solidFill>
                  <a:schemeClr val="tx1"/>
                </a:solidFill>
                <a:latin typeface="Arial" panose="020b0604020202020204" pitchFamily="34" charset="0"/>
              </a:defRPr>
            </a:lvl7pPr>
            <a:lvl8pPr marL="3429000" indent="-228600" defTabSz="955675" eaLnBrk="0" fontAlgn="base" hangingPunct="0">
              <a:spcBef>
                <a:spcPct val="0"/>
              </a:spcBef>
              <a:spcAft>
                <a:spcPct val="0"/>
              </a:spcAft>
              <a:defRPr sz="1900">
                <a:solidFill>
                  <a:schemeClr val="tx1"/>
                </a:solidFill>
                <a:latin typeface="Arial" panose="020b0604020202020204" pitchFamily="34" charset="0"/>
              </a:defRPr>
            </a:lvl8pPr>
            <a:lvl9pPr marL="3886200" indent="-228600" defTabSz="955675" eaLnBrk="0" fontAlgn="base" hangingPunct="0">
              <a:spcBef>
                <a:spcPct val="0"/>
              </a:spcBef>
              <a:spcAft>
                <a:spcPct val="0"/>
              </a:spcAft>
              <a:defRPr sz="1900">
                <a:solidFill>
                  <a:schemeClr val="tx1"/>
                </a:solidFill>
                <a:latin typeface="Arial" panose="020b0604020202020204" pitchFamily="34" charset="0"/>
              </a:defRPr>
            </a:lvl9pPr>
          </a:lstStyle>
          <a:p>
            <a:fld id="{209E5FC8-BD27-46E8-9435-55781C82A012}" type="slidenum">
              <a:rPr lang="ru-RU" altLang="ru-RU" sz="1800">
                <a:solidFill>
                  <a:srgbClr val="7F7F7F"/>
                </a:solidFill>
                <a:latin typeface="Calibri" panose="020f0502020204030204" pitchFamily="34" charset="0"/>
              </a:rPr>
              <a:t>12</a:t>
            </a:fld>
            <a:endParaRPr lang="ru-RU" altLang="ru-RU" sz="1800">
              <a:solidFill>
                <a:srgbClr val="7F7F7F"/>
              </a:solidFill>
              <a:latin typeface="Calibri" panose="020f0502020204030204" pitchFamily="34" charset="0"/>
            </a:endParaRPr>
          </a:p>
        </p:txBody>
      </p:sp>
      <p:sp>
        <p:nvSpPr>
          <p:cNvPr id="5" name="Прямоугольник 4">
            <a:extLst>
              <a:ext uri="{FF2B5EF4-FFF2-40B4-BE49-F238E27FC236}">
                <a16:creationId xmlns:a16="http://schemas.microsoft.com/office/drawing/2014/main" id="{EA737EEE-F859-4693-83DE-2315540D36DD}"/>
              </a:ext>
            </a:extLst>
          </p:cNvPr>
          <p:cNvSpPr/>
          <p:nvPr/>
        </p:nvSpPr>
        <p:spPr>
          <a:xfrm>
            <a:off x="0" y="0"/>
            <a:ext cx="9906000" cy="428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6" name="Прямоугольник 5">
            <a:extLst>
              <a:ext uri="{FF2B5EF4-FFF2-40B4-BE49-F238E27FC236}">
                <a16:creationId xmlns:a16="http://schemas.microsoft.com/office/drawing/2014/main" id="{7D196AC6-EE05-4D93-A1FB-ECD933BB51D5}"/>
              </a:ext>
            </a:extLst>
          </p:cNvPr>
          <p:cNvSpPr/>
          <p:nvPr/>
        </p:nvSpPr>
        <p:spPr>
          <a:xfrm>
            <a:off x="0" y="0"/>
            <a:ext cx="9906000" cy="400050"/>
          </a:xfrm>
          <a:prstGeom prst="rect">
            <a:avLst/>
          </a:prstGeom>
        </p:spPr>
        <p:txBody>
          <a:bodyPr>
            <a:spAutoFit/>
          </a:bodyPr>
          <a:lstStyle/>
          <a:p>
            <a:pPr marL="29857" algn="ctr" eaLnBrk="1" hangingPunct="1">
              <a:defRPr/>
            </a:pPr>
            <a:r>
              <a:rPr lang="ru-RU" sz="2000" b="1">
                <a:latin typeface="+mn-lt"/>
              </a:rPr>
              <a:t>4. Научные конференции, форумы, семинары и др.</a:t>
            </a:r>
          </a:p>
        </p:txBody>
      </p:sp>
      <p:sp>
        <p:nvSpPr>
          <p:cNvPr id="28678" name="Прямоугольник 7">
            <a:extLst>
              <a:ext uri="{FF2B5EF4-FFF2-40B4-BE49-F238E27FC236}">
                <a16:creationId xmlns:a16="http://schemas.microsoft.com/office/drawing/2014/main" id="{A4882FE3-2177-4488-A2A6-C42806E4A199}"/>
              </a:ext>
            </a:extLst>
          </p:cNvPr>
          <p:cNvSpPr>
            <a:spLocks noChangeArrowheads="1"/>
          </p:cNvSpPr>
          <p:nvPr/>
        </p:nvSpPr>
        <p:spPr bwMode="auto">
          <a:xfrm>
            <a:off x="289077" y="4289901"/>
            <a:ext cx="9377059" cy="723275"/>
          </a:xfrm>
          <a:prstGeom prst="rect">
            <a:avLst/>
          </a:prstGeom>
          <a:noFill/>
          <a:ln w="9525">
            <a:noFill/>
            <a:miter lim="800000"/>
          </a:ln>
        </p:spPr>
        <p:txBody>
          <a:bodyPr wrap="square">
            <a:spAutoFit/>
          </a:bodyPr>
          <a:lstStyle/>
          <a:p>
            <a:pPr algn="just" eaLnBrk="1" hangingPunct="1">
              <a:defRPr/>
            </a:pPr>
            <a:r>
              <a:rPr lang="ru-RU" sz="1300" b="1">
                <a:latin typeface="+mn-lt"/>
              </a:rPr>
              <a:t>ПО ГОСУДАРСТВЕННОМУ ЗАДАНИЮ НА 2025 ГОД:</a:t>
            </a:r>
          </a:p>
          <a:p>
            <a:pPr marL="285750" indent="-285750" algn="just" fontAlgn="auto" hangingPunct="1">
              <a:buFont typeface="Wingdings" panose="05000000000000000000" pitchFamily="2" charset="2"/>
              <a:buChar char="§"/>
              <a:defRPr/>
            </a:pPr>
            <a:r>
              <a:rPr lang="ru-RU" sz="1400">
                <a:latin typeface="+mn-lt"/>
              </a:rPr>
              <a:t>XX Международная научно-практическая конференция «Пожарная и аварийная безопасность», посвященная 35-й годовщине со дня образования МЧС России </a:t>
            </a:r>
            <a:r>
              <a:rPr lang="en-US" sz="1400">
                <a:latin typeface="+mn-lt"/>
              </a:rPr>
              <a:t>(</a:t>
            </a:r>
            <a:r>
              <a:rPr lang="ru-RU" sz="1400">
                <a:latin typeface="+mn-lt"/>
              </a:rPr>
              <a:t>13-14 ноября 2025 года</a:t>
            </a:r>
            <a:r>
              <a:rPr lang="en-US" sz="1400">
                <a:latin typeface="+mn-lt"/>
              </a:rPr>
              <a:t>)</a:t>
            </a:r>
            <a:endParaRPr lang="ru-RU" sz="1400">
              <a:latin typeface="+mn-lt"/>
            </a:endParaRPr>
          </a:p>
        </p:txBody>
      </p:sp>
      <p:sp>
        <p:nvSpPr>
          <p:cNvPr id="25607" name="Прямоугольник 9">
            <a:extLst>
              <a:ext uri="{FF2B5EF4-FFF2-40B4-BE49-F238E27FC236}">
                <a16:creationId xmlns:a16="http://schemas.microsoft.com/office/drawing/2014/main" id="{52CC2E03-385C-46AE-815B-3D44B806E4C8}"/>
              </a:ext>
            </a:extLst>
          </p:cNvPr>
          <p:cNvSpPr>
            <a:spLocks noChangeArrowheads="1"/>
          </p:cNvSpPr>
          <p:nvPr/>
        </p:nvSpPr>
        <p:spPr bwMode="auto">
          <a:xfrm>
            <a:off x="344488" y="908050"/>
            <a:ext cx="51657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955675" eaLnBrk="0" fontAlgn="base" hangingPunct="0">
              <a:spcBef>
                <a:spcPct val="0"/>
              </a:spcBef>
              <a:spcAft>
                <a:spcPct val="0"/>
              </a:spcAft>
              <a:defRPr sz="1900">
                <a:solidFill>
                  <a:schemeClr val="tx1"/>
                </a:solidFill>
                <a:latin typeface="Arial" panose="020b0604020202020204" pitchFamily="34" charset="0"/>
              </a:defRPr>
            </a:lvl6pPr>
            <a:lvl7pPr marL="2971800" indent="-228600" defTabSz="955675" eaLnBrk="0" fontAlgn="base" hangingPunct="0">
              <a:spcBef>
                <a:spcPct val="0"/>
              </a:spcBef>
              <a:spcAft>
                <a:spcPct val="0"/>
              </a:spcAft>
              <a:defRPr sz="1900">
                <a:solidFill>
                  <a:schemeClr val="tx1"/>
                </a:solidFill>
                <a:latin typeface="Arial" panose="020b0604020202020204" pitchFamily="34" charset="0"/>
              </a:defRPr>
            </a:lvl7pPr>
            <a:lvl8pPr marL="3429000" indent="-228600" defTabSz="955675" eaLnBrk="0" fontAlgn="base" hangingPunct="0">
              <a:spcBef>
                <a:spcPct val="0"/>
              </a:spcBef>
              <a:spcAft>
                <a:spcPct val="0"/>
              </a:spcAft>
              <a:defRPr sz="1900">
                <a:solidFill>
                  <a:schemeClr val="tx1"/>
                </a:solidFill>
                <a:latin typeface="Arial" panose="020b0604020202020204" pitchFamily="34" charset="0"/>
              </a:defRPr>
            </a:lvl8pPr>
            <a:lvl9pPr marL="3886200" indent="-228600" defTabSz="955675" eaLnBrk="0" fontAlgn="base" hangingPunct="0">
              <a:spcBef>
                <a:spcPct val="0"/>
              </a:spcBef>
              <a:spcAft>
                <a:spcPct val="0"/>
              </a:spcAft>
              <a:defRPr sz="1900">
                <a:solidFill>
                  <a:schemeClr val="tx1"/>
                </a:solidFill>
                <a:latin typeface="Arial" panose="020b0604020202020204" pitchFamily="34" charset="0"/>
              </a:defRPr>
            </a:lvl9pPr>
          </a:lstStyle>
          <a:p>
            <a:pPr eaLnBrk="1" hangingPunct="1"/>
            <a:r>
              <a:rPr lang="ru-RU" altLang="ru-RU" sz="1600">
                <a:latin typeface="+mn-lt"/>
              </a:rPr>
              <a:t>НАУЧНО-ИНФОРМАЦИОННАЯ РАБОТА</a:t>
            </a:r>
          </a:p>
        </p:txBody>
      </p:sp>
      <p:sp>
        <p:nvSpPr>
          <p:cNvPr id="11" name="Скругленный прямоугольник 10">
            <a:extLst>
              <a:ext uri="{FF2B5EF4-FFF2-40B4-BE49-F238E27FC236}">
                <a16:creationId xmlns:a16="http://schemas.microsoft.com/office/drawing/2014/main" id="{26DF4872-DF08-4DA0-B518-A616D0F1C3AB}"/>
              </a:ext>
            </a:extLst>
          </p:cNvPr>
          <p:cNvSpPr/>
          <p:nvPr/>
        </p:nvSpPr>
        <p:spPr>
          <a:xfrm>
            <a:off x="4521200" y="764704"/>
            <a:ext cx="1138238" cy="504825"/>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ru-RU" sz="2000">
                <a:solidFill>
                  <a:schemeClr val="tx1"/>
                </a:solidFill>
              </a:rPr>
              <a:t>26</a:t>
            </a:r>
          </a:p>
        </p:txBody>
      </p:sp>
      <p:sp>
        <p:nvSpPr>
          <p:cNvPr id="13" name="Прямоугольник 12">
            <a:extLst>
              <a:ext uri="{FF2B5EF4-FFF2-40B4-BE49-F238E27FC236}">
                <a16:creationId xmlns:a16="http://schemas.microsoft.com/office/drawing/2014/main" id="{B55845C6-183B-4869-A05A-954D79ABDDD6}"/>
              </a:ext>
            </a:extLst>
          </p:cNvPr>
          <p:cNvSpPr/>
          <p:nvPr/>
        </p:nvSpPr>
        <p:spPr>
          <a:xfrm flipH="1">
            <a:off x="6046788" y="551582"/>
            <a:ext cx="3240087" cy="1077218"/>
          </a:xfrm>
          <a:prstGeom prst="rect">
            <a:avLst/>
          </a:prstGeom>
        </p:spPr>
        <p:txBody>
          <a:bodyPr>
            <a:spAutoFit/>
          </a:bodyPr>
          <a:lstStyle/>
          <a:p>
            <a:pPr marL="342900" indent="-342900" eaLnBrk="1" hangingPunct="1">
              <a:defRPr/>
            </a:pPr>
            <a:r>
              <a:rPr lang="en-US" sz="1600">
                <a:latin typeface="+mn-lt"/>
              </a:rPr>
              <a:t>9</a:t>
            </a:r>
            <a:r>
              <a:rPr lang="ru-RU" sz="1600">
                <a:latin typeface="+mn-lt"/>
              </a:rPr>
              <a:t> - Конференция </a:t>
            </a:r>
          </a:p>
          <a:p>
            <a:pPr eaLnBrk="1" hangingPunct="1">
              <a:defRPr/>
            </a:pPr>
            <a:r>
              <a:rPr lang="ru-RU" sz="1600">
                <a:latin typeface="+mn-lt"/>
              </a:rPr>
              <a:t>9 - Семинар</a:t>
            </a:r>
          </a:p>
          <a:p>
            <a:pPr eaLnBrk="1" hangingPunct="1">
              <a:defRPr/>
            </a:pPr>
            <a:r>
              <a:rPr lang="ru-RU" sz="1600">
                <a:latin typeface="+mn-lt"/>
              </a:rPr>
              <a:t>4 - Конкурс</a:t>
            </a:r>
          </a:p>
          <a:p>
            <a:pPr eaLnBrk="1" hangingPunct="1">
              <a:defRPr/>
            </a:pPr>
            <a:r>
              <a:rPr lang="ru-RU" sz="1600">
                <a:latin typeface="+mn-lt"/>
              </a:rPr>
              <a:t>4 - Круглый стол</a:t>
            </a:r>
          </a:p>
        </p:txBody>
      </p:sp>
      <p:sp>
        <p:nvSpPr>
          <p:cNvPr id="14" name="Левая фигурная скобка 13">
            <a:extLst>
              <a:ext uri="{FF2B5EF4-FFF2-40B4-BE49-F238E27FC236}">
                <a16:creationId xmlns:a16="http://schemas.microsoft.com/office/drawing/2014/main" id="{FD3F4E8C-1314-4949-A6F3-6113CF741B07}"/>
              </a:ext>
            </a:extLst>
          </p:cNvPr>
          <p:cNvSpPr/>
          <p:nvPr/>
        </p:nvSpPr>
        <p:spPr>
          <a:xfrm>
            <a:off x="5826125" y="577305"/>
            <a:ext cx="207963" cy="979487"/>
          </a:xfrm>
          <a:prstGeom prst="leftBrace">
            <a:avLst>
              <a:gd name="adj1" fmla="val 36139"/>
              <a:gd name="adj2" fmla="val 50000"/>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ru-RU">
              <a:solidFill>
                <a:schemeClr val="tx1">
                  <a:lumMod val="65000"/>
                  <a:lumOff val="35000"/>
                </a:schemeClr>
              </a:solidFill>
            </a:endParaRPr>
          </a:p>
        </p:txBody>
      </p:sp>
      <p:sp>
        <p:nvSpPr>
          <p:cNvPr id="19" name="Прямоугольник 18">
            <a:extLst>
              <a:ext uri="{FF2B5EF4-FFF2-40B4-BE49-F238E27FC236}">
                <a16:creationId xmlns:a16="http://schemas.microsoft.com/office/drawing/2014/main" id="{78E8CEBD-8126-453E-956E-4B08C33B160B}"/>
              </a:ext>
            </a:extLst>
          </p:cNvPr>
          <p:cNvSpPr/>
          <p:nvPr/>
        </p:nvSpPr>
        <p:spPr>
          <a:xfrm>
            <a:off x="289077" y="1610216"/>
            <a:ext cx="9377058" cy="738664"/>
          </a:xfrm>
          <a:prstGeom prst="rect">
            <a:avLst/>
          </a:prstGeom>
        </p:spPr>
        <p:txBody>
          <a:bodyPr wrap="square">
            <a:spAutoFit/>
          </a:bodyPr>
          <a:lstStyle/>
          <a:p>
            <a:pPr algn="just">
              <a:spcAft>
                <a:spcPct val="0"/>
              </a:spcAft>
            </a:pPr>
            <a:r>
              <a:rPr lang="ru-RU" sz="1400" b="0" i="0">
                <a:solidFill>
                  <a:srgbClr val="000000"/>
                </a:solidFill>
                <a:effectLst/>
                <a:latin typeface="+mn-lt"/>
              </a:rPr>
              <a:t>Межведомственные опытно-исследовательские учения сил и средств единой государственной системы предупреждения и ликвидации чрезвычайных ситуаций в Арктической зоне Российской Федерации «Безопасная Арктика – 2025»</a:t>
            </a:r>
            <a:r>
              <a:rPr lang="en-US" sz="1400">
                <a:latin typeface="+mn-lt"/>
              </a:rPr>
              <a:t> (</a:t>
            </a:r>
            <a:r>
              <a:rPr lang="ru-RU" sz="1400">
                <a:latin typeface="+mn-lt"/>
              </a:rPr>
              <a:t>29-31 января 2025 года</a:t>
            </a:r>
            <a:r>
              <a:rPr lang="en-US" sz="1400">
                <a:latin typeface="+mn-lt"/>
              </a:rPr>
              <a:t>)</a:t>
            </a:r>
            <a:endParaRPr lang="ru-RU" sz="1400">
              <a:latin typeface="+mn-lt"/>
              <a:ea typeface="Calibri" panose="020f0502020204030204" pitchFamily="34" charset="0"/>
              <a:cs typeface="Calibri" panose="020f0502020204030204" pitchFamily="34" charset="0"/>
            </a:endParaRPr>
          </a:p>
        </p:txBody>
      </p:sp>
      <p:pic>
        <p:nvPicPr>
          <p:cNvPr id="2" name="Рисунок 1">
            <a:extLst>
              <a:ext uri="{FF2B5EF4-FFF2-40B4-BE49-F238E27FC236}">
                <a16:creationId xmlns:a16="http://schemas.microsoft.com/office/drawing/2014/main" id="{C49A462A-9222-450B-9FFE-B1E7632016E5}"/>
              </a:ext>
            </a:extLst>
          </p:cNvPr>
          <p:cNvPicPr>
            <a:picLocks noChangeAspect="1"/>
          </p:cNvPicPr>
          <p:nvPr/>
        </p:nvPicPr>
        <p:blipFill>
          <a:blip r:embed="rId2"/>
          <a:srcRect l="4423" t="4218" r="12371"/>
          <a:stretch>
            <a:fillRect/>
          </a:stretch>
        </p:blipFill>
        <p:spPr>
          <a:xfrm>
            <a:off x="632055" y="5037904"/>
            <a:ext cx="2220562" cy="1703464"/>
          </a:xfrm>
          <a:prstGeom prst="rect">
            <a:avLst/>
          </a:prstGeom>
        </p:spPr>
      </p:pic>
      <p:pic>
        <p:nvPicPr>
          <p:cNvPr id="3" name="Рисунок 2">
            <a:extLst>
              <a:ext uri="{FF2B5EF4-FFF2-40B4-BE49-F238E27FC236}">
                <a16:creationId xmlns:a16="http://schemas.microsoft.com/office/drawing/2014/main" id="{36395256-1CBF-454A-A559-82E31B515DC9}"/>
              </a:ext>
            </a:extLst>
          </p:cNvPr>
          <p:cNvPicPr>
            <a:picLocks noChangeAspect="1"/>
          </p:cNvPicPr>
          <p:nvPr/>
        </p:nvPicPr>
        <p:blipFill>
          <a:blip r:embed="rId3"/>
          <a:srcRect l="7681" r="11648"/>
          <a:stretch>
            <a:fillRect/>
          </a:stretch>
        </p:blipFill>
        <p:spPr>
          <a:xfrm>
            <a:off x="6623460" y="5037903"/>
            <a:ext cx="2311400" cy="1703465"/>
          </a:xfrm>
          <a:prstGeom prst="rect">
            <a:avLst/>
          </a:prstGeom>
        </p:spPr>
      </p:pic>
      <p:pic>
        <p:nvPicPr>
          <p:cNvPr id="4" name="Рисунок 3">
            <a:extLst>
              <a:ext uri="{FF2B5EF4-FFF2-40B4-BE49-F238E27FC236}">
                <a16:creationId xmlns:a16="http://schemas.microsoft.com/office/drawing/2014/main" id="{076032C3-49C7-41EB-B97C-84DBF66E99D2}"/>
              </a:ext>
            </a:extLst>
          </p:cNvPr>
          <p:cNvPicPr>
            <a:picLocks noChangeAspect="1"/>
          </p:cNvPicPr>
          <p:nvPr/>
        </p:nvPicPr>
        <p:blipFill>
          <a:blip r:embed="rId4"/>
          <a:srcRect b="18524"/>
          <a:stretch>
            <a:fillRect/>
          </a:stretch>
        </p:blipFill>
        <p:spPr>
          <a:xfrm>
            <a:off x="3159090" y="5037904"/>
            <a:ext cx="3137359" cy="1703464"/>
          </a:xfrm>
          <a:prstGeom prst="rect">
            <a:avLst/>
          </a:prstGeom>
        </p:spPr>
      </p:pic>
      <p:sp>
        <p:nvSpPr>
          <p:cNvPr id="20" name="Прямоугольник 19">
            <a:extLst>
              <a:ext uri="{FF2B5EF4-FFF2-40B4-BE49-F238E27FC236}">
                <a16:creationId xmlns:a16="http://schemas.microsoft.com/office/drawing/2014/main" id="{45E226C1-0422-41DB-8301-E915E743DB81}"/>
              </a:ext>
            </a:extLst>
          </p:cNvPr>
          <p:cNvSpPr/>
          <p:nvPr/>
        </p:nvSpPr>
        <p:spPr>
          <a:xfrm>
            <a:off x="289077" y="2328262"/>
            <a:ext cx="5832648" cy="1892826"/>
          </a:xfrm>
          <a:prstGeom prst="rect">
            <a:avLst/>
          </a:prstGeom>
        </p:spPr>
        <p:txBody>
          <a:bodyPr wrap="square">
            <a:spAutoFit/>
          </a:bodyPr>
          <a:lstStyle/>
          <a:p>
            <a:pPr algn="just">
              <a:spcAft>
                <a:spcPts val="600"/>
              </a:spcAft>
            </a:pPr>
            <a:r>
              <a:rPr lang="ru-RU" sz="1400">
                <a:latin typeface="+mn-lt"/>
                <a:cs typeface="Calibri" panose="020f0502020204030204" pitchFamily="34" charset="0"/>
              </a:rPr>
              <a:t>В ходе отработки вводной №1 «Ликвидация последствий ЧС в результате столкновения железнодорожных составов и провалом автобуса под лед»</a:t>
            </a:r>
            <a:r>
              <a:rPr lang="en-US" sz="1400">
                <a:latin typeface="+mn-lt"/>
                <a:cs typeface="Calibri" panose="020f0502020204030204" pitchFamily="34" charset="0"/>
              </a:rPr>
              <a:t>:</a:t>
            </a:r>
            <a:endParaRPr lang="ru-RU" sz="1400">
              <a:latin typeface="+mn-lt"/>
              <a:cs typeface="Calibri" panose="020f0502020204030204" pitchFamily="34" charset="0"/>
            </a:endParaRPr>
          </a:p>
          <a:p>
            <a:pPr algn="just">
              <a:spcAft>
                <a:spcPct val="0"/>
              </a:spcAft>
              <a:buFont typeface="Wingdings" panose="05000000000000000000" pitchFamily="2" charset="2"/>
              <a:buChar char="Ø"/>
              <a:tabLst>
                <a:tab pos="358775"/>
              </a:tabLst>
            </a:pPr>
            <a:r>
              <a:rPr lang="ru-RU" sz="1400" b="1">
                <a:latin typeface="+mn-lt"/>
                <a:cs typeface="Calibri" panose="020f0502020204030204" pitchFamily="34" charset="0"/>
              </a:rPr>
              <a:t> выполнено 10 опытно-исследовательских задач</a:t>
            </a:r>
            <a:r>
              <a:rPr lang="ru-RU" sz="1400">
                <a:latin typeface="+mn-lt"/>
                <a:cs typeface="Calibri" panose="020f0502020204030204" pitchFamily="34" charset="0"/>
              </a:rPr>
              <a:t>;</a:t>
            </a:r>
            <a:endParaRPr lang="en-US" sz="1400">
              <a:latin typeface="+mn-lt"/>
              <a:cs typeface="Calibri" panose="020f0502020204030204" pitchFamily="34" charset="0"/>
            </a:endParaRPr>
          </a:p>
          <a:p>
            <a:pPr algn="just">
              <a:spcAft>
                <a:spcPct val="0"/>
              </a:spcAft>
              <a:buFont typeface="Wingdings" panose="05000000000000000000" pitchFamily="2" charset="2"/>
              <a:buChar char="Ø"/>
              <a:tabLst>
                <a:tab pos="266700"/>
              </a:tabLst>
            </a:pPr>
            <a:r>
              <a:rPr lang="ru-RU" sz="1400" b="1">
                <a:latin typeface="+mn-lt"/>
                <a:ea typeface="Calibri" panose="020f0502020204030204" pitchFamily="34" charset="0"/>
                <a:cs typeface="Calibri" panose="020f0502020204030204" pitchFamily="34" charset="0"/>
              </a:rPr>
              <a:t> организован Всероссийский круглый стол </a:t>
            </a:r>
            <a:r>
              <a:rPr lang="ru-RU" sz="1400">
                <a:latin typeface="+mn-lt"/>
                <a:ea typeface="Calibri" panose="020f0502020204030204" pitchFamily="34" charset="0"/>
                <a:cs typeface="Calibri" panose="020f0502020204030204" pitchFamily="34" charset="0"/>
              </a:rPr>
              <a:t>«Актуальные вопросы обеспечения безопасности в Арктической зоне Республики Карелия»;</a:t>
            </a:r>
          </a:p>
          <a:p>
            <a:pPr algn="just">
              <a:spcAft>
                <a:spcPct val="0"/>
              </a:spcAft>
              <a:buFont typeface="Wingdings" panose="05000000000000000000" pitchFamily="2" charset="2"/>
              <a:buChar char="Ø"/>
              <a:tabLst>
                <a:tab pos="266700"/>
              </a:tabLst>
            </a:pPr>
            <a:r>
              <a:rPr lang="ru-RU" sz="1400" b="1">
                <a:latin typeface="+mn-lt"/>
                <a:cs typeface="Calibri" panose="020f0502020204030204" pitchFamily="34" charset="0"/>
              </a:rPr>
              <a:t> проведено 5 мастер-классов </a:t>
            </a:r>
            <a:r>
              <a:rPr lang="ru-RU" sz="1400">
                <a:latin typeface="+mn-lt"/>
                <a:cs typeface="Calibri" panose="020f0502020204030204" pitchFamily="34" charset="0"/>
              </a:rPr>
              <a:t>для жителей города Сегежа;</a:t>
            </a:r>
          </a:p>
          <a:p>
            <a:pPr algn="just">
              <a:spcAft>
                <a:spcPct val="0"/>
              </a:spcAft>
              <a:buFont typeface="Wingdings" panose="05000000000000000000" pitchFamily="2" charset="2"/>
              <a:buChar char="Ø"/>
              <a:tabLst>
                <a:tab pos="266700"/>
              </a:tabLst>
            </a:pPr>
            <a:r>
              <a:rPr lang="ru-RU" sz="1400" b="1">
                <a:latin typeface="+mn-lt"/>
                <a:cs typeface="Calibri" panose="020f0502020204030204" pitchFamily="34" charset="0"/>
              </a:rPr>
              <a:t> организована выставочная экспозиция </a:t>
            </a:r>
            <a:r>
              <a:rPr lang="ru-RU" sz="1400">
                <a:latin typeface="+mn-lt"/>
                <a:cs typeface="Calibri" panose="020f0502020204030204" pitchFamily="34" charset="0"/>
              </a:rPr>
              <a:t>из 10 </a:t>
            </a:r>
            <a:r>
              <a:rPr lang="ru-RU" sz="1400">
                <a:effectLst/>
                <a:latin typeface="+mn-lt"/>
                <a:ea typeface="Calibri" panose="020f0502020204030204" pitchFamily="34" charset="0"/>
                <a:cs typeface="Calibri" panose="020f0502020204030204" pitchFamily="34" charset="0"/>
              </a:rPr>
              <a:t>научно-технических разработок профессорско-преподавательского состава академии</a:t>
            </a:r>
            <a:r>
              <a:rPr lang="ru-RU" sz="1400">
                <a:latin typeface="+mn-lt"/>
                <a:cs typeface="Calibri" panose="020f0502020204030204" pitchFamily="34" charset="0"/>
              </a:rPr>
              <a:t>.</a:t>
            </a:r>
            <a:endParaRPr lang="ru-RU" sz="1400">
              <a:latin typeface="+mn-lt"/>
              <a:ea typeface="Calibri" panose="020f0502020204030204" pitchFamily="34" charset="0"/>
              <a:cs typeface="Calibri" panose="020f0502020204030204" pitchFamily="34" charset="0"/>
            </a:endParaRPr>
          </a:p>
        </p:txBody>
      </p:sp>
      <p:pic>
        <p:nvPicPr>
          <p:cNvPr id="15" name="Рисунок 14">
            <a:extLst>
              <a:ext uri="{FF2B5EF4-FFF2-40B4-BE49-F238E27FC236}">
                <a16:creationId xmlns:a16="http://schemas.microsoft.com/office/drawing/2014/main" id="{CA64D344-3C88-4B90-8A74-A855E19FA4E9}"/>
              </a:ext>
            </a:extLst>
          </p:cNvPr>
          <p:cNvPicPr>
            <a:picLocks noChangeAspect="1"/>
          </p:cNvPicPr>
          <p:nvPr/>
        </p:nvPicPr>
        <p:blipFill>
          <a:blip r:embed="rId5"/>
          <a:stretch>
            <a:fillRect/>
          </a:stretch>
        </p:blipFill>
        <p:spPr>
          <a:xfrm>
            <a:off x="6094973" y="2136903"/>
            <a:ext cx="1757221" cy="1171480"/>
          </a:xfrm>
          <a:prstGeom prst="rect">
            <a:avLst/>
          </a:prstGeom>
        </p:spPr>
      </p:pic>
      <p:pic>
        <p:nvPicPr>
          <p:cNvPr id="16" name="Рисунок 15">
            <a:extLst>
              <a:ext uri="{FF2B5EF4-FFF2-40B4-BE49-F238E27FC236}">
                <a16:creationId xmlns:a16="http://schemas.microsoft.com/office/drawing/2014/main" id="{48F543FE-5DAE-4C1C-80FA-7AD966E0FEE9}"/>
              </a:ext>
            </a:extLst>
          </p:cNvPr>
          <p:cNvPicPr>
            <a:picLocks noChangeAspect="1"/>
          </p:cNvPicPr>
          <p:nvPr/>
        </p:nvPicPr>
        <p:blipFill>
          <a:blip r:embed="rId6"/>
          <a:stretch>
            <a:fillRect/>
          </a:stretch>
        </p:blipFill>
        <p:spPr>
          <a:xfrm>
            <a:off x="7859703" y="2136903"/>
            <a:ext cx="1757219" cy="1171480"/>
          </a:xfrm>
          <a:prstGeom prst="rect">
            <a:avLst/>
          </a:prstGeom>
        </p:spPr>
      </p:pic>
      <p:pic>
        <p:nvPicPr>
          <p:cNvPr id="17" name="Рисунок 16">
            <a:extLst>
              <a:ext uri="{FF2B5EF4-FFF2-40B4-BE49-F238E27FC236}">
                <a16:creationId xmlns:a16="http://schemas.microsoft.com/office/drawing/2014/main" id="{5787BC06-4FD3-4C86-98E8-DB84ABC3C987}"/>
              </a:ext>
            </a:extLst>
          </p:cNvPr>
          <p:cNvPicPr>
            <a:picLocks noChangeAspect="1"/>
          </p:cNvPicPr>
          <p:nvPr/>
        </p:nvPicPr>
        <p:blipFill>
          <a:blip r:embed="rId7"/>
          <a:stretch>
            <a:fillRect/>
          </a:stretch>
        </p:blipFill>
        <p:spPr>
          <a:xfrm>
            <a:off x="6094973" y="3314522"/>
            <a:ext cx="1757219" cy="1171480"/>
          </a:xfrm>
          <a:prstGeom prst="rect">
            <a:avLst/>
          </a:prstGeom>
        </p:spPr>
      </p:pic>
      <p:pic>
        <p:nvPicPr>
          <p:cNvPr id="18" name="Рисунок 17">
            <a:extLst>
              <a:ext uri="{FF2B5EF4-FFF2-40B4-BE49-F238E27FC236}">
                <a16:creationId xmlns:a16="http://schemas.microsoft.com/office/drawing/2014/main" id="{B0F19599-08E1-4096-8E0D-ED022B60785C}"/>
              </a:ext>
            </a:extLst>
          </p:cNvPr>
          <p:cNvPicPr>
            <a:picLocks noChangeAspect="1"/>
          </p:cNvPicPr>
          <p:nvPr/>
        </p:nvPicPr>
        <p:blipFill>
          <a:blip r:embed="rId8"/>
          <a:stretch>
            <a:fillRect/>
          </a:stretch>
        </p:blipFill>
        <p:spPr>
          <a:xfrm>
            <a:off x="7859703" y="3314523"/>
            <a:ext cx="1757219" cy="1171479"/>
          </a:xfrm>
          <a:prstGeom prst="rect">
            <a:avLst/>
          </a:prstGeom>
        </p:spPr>
      </p:pic>
    </p:spTree>
  </p:cSld>
  <p:clrMapOvr>
    <a:masterClrMapping/>
  </p:clrMapOvr>
  <p:transition/>
  <p:timing/>
</p:sld>
</file>

<file path=ppt/slides/slide1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7650" name="Номер слайда 3">
            <a:extLst>
              <a:ext uri="{FF2B5EF4-FFF2-40B4-BE49-F238E27FC236}">
                <a16:creationId xmlns:a16="http://schemas.microsoft.com/office/drawing/2014/main" id="{F39F35A3-1A21-4A67-9A0B-82E1D121349F}"/>
              </a:ext>
            </a:extLst>
          </p:cNvPr>
          <p:cNvSpPr>
            <a:spLocks noGrp="1"/>
          </p:cNvSpPr>
          <p:nvPr>
            <p:ph type="sldNum" sz="quarter" idx="12"/>
          </p:nvPr>
        </p:nvSpPr>
        <p:spPr bwMode="auto">
          <a:xfrm>
            <a:off x="7099300" y="6376988"/>
            <a:ext cx="2311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955675" eaLnBrk="0" fontAlgn="base" hangingPunct="0">
              <a:spcBef>
                <a:spcPct val="0"/>
              </a:spcBef>
              <a:spcAft>
                <a:spcPct val="0"/>
              </a:spcAft>
              <a:defRPr sz="1900">
                <a:solidFill>
                  <a:schemeClr val="tx1"/>
                </a:solidFill>
                <a:latin typeface="Arial" panose="020b0604020202020204" pitchFamily="34" charset="0"/>
              </a:defRPr>
            </a:lvl6pPr>
            <a:lvl7pPr marL="2971800" indent="-228600" defTabSz="955675" eaLnBrk="0" fontAlgn="base" hangingPunct="0">
              <a:spcBef>
                <a:spcPct val="0"/>
              </a:spcBef>
              <a:spcAft>
                <a:spcPct val="0"/>
              </a:spcAft>
              <a:defRPr sz="1900">
                <a:solidFill>
                  <a:schemeClr val="tx1"/>
                </a:solidFill>
                <a:latin typeface="Arial" panose="020b0604020202020204" pitchFamily="34" charset="0"/>
              </a:defRPr>
            </a:lvl7pPr>
            <a:lvl8pPr marL="3429000" indent="-228600" defTabSz="955675" eaLnBrk="0" fontAlgn="base" hangingPunct="0">
              <a:spcBef>
                <a:spcPct val="0"/>
              </a:spcBef>
              <a:spcAft>
                <a:spcPct val="0"/>
              </a:spcAft>
              <a:defRPr sz="1900">
                <a:solidFill>
                  <a:schemeClr val="tx1"/>
                </a:solidFill>
                <a:latin typeface="Arial" panose="020b0604020202020204" pitchFamily="34" charset="0"/>
              </a:defRPr>
            </a:lvl8pPr>
            <a:lvl9pPr marL="3886200" indent="-228600" defTabSz="955675" eaLnBrk="0" fontAlgn="base" hangingPunct="0">
              <a:spcBef>
                <a:spcPct val="0"/>
              </a:spcBef>
              <a:spcAft>
                <a:spcPct val="0"/>
              </a:spcAft>
              <a:defRPr sz="1900">
                <a:solidFill>
                  <a:schemeClr val="tx1"/>
                </a:solidFill>
                <a:latin typeface="Arial" panose="020b0604020202020204" pitchFamily="34" charset="0"/>
              </a:defRPr>
            </a:lvl9pPr>
          </a:lstStyle>
          <a:p>
            <a:fld id="{F7BF7F78-EB51-4856-BFF6-6A1F5B43F66B}" type="slidenum">
              <a:rPr lang="ru-RU" altLang="ru-RU" sz="1800">
                <a:solidFill>
                  <a:srgbClr val="7F7F7F"/>
                </a:solidFill>
                <a:latin typeface="Calibri" panose="020f0502020204030204" pitchFamily="34" charset="0"/>
              </a:rPr>
              <a:t>13</a:t>
            </a:fld>
            <a:endParaRPr lang="ru-RU" altLang="ru-RU" sz="1800">
              <a:solidFill>
                <a:srgbClr val="7F7F7F"/>
              </a:solidFill>
              <a:latin typeface="Calibri" panose="020f0502020204030204" pitchFamily="34" charset="0"/>
            </a:endParaRPr>
          </a:p>
        </p:txBody>
      </p:sp>
      <p:sp>
        <p:nvSpPr>
          <p:cNvPr id="5" name="Прямоугольник 4">
            <a:extLst>
              <a:ext uri="{FF2B5EF4-FFF2-40B4-BE49-F238E27FC236}">
                <a16:creationId xmlns:a16="http://schemas.microsoft.com/office/drawing/2014/main" id="{EE1B55D6-62D1-4E79-8A7E-9B9CB37FE8C8}"/>
              </a:ext>
            </a:extLst>
          </p:cNvPr>
          <p:cNvSpPr/>
          <p:nvPr/>
        </p:nvSpPr>
        <p:spPr>
          <a:xfrm>
            <a:off x="0" y="0"/>
            <a:ext cx="9906000" cy="428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6" name="Прямоугольник 5">
            <a:extLst>
              <a:ext uri="{FF2B5EF4-FFF2-40B4-BE49-F238E27FC236}">
                <a16:creationId xmlns:a16="http://schemas.microsoft.com/office/drawing/2014/main" id="{C7B8C9D0-10B8-47B0-B910-5C6C223CEFF7}"/>
              </a:ext>
            </a:extLst>
          </p:cNvPr>
          <p:cNvSpPr/>
          <p:nvPr/>
        </p:nvSpPr>
        <p:spPr>
          <a:xfrm>
            <a:off x="0" y="0"/>
            <a:ext cx="9906000" cy="400050"/>
          </a:xfrm>
          <a:prstGeom prst="rect">
            <a:avLst/>
          </a:prstGeom>
        </p:spPr>
        <p:txBody>
          <a:bodyPr>
            <a:spAutoFit/>
          </a:bodyPr>
          <a:lstStyle/>
          <a:p>
            <a:pPr marL="29857" algn="ctr" eaLnBrk="1" hangingPunct="1">
              <a:defRPr/>
            </a:pPr>
            <a:r>
              <a:rPr lang="ru-RU" sz="2000" b="1">
                <a:latin typeface="+mn-lt"/>
              </a:rPr>
              <a:t>Подготовка кадров высшей квалификации</a:t>
            </a:r>
          </a:p>
        </p:txBody>
      </p:sp>
      <p:sp>
        <p:nvSpPr>
          <p:cNvPr id="27654" name="Прямоугольник 1">
            <a:extLst>
              <a:ext uri="{FF2B5EF4-FFF2-40B4-BE49-F238E27FC236}">
                <a16:creationId xmlns:a16="http://schemas.microsoft.com/office/drawing/2014/main" id="{9EBCA1C8-356B-4DEB-8841-3B6285BF8BFB}"/>
              </a:ext>
            </a:extLst>
          </p:cNvPr>
          <p:cNvSpPr>
            <a:spLocks noChangeArrowheads="1"/>
          </p:cNvSpPr>
          <p:nvPr/>
        </p:nvSpPr>
        <p:spPr bwMode="auto">
          <a:xfrm>
            <a:off x="272480" y="571480"/>
            <a:ext cx="9314399" cy="897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49263">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955675" eaLnBrk="0" fontAlgn="base" hangingPunct="0">
              <a:spcBef>
                <a:spcPct val="0"/>
              </a:spcBef>
              <a:spcAft>
                <a:spcPct val="0"/>
              </a:spcAft>
              <a:defRPr sz="1900">
                <a:solidFill>
                  <a:schemeClr val="tx1"/>
                </a:solidFill>
                <a:latin typeface="Arial" panose="020b0604020202020204" pitchFamily="34" charset="0"/>
              </a:defRPr>
            </a:lvl6pPr>
            <a:lvl7pPr marL="2971800" indent="-228600" defTabSz="955675" eaLnBrk="0" fontAlgn="base" hangingPunct="0">
              <a:spcBef>
                <a:spcPct val="0"/>
              </a:spcBef>
              <a:spcAft>
                <a:spcPct val="0"/>
              </a:spcAft>
              <a:defRPr sz="1900">
                <a:solidFill>
                  <a:schemeClr val="tx1"/>
                </a:solidFill>
                <a:latin typeface="Arial" panose="020b0604020202020204" pitchFamily="34" charset="0"/>
              </a:defRPr>
            </a:lvl7pPr>
            <a:lvl8pPr marL="3429000" indent="-228600" defTabSz="955675" eaLnBrk="0" fontAlgn="base" hangingPunct="0">
              <a:spcBef>
                <a:spcPct val="0"/>
              </a:spcBef>
              <a:spcAft>
                <a:spcPct val="0"/>
              </a:spcAft>
              <a:defRPr sz="1900">
                <a:solidFill>
                  <a:schemeClr val="tx1"/>
                </a:solidFill>
                <a:latin typeface="Arial" panose="020b0604020202020204" pitchFamily="34" charset="0"/>
              </a:defRPr>
            </a:lvl8pPr>
            <a:lvl9pPr marL="3886200" indent="-228600" defTabSz="955675" eaLnBrk="0" fontAlgn="base" hangingPunct="0">
              <a:spcBef>
                <a:spcPct val="0"/>
              </a:spcBef>
              <a:spcAft>
                <a:spcPct val="0"/>
              </a:spcAft>
              <a:defRPr sz="1900">
                <a:solidFill>
                  <a:schemeClr val="tx1"/>
                </a:solidFill>
                <a:latin typeface="Arial" panose="020b0604020202020204" pitchFamily="34" charset="0"/>
              </a:defRPr>
            </a:lvl9pPr>
          </a:lstStyle>
          <a:p>
            <a:pPr algn="just">
              <a:defRPr/>
            </a:pPr>
            <a:r>
              <a:rPr lang="ru-RU" sz="1300">
                <a:latin typeface="+mn-lt"/>
              </a:rPr>
              <a:t>Диссертационный совет 04.2.005.02 создан в соответствии с приказом Министерства науки и высшего образования Российской Федерации № 1103/НК от 23.05.2023 года. </a:t>
            </a:r>
          </a:p>
          <a:p>
            <a:pPr algn="just">
              <a:defRPr/>
            </a:pPr>
            <a:r>
              <a:rPr lang="ru-RU" sz="1300">
                <a:latin typeface="+mn-lt"/>
              </a:rPr>
              <a:t>Научная специальность  – 2.10.1. Пожарная безопасность (технические науки). </a:t>
            </a:r>
          </a:p>
          <a:p>
            <a:pPr algn="just">
              <a:lnSpc>
                <a:spcPct val="107000"/>
              </a:lnSpc>
            </a:pPr>
            <a:r>
              <a:rPr lang="ru-RU" altLang="ru-RU" sz="1300">
                <a:latin typeface="+mn-lt"/>
              </a:rPr>
              <a:t>В 2025 году проведено </a:t>
            </a:r>
            <a:r>
              <a:rPr lang="ru-RU" altLang="ru-RU" sz="1300" b="1" u="sng">
                <a:latin typeface="+mn-lt"/>
              </a:rPr>
              <a:t>7 </a:t>
            </a:r>
            <a:r>
              <a:rPr lang="ru-RU" altLang="ru-RU" sz="1300">
                <a:latin typeface="+mn-lt"/>
              </a:rPr>
              <a:t>заседаний диссертационного совета. </a:t>
            </a:r>
            <a:endParaRPr lang="ru-RU" altLang="ru-RU" sz="1300">
              <a:highlight>
                <a:srgbClr val="FF0000"/>
              </a:highlight>
              <a:latin typeface="+mn-lt"/>
              <a:cs typeface="Calibri" panose="020f0502020204030204" pitchFamily="34" charset="0"/>
            </a:endParaRPr>
          </a:p>
        </p:txBody>
      </p:sp>
      <p:sp>
        <p:nvSpPr>
          <p:cNvPr id="27655" name="Прямоугольник 6">
            <a:extLst>
              <a:ext uri="{FF2B5EF4-FFF2-40B4-BE49-F238E27FC236}">
                <a16:creationId xmlns:a16="http://schemas.microsoft.com/office/drawing/2014/main" id="{C6D96237-BE17-4411-93E9-29EF96505A69}"/>
              </a:ext>
            </a:extLst>
          </p:cNvPr>
          <p:cNvSpPr>
            <a:spLocks noChangeArrowheads="1"/>
          </p:cNvSpPr>
          <p:nvPr/>
        </p:nvSpPr>
        <p:spPr bwMode="auto">
          <a:xfrm>
            <a:off x="293915" y="1468520"/>
            <a:ext cx="6910828"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42913">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955675" eaLnBrk="0" fontAlgn="base" hangingPunct="0">
              <a:spcBef>
                <a:spcPct val="0"/>
              </a:spcBef>
              <a:spcAft>
                <a:spcPct val="0"/>
              </a:spcAft>
              <a:defRPr sz="1900">
                <a:solidFill>
                  <a:schemeClr val="tx1"/>
                </a:solidFill>
                <a:latin typeface="Arial" panose="020b0604020202020204" pitchFamily="34" charset="0"/>
              </a:defRPr>
            </a:lvl6pPr>
            <a:lvl7pPr marL="2971800" indent="-228600" defTabSz="955675" eaLnBrk="0" fontAlgn="base" hangingPunct="0">
              <a:spcBef>
                <a:spcPct val="0"/>
              </a:spcBef>
              <a:spcAft>
                <a:spcPct val="0"/>
              </a:spcAft>
              <a:defRPr sz="1900">
                <a:solidFill>
                  <a:schemeClr val="tx1"/>
                </a:solidFill>
                <a:latin typeface="Arial" panose="020b0604020202020204" pitchFamily="34" charset="0"/>
              </a:defRPr>
            </a:lvl7pPr>
            <a:lvl8pPr marL="3429000" indent="-228600" defTabSz="955675" eaLnBrk="0" fontAlgn="base" hangingPunct="0">
              <a:spcBef>
                <a:spcPct val="0"/>
              </a:spcBef>
              <a:spcAft>
                <a:spcPct val="0"/>
              </a:spcAft>
              <a:defRPr sz="1900">
                <a:solidFill>
                  <a:schemeClr val="tx1"/>
                </a:solidFill>
                <a:latin typeface="Arial" panose="020b0604020202020204" pitchFamily="34" charset="0"/>
              </a:defRPr>
            </a:lvl8pPr>
            <a:lvl9pPr marL="3886200" indent="-228600" defTabSz="955675" eaLnBrk="0" fontAlgn="base" hangingPunct="0">
              <a:spcBef>
                <a:spcPct val="0"/>
              </a:spcBef>
              <a:spcAft>
                <a:spcPct val="0"/>
              </a:spcAft>
              <a:defRPr sz="1900">
                <a:solidFill>
                  <a:schemeClr val="tx1"/>
                </a:solidFill>
                <a:latin typeface="Arial" panose="020b0604020202020204" pitchFamily="34" charset="0"/>
              </a:defRPr>
            </a:lvl9pPr>
          </a:lstStyle>
          <a:p>
            <a:pPr algn="just"/>
            <a:r>
              <a:rPr lang="ru-RU" altLang="ru-RU" sz="1200">
                <a:latin typeface="+mn-lt"/>
                <a:cs typeface="Times New Roman" panose="02020603050405020304" pitchFamily="18" charset="0"/>
              </a:rPr>
              <a:t>В 2025 году состоялись защиты </a:t>
            </a:r>
            <a:r>
              <a:rPr lang="ru-RU" altLang="ru-RU" sz="1200" b="1" u="sng">
                <a:latin typeface="+mn-lt"/>
                <a:cs typeface="Times New Roman" panose="02020603050405020304" pitchFamily="18" charset="0"/>
              </a:rPr>
              <a:t>5</a:t>
            </a:r>
            <a:r>
              <a:rPr lang="ru-RU" altLang="ru-RU" sz="1200">
                <a:latin typeface="+mn-lt"/>
                <a:cs typeface="Times New Roman" panose="02020603050405020304" pitchFamily="18" charset="0"/>
              </a:rPr>
              <a:t> диссертационных работ на соискание ученой степени кандидата наук, из них </a:t>
            </a:r>
            <a:r>
              <a:rPr lang="ru-RU" altLang="ru-RU" sz="1200" b="1" u="sng">
                <a:latin typeface="+mn-lt"/>
                <a:cs typeface="Times New Roman" panose="02020603050405020304" pitchFamily="18" charset="0"/>
              </a:rPr>
              <a:t>2</a:t>
            </a:r>
            <a:r>
              <a:rPr lang="ru-RU" altLang="ru-RU" sz="1200">
                <a:latin typeface="+mn-lt"/>
                <a:cs typeface="Times New Roman" panose="02020603050405020304" pitchFamily="18" charset="0"/>
              </a:rPr>
              <a:t> – в диссертационном совете академии: </a:t>
            </a:r>
          </a:p>
          <a:p>
            <a:pPr algn="just"/>
            <a:endParaRPr lang="ru-RU" altLang="ru-RU" sz="1200">
              <a:latin typeface="+mn-lt"/>
              <a:cs typeface="Times New Roman" panose="02020603050405020304" pitchFamily="18" charset="0"/>
            </a:endParaRPr>
          </a:p>
          <a:p>
            <a:pPr marL="285750" indent="-285750" algn="just">
              <a:buFont typeface="Wingdings" panose="05000000000000000000" pitchFamily="2" charset="2"/>
              <a:buChar char="Ø"/>
            </a:pPr>
            <a:r>
              <a:rPr lang="ru-RU" sz="1200">
                <a:effectLst/>
                <a:latin typeface="+mn-lt"/>
                <a:ea typeface="TimesNewRoman"/>
                <a:cs typeface="Times New Roman" panose="02020603050405020304" pitchFamily="18" charset="0"/>
              </a:rPr>
              <a:t>19.03.2025 г. </a:t>
            </a:r>
            <a:r>
              <a:rPr lang="ru-RU" sz="1200" b="1" err="1">
                <a:effectLst/>
                <a:latin typeface="+mn-lt"/>
                <a:ea typeface="TimesNewRoman"/>
                <a:cs typeface="Times New Roman" panose="02020603050405020304" pitchFamily="18" charset="0"/>
              </a:rPr>
              <a:t>Апарин А.А.</a:t>
            </a:r>
            <a:r>
              <a:rPr lang="ru-RU" sz="1200">
                <a:effectLst/>
                <a:latin typeface="+mn-lt"/>
                <a:ea typeface="TimesNewRoman"/>
                <a:cs typeface="Times New Roman" panose="02020603050405020304" pitchFamily="18" charset="0"/>
              </a:rPr>
              <a:t> </a:t>
            </a:r>
            <a:r>
              <a:rPr lang="ru-RU" sz="1200" b="0" i="0">
                <a:solidFill>
                  <a:srgbClr val="000000"/>
                </a:solidFill>
                <a:effectLst/>
                <a:latin typeface="+mn-lt"/>
              </a:rPr>
              <a:t>представил диссертацию в диссертационном совете на базе </a:t>
            </a:r>
            <a:r>
              <a:rPr lang="ru-RU" sz="1200">
                <a:effectLst/>
                <a:latin typeface="+mn-lt"/>
                <a:ea typeface="Times New Roman" panose="02020603050405020304" pitchFamily="18" charset="0"/>
                <a:cs typeface="Times New Roman" panose="02020603050405020304" pitchFamily="18" charset="0"/>
              </a:rPr>
              <a:t>Академии ГПС МЧС России </a:t>
            </a:r>
            <a:r>
              <a:rPr lang="ru-RU" sz="1200" b="0" i="0">
                <a:solidFill>
                  <a:srgbClr val="000000"/>
                </a:solidFill>
                <a:effectLst/>
                <a:latin typeface="+mn-lt"/>
              </a:rPr>
              <a:t>на тему «</a:t>
            </a:r>
            <a:r>
              <a:rPr lang="ru-RU" sz="1200">
                <a:effectLst/>
                <a:latin typeface="+mn-lt"/>
                <a:ea typeface="Times New Roman" panose="02020603050405020304" pitchFamily="18" charset="0"/>
                <a:cs typeface="Times New Roman" panose="02020603050405020304" pitchFamily="18" charset="0"/>
              </a:rPr>
              <a:t>Модели и алгоритмы информационного обеспечения поддержки принятия решений при сосредоточении подразделений пожарной охраны в городской среде» (научная специальность - 2.3.4. Управление в организационных системах). Научный руководитель – Семенов А.О.;</a:t>
            </a:r>
          </a:p>
          <a:p>
            <a:pPr marL="285750" indent="-285750" algn="just">
              <a:buFont typeface="Wingdings" panose="05000000000000000000" pitchFamily="2" charset="2"/>
              <a:buChar char="Ø"/>
            </a:pPr>
            <a:r>
              <a:rPr lang="ru-RU" sz="1200">
                <a:effectLst/>
                <a:latin typeface="+mn-lt"/>
                <a:ea typeface="Times New Roman" panose="02020603050405020304" pitchFamily="18" charset="0"/>
                <a:cs typeface="Times New Roman" panose="02020603050405020304" pitchFamily="18" charset="0"/>
              </a:rPr>
              <a:t> 01.07.2025</a:t>
            </a:r>
            <a:r>
              <a:rPr lang="ru-RU" sz="1200">
                <a:solidFill>
                  <a:srgbClr val="000000"/>
                </a:solidFill>
                <a:latin typeface="+mn-lt"/>
                <a:ea typeface="Times New Roman" panose="02020603050405020304" pitchFamily="18" charset="0"/>
                <a:cs typeface="Times New Roman" panose="02020603050405020304" pitchFamily="18" charset="0"/>
              </a:rPr>
              <a:t> г. </a:t>
            </a:r>
            <a:r>
              <a:rPr lang="ru-RU" sz="1200" b="1">
                <a:solidFill>
                  <a:srgbClr val="000000"/>
                </a:solidFill>
                <a:latin typeface="+mn-lt"/>
                <a:ea typeface="Times New Roman" panose="02020603050405020304" pitchFamily="18" charset="0"/>
                <a:cs typeface="Times New Roman" panose="02020603050405020304" pitchFamily="18" charset="0"/>
              </a:rPr>
              <a:t>Репин Д.С.</a:t>
            </a:r>
            <a:r>
              <a:rPr lang="ru-RU" sz="1200">
                <a:solidFill>
                  <a:srgbClr val="000000"/>
                </a:solidFill>
                <a:latin typeface="+mn-lt"/>
                <a:ea typeface="Times New Roman" panose="02020603050405020304" pitchFamily="18" charset="0"/>
                <a:cs typeface="Times New Roman" panose="02020603050405020304" pitchFamily="18" charset="0"/>
              </a:rPr>
              <a:t> </a:t>
            </a:r>
            <a:r>
              <a:rPr lang="ru-RU" sz="1200" b="0" i="0">
                <a:solidFill>
                  <a:srgbClr val="000000"/>
                </a:solidFill>
                <a:effectLst/>
                <a:latin typeface="+mn-lt"/>
              </a:rPr>
              <a:t>представил диссертацию в диссертационном совете на базе </a:t>
            </a:r>
            <a:r>
              <a:rPr lang="ru-RU" sz="1200">
                <a:effectLst/>
                <a:latin typeface="+mn-lt"/>
                <a:ea typeface="Times New Roman" panose="02020603050405020304" pitchFamily="18" charset="0"/>
                <a:cs typeface="Times New Roman" panose="02020603050405020304" pitchFamily="18" charset="0"/>
              </a:rPr>
              <a:t>Московского государственного технологического университета «СТАНКИН» </a:t>
            </a:r>
            <a:r>
              <a:rPr lang="ru-RU" sz="1200" b="0" i="0">
                <a:solidFill>
                  <a:srgbClr val="000000"/>
                </a:solidFill>
                <a:effectLst/>
                <a:latin typeface="+mn-lt"/>
              </a:rPr>
              <a:t>на тему «</a:t>
            </a:r>
            <a:r>
              <a:rPr lang="ru-RU" sz="1200">
                <a:effectLst/>
                <a:latin typeface="+mn-lt"/>
                <a:ea typeface="Times New Roman" panose="02020603050405020304" pitchFamily="18" charset="0"/>
                <a:cs typeface="Times New Roman" panose="02020603050405020304" pitchFamily="18" charset="0"/>
              </a:rPr>
              <a:t>Повышение эффективности лезвийной обработки резанием путем применения электростатической активации СОТС с кислородосодержащими полимерными присадками» (научная специальность - 2.5.5. Технология и оборудование механической обработки). Научный руководитель – Мигранов М.Ш.;</a:t>
            </a:r>
          </a:p>
          <a:p>
            <a:pPr marL="285750" indent="-285750" algn="just">
              <a:buFont typeface="Wingdings" panose="05000000000000000000" pitchFamily="2" charset="2"/>
              <a:buChar char="Ø"/>
            </a:pPr>
            <a:r>
              <a:rPr lang="ru-RU" sz="1200">
                <a:effectLst/>
                <a:latin typeface="+mn-lt"/>
                <a:ea typeface="Times New Roman" panose="02020603050405020304" pitchFamily="18" charset="0"/>
                <a:cs typeface="Times New Roman" panose="02020603050405020304" pitchFamily="18" charset="0"/>
              </a:rPr>
              <a:t>18.09.2025 г. </a:t>
            </a:r>
            <a:r>
              <a:rPr lang="ru-RU" sz="1200" b="1" err="1">
                <a:effectLst/>
                <a:latin typeface="+mn-lt"/>
                <a:ea typeface="TimesNewRoman"/>
                <a:cs typeface="Times New Roman" panose="02020603050405020304" pitchFamily="18" charset="0"/>
              </a:rPr>
              <a:t>Войкин И.А.</a:t>
            </a:r>
            <a:r>
              <a:rPr lang="ru-RU" sz="1200">
                <a:latin typeface="+mn-lt"/>
                <a:ea typeface="TimesNewRoman"/>
                <a:cs typeface="Times New Roman" panose="02020603050405020304" pitchFamily="18" charset="0"/>
              </a:rPr>
              <a:t> </a:t>
            </a:r>
            <a:r>
              <a:rPr lang="ru-RU" sz="1200" b="0" i="0">
                <a:solidFill>
                  <a:srgbClr val="000000"/>
                </a:solidFill>
                <a:effectLst/>
                <a:latin typeface="+mn-lt"/>
              </a:rPr>
              <a:t>представил диссертацию в диссертационном совете на базе </a:t>
            </a:r>
            <a:r>
              <a:rPr lang="ru-RU" sz="1200">
                <a:effectLst/>
                <a:latin typeface="+mn-lt"/>
                <a:ea typeface="Times New Roman" panose="02020603050405020304" pitchFamily="18" charset="0"/>
                <a:cs typeface="Times New Roman" panose="02020603050405020304" pitchFamily="18" charset="0"/>
              </a:rPr>
              <a:t>Национального исследовательского Нижегородского государственного университета имени Н.И. Лобачевского </a:t>
            </a:r>
            <a:r>
              <a:rPr lang="ru-RU" sz="1200" b="0" i="0">
                <a:solidFill>
                  <a:srgbClr val="000000"/>
                </a:solidFill>
                <a:effectLst/>
                <a:latin typeface="+mn-lt"/>
              </a:rPr>
              <a:t>на тему «</a:t>
            </a:r>
            <a:r>
              <a:rPr lang="ru-RU" sz="1200">
                <a:effectLst/>
                <a:latin typeface="+mn-lt"/>
                <a:ea typeface="Times New Roman" panose="02020603050405020304" pitchFamily="18" charset="0"/>
                <a:cs typeface="Times New Roman" panose="02020603050405020304" pitchFamily="18" charset="0"/>
              </a:rPr>
              <a:t>Формирование готовности к будущей профессиональной деятельности курсантов вузов МЧС России с применением тренажеров виртуальной реальности» (научная специальность - 5.8.7. Методология и технология профессионального образования (педагогические науки)). Научный руководитель – Червова А.А.;</a:t>
            </a:r>
            <a:endParaRPr lang="ru-RU" altLang="ru-RU" sz="1200">
              <a:latin typeface="+mn-lt"/>
              <a:cs typeface="Times New Roman" panose="02020603050405020304" pitchFamily="18" charset="0"/>
            </a:endParaRPr>
          </a:p>
          <a:p>
            <a:pPr marL="285750" indent="-285750" algn="just">
              <a:buFont typeface="Wingdings" panose="05000000000000000000" pitchFamily="2" charset="2"/>
              <a:buChar char="Ø"/>
            </a:pPr>
            <a:r>
              <a:rPr lang="ru-RU" altLang="ru-RU" sz="1200">
                <a:latin typeface="+mn-lt"/>
                <a:cs typeface="Times New Roman" panose="02020603050405020304" pitchFamily="18" charset="0"/>
              </a:rPr>
              <a:t>04.12.2025 г. </a:t>
            </a:r>
            <a:r>
              <a:rPr lang="ru-RU" sz="1200" b="1" i="0">
                <a:solidFill>
                  <a:srgbClr val="000000"/>
                </a:solidFill>
                <a:effectLst/>
                <a:latin typeface="+mn-lt"/>
              </a:rPr>
              <a:t>Мальцев </a:t>
            </a:r>
            <a:r>
              <a:rPr lang="ru-RU" sz="1200" b="1">
                <a:solidFill>
                  <a:srgbClr val="000000"/>
                </a:solidFill>
                <a:latin typeface="+mn-lt"/>
              </a:rPr>
              <a:t>А</a:t>
            </a:r>
            <a:r>
              <a:rPr lang="ru-RU" sz="1200" b="1" i="0">
                <a:solidFill>
                  <a:srgbClr val="000000"/>
                </a:solidFill>
                <a:effectLst/>
                <a:latin typeface="+mn-lt"/>
              </a:rPr>
              <a:t>.</a:t>
            </a:r>
            <a:r>
              <a:rPr lang="ru-RU" sz="1200" b="1">
                <a:solidFill>
                  <a:srgbClr val="000000"/>
                </a:solidFill>
                <a:latin typeface="+mn-lt"/>
              </a:rPr>
              <a:t>Н</a:t>
            </a:r>
            <a:r>
              <a:rPr lang="ru-RU" sz="1200" b="1" i="0">
                <a:solidFill>
                  <a:srgbClr val="000000"/>
                </a:solidFill>
                <a:effectLst/>
                <a:latin typeface="+mn-lt"/>
              </a:rPr>
              <a:t>.</a:t>
            </a:r>
            <a:r>
              <a:rPr lang="ru-RU" sz="1200" b="0" i="0">
                <a:solidFill>
                  <a:srgbClr val="000000"/>
                </a:solidFill>
                <a:effectLst/>
                <a:latin typeface="+mn-lt"/>
              </a:rPr>
              <a:t> представил диссертацию в диссертационном совете на базе Ивановской пожарно-спасательной академии ГПС МЧС России на тему «Разработка способа защиты территорий от распространения низовых ландшафтных пожаров» (</a:t>
            </a:r>
            <a:r>
              <a:rPr lang="ru-RU" sz="1200">
                <a:effectLst/>
                <a:latin typeface="+mn-lt"/>
                <a:ea typeface="Times New Roman" panose="02020603050405020304" pitchFamily="18" charset="0"/>
                <a:cs typeface="Times New Roman" panose="02020603050405020304" pitchFamily="18" charset="0"/>
              </a:rPr>
              <a:t>научная специальность - 2.10.1. Пожарная безопасность). Научный руководитель – Лазарев А.А.;</a:t>
            </a:r>
            <a:endParaRPr lang="ru-RU" sz="1200" b="0" i="0">
              <a:solidFill>
                <a:srgbClr val="000000"/>
              </a:solidFill>
              <a:effectLst/>
              <a:latin typeface="+mn-lt"/>
            </a:endParaRPr>
          </a:p>
          <a:p>
            <a:pPr marL="285750" indent="-285750" algn="just">
              <a:buFont typeface="Wingdings" panose="05000000000000000000" pitchFamily="2" charset="2"/>
              <a:buChar char="Ø"/>
            </a:pPr>
            <a:r>
              <a:rPr lang="ru-RU" altLang="ru-RU" sz="1200">
                <a:latin typeface="+mn-lt"/>
                <a:cs typeface="Times New Roman" panose="02020603050405020304" pitchFamily="18" charset="0"/>
              </a:rPr>
              <a:t>04.12.2025 г. </a:t>
            </a:r>
            <a:r>
              <a:rPr lang="ru-RU" sz="1200" b="1">
                <a:latin typeface="+mn-lt"/>
              </a:rPr>
              <a:t>Богданов И.А. </a:t>
            </a:r>
            <a:r>
              <a:rPr lang="ru-RU" sz="1200" b="0" i="0">
                <a:solidFill>
                  <a:srgbClr val="000000"/>
                </a:solidFill>
                <a:effectLst/>
                <a:latin typeface="+mn-lt"/>
              </a:rPr>
              <a:t>представил диссертацию в диссертационном совете на базе Ивановской пожарно-спасательной академии ГПС МЧС России на тему </a:t>
            </a:r>
            <a:r>
              <a:rPr lang="ru-RU" sz="1200">
                <a:latin typeface="+mn-lt"/>
              </a:rPr>
              <a:t>«Оценка и прогнозирование ресурса пожаробезопасной эксплуатации кабельных изделий» (</a:t>
            </a:r>
            <a:r>
              <a:rPr lang="ru-RU" sz="1200">
                <a:effectLst/>
                <a:latin typeface="+mn-lt"/>
                <a:ea typeface="Times New Roman" panose="02020603050405020304" pitchFamily="18" charset="0"/>
                <a:cs typeface="Times New Roman" panose="02020603050405020304" pitchFamily="18" charset="0"/>
              </a:rPr>
              <a:t>научная специальность - 2.10.1. Пожарная безопасность). Научный руководитель – Никифоров А.Л.</a:t>
            </a:r>
          </a:p>
        </p:txBody>
      </p:sp>
      <p:pic>
        <p:nvPicPr>
          <p:cNvPr id="2" name="Рисунок 1">
            <a:extLst>
              <a:ext uri="{FF2B5EF4-FFF2-40B4-BE49-F238E27FC236}">
                <a16:creationId xmlns:a16="http://schemas.microsoft.com/office/drawing/2014/main" id="{D7DF6C36-3A77-4921-A057-FF67716C0C9D}"/>
              </a:ext>
            </a:extLst>
          </p:cNvPr>
          <p:cNvPicPr>
            <a:picLocks noChangeAspect="1"/>
          </p:cNvPicPr>
          <p:nvPr/>
        </p:nvPicPr>
        <p:blipFill>
          <a:blip r:embed="rId2"/>
          <a:stretch>
            <a:fillRect/>
          </a:stretch>
        </p:blipFill>
        <p:spPr>
          <a:xfrm>
            <a:off x="7344436" y="3163826"/>
            <a:ext cx="2026800" cy="1258834"/>
          </a:xfrm>
          <a:prstGeom prst="rect">
            <a:avLst/>
          </a:prstGeom>
        </p:spPr>
      </p:pic>
      <p:pic>
        <p:nvPicPr>
          <p:cNvPr id="4" name="Рисунок 3">
            <a:extLst>
              <a:ext uri="{FF2B5EF4-FFF2-40B4-BE49-F238E27FC236}">
                <a16:creationId xmlns:a16="http://schemas.microsoft.com/office/drawing/2014/main" id="{B2D6D6F0-D630-481E-8023-082F19BE2807}"/>
              </a:ext>
            </a:extLst>
          </p:cNvPr>
          <p:cNvPicPr>
            <a:picLocks noChangeAspect="1"/>
          </p:cNvPicPr>
          <p:nvPr/>
        </p:nvPicPr>
        <p:blipFill>
          <a:blip r:embed="rId3"/>
          <a:stretch>
            <a:fillRect/>
          </a:stretch>
        </p:blipFill>
        <p:spPr>
          <a:xfrm>
            <a:off x="7344437" y="1565826"/>
            <a:ext cx="2026799" cy="1350672"/>
          </a:xfrm>
          <a:prstGeom prst="rect">
            <a:avLst/>
          </a:prstGeom>
        </p:spPr>
      </p:pic>
      <p:pic>
        <p:nvPicPr>
          <p:cNvPr id="7" name="Рисунок 6">
            <a:extLst>
              <a:ext uri="{FF2B5EF4-FFF2-40B4-BE49-F238E27FC236}">
                <a16:creationId xmlns:a16="http://schemas.microsoft.com/office/drawing/2014/main" id="{FB373EF8-AE73-4DCE-9009-E9170361E6B9}"/>
              </a:ext>
            </a:extLst>
          </p:cNvPr>
          <p:cNvPicPr>
            <a:picLocks noChangeAspect="1"/>
          </p:cNvPicPr>
          <p:nvPr/>
        </p:nvPicPr>
        <p:blipFill>
          <a:blip r:embed="rId4"/>
          <a:stretch>
            <a:fillRect/>
          </a:stretch>
        </p:blipFill>
        <p:spPr>
          <a:xfrm>
            <a:off x="7383899" y="4669989"/>
            <a:ext cx="1997887" cy="1295505"/>
          </a:xfrm>
          <a:prstGeom prst="rect">
            <a:avLst/>
          </a:prstGeom>
        </p:spPr>
      </p:pic>
    </p:spTree>
  </p:cSld>
  <p:clrMapOvr>
    <a:masterClrMapping/>
  </p:clrMapOvr>
  <p:transition/>
  <p:timing/>
</p:sld>
</file>

<file path=ppt/slides/slide1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6626" name="Номер слайда 3">
            <a:extLst>
              <a:ext uri="{FF2B5EF4-FFF2-40B4-BE49-F238E27FC236}">
                <a16:creationId xmlns:a16="http://schemas.microsoft.com/office/drawing/2014/main" id="{46ABF114-41F2-46F4-B335-EE929CBB43A0}"/>
              </a:ext>
            </a:extLst>
          </p:cNvPr>
          <p:cNvSpPr>
            <a:spLocks noGrp="1"/>
          </p:cNvSpPr>
          <p:nvPr>
            <p:ph type="sldNum" sz="quarter" idx="12"/>
          </p:nvPr>
        </p:nvSpPr>
        <p:spPr bwMode="auto">
          <a:xfrm>
            <a:off x="7594600" y="6492875"/>
            <a:ext cx="2311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955675" eaLnBrk="0" fontAlgn="base" hangingPunct="0">
              <a:spcBef>
                <a:spcPct val="0"/>
              </a:spcBef>
              <a:spcAft>
                <a:spcPct val="0"/>
              </a:spcAft>
              <a:defRPr sz="1900">
                <a:solidFill>
                  <a:schemeClr val="tx1"/>
                </a:solidFill>
                <a:latin typeface="Arial" panose="020b0604020202020204" pitchFamily="34" charset="0"/>
              </a:defRPr>
            </a:lvl6pPr>
            <a:lvl7pPr marL="2971800" indent="-228600" defTabSz="955675" eaLnBrk="0" fontAlgn="base" hangingPunct="0">
              <a:spcBef>
                <a:spcPct val="0"/>
              </a:spcBef>
              <a:spcAft>
                <a:spcPct val="0"/>
              </a:spcAft>
              <a:defRPr sz="1900">
                <a:solidFill>
                  <a:schemeClr val="tx1"/>
                </a:solidFill>
                <a:latin typeface="Arial" panose="020b0604020202020204" pitchFamily="34" charset="0"/>
              </a:defRPr>
            </a:lvl7pPr>
            <a:lvl8pPr marL="3429000" indent="-228600" defTabSz="955675" eaLnBrk="0" fontAlgn="base" hangingPunct="0">
              <a:spcBef>
                <a:spcPct val="0"/>
              </a:spcBef>
              <a:spcAft>
                <a:spcPct val="0"/>
              </a:spcAft>
              <a:defRPr sz="1900">
                <a:solidFill>
                  <a:schemeClr val="tx1"/>
                </a:solidFill>
                <a:latin typeface="Arial" panose="020b0604020202020204" pitchFamily="34" charset="0"/>
              </a:defRPr>
            </a:lvl8pPr>
            <a:lvl9pPr marL="3886200" indent="-228600" defTabSz="955675" eaLnBrk="0" fontAlgn="base" hangingPunct="0">
              <a:spcBef>
                <a:spcPct val="0"/>
              </a:spcBef>
              <a:spcAft>
                <a:spcPct val="0"/>
              </a:spcAft>
              <a:defRPr sz="1900">
                <a:solidFill>
                  <a:schemeClr val="tx1"/>
                </a:solidFill>
                <a:latin typeface="Arial" panose="020b0604020202020204" pitchFamily="34" charset="0"/>
              </a:defRPr>
            </a:lvl9pPr>
          </a:lstStyle>
          <a:p>
            <a:fld id="{81F6839E-BA22-43FF-B03A-9B44FDFB7A6B}" type="slidenum">
              <a:rPr lang="ru-RU" altLang="ru-RU" sz="1800">
                <a:solidFill>
                  <a:srgbClr val="7F7F7F"/>
                </a:solidFill>
                <a:latin typeface="Calibri" panose="020f0502020204030204" pitchFamily="34" charset="0"/>
              </a:rPr>
              <a:t>14</a:t>
            </a:fld>
            <a:endParaRPr lang="ru-RU" altLang="ru-RU" sz="1800">
              <a:solidFill>
                <a:srgbClr val="7F7F7F"/>
              </a:solidFill>
              <a:latin typeface="Calibri" panose="020f0502020204030204" pitchFamily="34" charset="0"/>
            </a:endParaRPr>
          </a:p>
        </p:txBody>
      </p:sp>
      <p:sp>
        <p:nvSpPr>
          <p:cNvPr id="5" name="Прямоугольник 4">
            <a:extLst>
              <a:ext uri="{FF2B5EF4-FFF2-40B4-BE49-F238E27FC236}">
                <a16:creationId xmlns:a16="http://schemas.microsoft.com/office/drawing/2014/main" id="{3807BC57-2322-4587-8987-B1F72051F697}"/>
              </a:ext>
            </a:extLst>
          </p:cNvPr>
          <p:cNvSpPr/>
          <p:nvPr/>
        </p:nvSpPr>
        <p:spPr>
          <a:xfrm>
            <a:off x="0" y="0"/>
            <a:ext cx="9906000" cy="428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6" name="Прямоугольник 5">
            <a:extLst>
              <a:ext uri="{FF2B5EF4-FFF2-40B4-BE49-F238E27FC236}">
                <a16:creationId xmlns:a16="http://schemas.microsoft.com/office/drawing/2014/main" id="{9908DD28-AC23-4849-88AE-B5239678F75B}"/>
              </a:ext>
            </a:extLst>
          </p:cNvPr>
          <p:cNvSpPr/>
          <p:nvPr/>
        </p:nvSpPr>
        <p:spPr>
          <a:xfrm>
            <a:off x="0" y="0"/>
            <a:ext cx="9906000" cy="400050"/>
          </a:xfrm>
          <a:prstGeom prst="rect">
            <a:avLst/>
          </a:prstGeom>
        </p:spPr>
        <p:txBody>
          <a:bodyPr>
            <a:spAutoFit/>
          </a:bodyPr>
          <a:lstStyle/>
          <a:p>
            <a:pPr marL="29857" algn="ctr" eaLnBrk="1" hangingPunct="1">
              <a:defRPr/>
            </a:pPr>
            <a:r>
              <a:rPr lang="ru-RU" sz="2000" b="1">
                <a:latin typeface="+mn-lt"/>
              </a:rPr>
              <a:t>5. Оценка результативности деятельности</a:t>
            </a:r>
          </a:p>
        </p:txBody>
      </p:sp>
      <p:graphicFrame>
        <p:nvGraphicFramePr>
          <p:cNvPr id="7" name="Таблица 6">
            <a:extLst>
              <a:ext uri="{FF2B5EF4-FFF2-40B4-BE49-F238E27FC236}">
                <a16:creationId xmlns:a16="http://schemas.microsoft.com/office/drawing/2014/main" id="{6C004ED1-4466-4F75-9351-CC7E0B85A187}"/>
              </a:ext>
            </a:extLst>
          </p:cNvPr>
          <p:cNvGraphicFramePr>
            <a:graphicFrameLocks noGrp="1"/>
          </p:cNvGraphicFramePr>
          <p:nvPr>
            <p:extLst>
              <p:ext uri="{D42A27DB-BD31-4B8C-83A1-F6EECF244321}">
                <p14:modId xmlns:p14="http://schemas.microsoft.com/office/powerpoint/2010/main" val="4162019947"/>
              </p:ext>
            </p:extLst>
          </p:nvPr>
        </p:nvGraphicFramePr>
        <p:xfrm>
          <a:off x="89848" y="569810"/>
          <a:ext cx="5791316" cy="4649346"/>
        </p:xfrm>
        <a:graphic>
          <a:graphicData uri="http://schemas.openxmlformats.org/drawingml/2006/table">
            <a:tbl>
              <a:tblPr>
                <a:tableStyleId>{5C22544A-7EE6-4342-B048-85BDC9FD1C3A}</a:tableStyleId>
              </a:tblPr>
              <a:tblGrid>
                <a:gridCol w="1770785">
                  <a:extLst>
                    <a:ext uri="{9D8B030D-6E8A-4147-A177-3AD203B41FA5}">
                      <a16:colId xmlns:a16="http://schemas.microsoft.com/office/drawing/2014/main" val="174827870"/>
                    </a:ext>
                  </a:extLst>
                </a:gridCol>
                <a:gridCol w="826366">
                  <a:extLst>
                    <a:ext uri="{9D8B030D-6E8A-4147-A177-3AD203B41FA5}">
                      <a16:colId xmlns:a16="http://schemas.microsoft.com/office/drawing/2014/main" val="1175108059"/>
                    </a:ext>
                  </a:extLst>
                </a:gridCol>
                <a:gridCol w="864450">
                  <a:extLst>
                    <a:ext uri="{9D8B030D-6E8A-4147-A177-3AD203B41FA5}">
                      <a16:colId xmlns:a16="http://schemas.microsoft.com/office/drawing/2014/main" val="2510542072"/>
                    </a:ext>
                  </a:extLst>
                </a:gridCol>
                <a:gridCol w="645367">
                  <a:extLst>
                    <a:ext uri="{9D8B030D-6E8A-4147-A177-3AD203B41FA5}">
                      <a16:colId xmlns:a16="http://schemas.microsoft.com/office/drawing/2014/main" val="307726052"/>
                    </a:ext>
                  </a:extLst>
                </a:gridCol>
                <a:gridCol w="1185512">
                  <a:extLst>
                    <a:ext uri="{9D8B030D-6E8A-4147-A177-3AD203B41FA5}">
                      <a16:colId xmlns:a16="http://schemas.microsoft.com/office/drawing/2014/main" val="794004371"/>
                    </a:ext>
                  </a:extLst>
                </a:gridCol>
                <a:gridCol w="498836">
                  <a:extLst>
                    <a:ext uri="{9D8B030D-6E8A-4147-A177-3AD203B41FA5}">
                      <a16:colId xmlns:a16="http://schemas.microsoft.com/office/drawing/2014/main" val="2451301350"/>
                    </a:ext>
                  </a:extLst>
                </a:gridCol>
              </a:tblGrid>
              <a:tr h="69703">
                <a:tc rowSpan="2">
                  <a:txBody>
                    <a:bodyPr vert="horz" wrap="square"/>
                    <a:lstStyle/>
                    <a:p>
                      <a:pPr algn="ctr" fontAlgn="ctr"/>
                      <a:r>
                        <a:rPr lang="ru-RU" sz="800" b="1">
                          <a:solidFill>
                            <a:schemeClr val="tx1"/>
                          </a:solidFill>
                          <a:latin typeface="+mn-lt"/>
                        </a:rPr>
                        <a:t>ФИО</a:t>
                      </a:r>
                    </a:p>
                  </a:txBody>
                  <a:tcPr marL="6126" marR="6126" marT="6126" marB="0" anchor="ctr">
                    <a:solidFill>
                      <a:schemeClr val="accent1">
                        <a:lumMod val="20000"/>
                        <a:lumOff val="80000"/>
                      </a:schemeClr>
                    </a:solidFill>
                  </a:tcPr>
                </a:tc>
                <a:tc rowSpan="2">
                  <a:txBody>
                    <a:bodyPr vert="horz" wrap="square"/>
                    <a:lstStyle/>
                    <a:p>
                      <a:pPr algn="ctr" fontAlgn="ctr"/>
                      <a:r>
                        <a:rPr lang="ru-RU" sz="800" b="1">
                          <a:solidFill>
                            <a:schemeClr val="tx1"/>
                          </a:solidFill>
                          <a:latin typeface="+mn-lt"/>
                        </a:rPr>
                        <a:t>Численность ППС, ст.</a:t>
                      </a:r>
                    </a:p>
                  </a:txBody>
                  <a:tcPr marL="6126" marR="6126" marT="6126" marB="0" anchor="ctr">
                    <a:solidFill>
                      <a:schemeClr val="accent1">
                        <a:lumMod val="20000"/>
                        <a:lumOff val="80000"/>
                      </a:schemeClr>
                    </a:solidFill>
                  </a:tcPr>
                </a:tc>
                <a:tc rowSpan="2">
                  <a:txBody>
                    <a:bodyPr vert="horz" wrap="square"/>
                    <a:lstStyle/>
                    <a:p>
                      <a:pPr algn="ctr" fontAlgn="ctr"/>
                      <a:r>
                        <a:rPr lang="ru-RU" sz="800" b="1">
                          <a:solidFill>
                            <a:schemeClr val="tx1"/>
                          </a:solidFill>
                          <a:latin typeface="+mn-lt"/>
                        </a:rPr>
                        <a:t>Численность </a:t>
                      </a:r>
                    </a:p>
                    <a:p>
                      <a:pPr algn="ctr" fontAlgn="ctr"/>
                      <a:r>
                        <a:rPr lang="ru-RU" sz="800" b="1" err="1">
                          <a:solidFill>
                            <a:schemeClr val="tx1"/>
                          </a:solidFill>
                          <a:latin typeface="+mn-lt"/>
                        </a:rPr>
                        <a:t>научн.работников, ст.</a:t>
                      </a:r>
                    </a:p>
                  </a:txBody>
                  <a:tcPr marL="6126" marR="6126" marT="6126" marB="0" anchor="ctr">
                    <a:solidFill>
                      <a:schemeClr val="accent1">
                        <a:lumMod val="20000"/>
                        <a:lumOff val="80000"/>
                      </a:schemeClr>
                    </a:solidFill>
                  </a:tcPr>
                </a:tc>
                <a:tc gridSpan="3">
                  <a:txBody>
                    <a:bodyPr vert="horz" wrap="square"/>
                    <a:lstStyle/>
                    <a:p>
                      <a:pPr marL="0" marR="0" lvl="0" indent="0" algn="ctr" defTabSz="957067" rtl="0" eaLnBrk="1" fontAlgn="ctr" latinLnBrk="0" hangingPunct="1">
                        <a:lnSpc>
                          <a:spcPct val="100000"/>
                        </a:lnSpc>
                        <a:spcBef>
                          <a:spcPct val="0"/>
                        </a:spcBef>
                        <a:spcAft>
                          <a:spcPct val="0"/>
                        </a:spcAft>
                        <a:buClrTx/>
                        <a:buSzTx/>
                        <a:buFontTx/>
                        <a:buNone/>
                        <a:defRPr/>
                      </a:pPr>
                      <a:endParaRPr lang="ru-RU" sz="800" b="1">
                        <a:latin typeface="+mn-lt"/>
                      </a:endParaRPr>
                    </a:p>
                    <a:p>
                      <a:pPr marL="0" marR="0" lvl="0" indent="0" algn="ctr" defTabSz="957067" rtl="0" eaLnBrk="1" fontAlgn="ctr" latinLnBrk="0" hangingPunct="1">
                        <a:lnSpc>
                          <a:spcPct val="100000"/>
                        </a:lnSpc>
                        <a:spcBef>
                          <a:spcPct val="0"/>
                        </a:spcBef>
                        <a:spcAft>
                          <a:spcPct val="0"/>
                        </a:spcAft>
                        <a:buClrTx/>
                        <a:buSzTx/>
                        <a:buFontTx/>
                        <a:buNone/>
                        <a:defRPr/>
                      </a:pPr>
                      <a:r>
                        <a:rPr lang="ru-RU" sz="800" b="1">
                          <a:latin typeface="+mn-lt"/>
                        </a:rPr>
                        <a:t>Кол-во результатов, ед.</a:t>
                      </a:r>
                    </a:p>
                    <a:p>
                      <a:pPr algn="ctr" fontAlgn="ctr"/>
                      <a:endParaRPr lang="ru-RU" sz="800" b="1">
                        <a:latin typeface="+mn-lt"/>
                      </a:endParaRPr>
                    </a:p>
                  </a:txBody>
                  <a:tcPr marL="5925" marR="5925" marT="5925" marB="0" anchor="ctr">
                    <a:solidFill>
                      <a:schemeClr val="accent1">
                        <a:lumMod val="20000"/>
                        <a:lumOff val="80000"/>
                      </a:schemeClr>
                    </a:solidFill>
                  </a:tcPr>
                </a:tc>
                <a:tc hMerge="1">
                  <a:txBody>
                    <a:bodyPr vert="horz" wrap="square"/>
                    <a:lstStyle/>
                    <a:p>
                      <a:pPr marL="0" marR="0" lvl="0" indent="0" algn="ctr" defTabSz="957067" rtl="0" eaLnBrk="1" fontAlgn="ctr" latinLnBrk="0" hangingPunct="1">
                        <a:lnSpc>
                          <a:spcPct val="100000"/>
                        </a:lnSpc>
                        <a:spcBef>
                          <a:spcPct val="0"/>
                        </a:spcBef>
                        <a:spcAft>
                          <a:spcPct val="0"/>
                        </a:spcAft>
                        <a:buClrTx/>
                        <a:buSzTx/>
                        <a:buFontTx/>
                        <a:buNone/>
                        <a:defRPr/>
                      </a:pPr>
                      <a:r>
                        <a:rPr lang="ru-RU" sz="1000" b="1">
                          <a:latin typeface="+mn-lt"/>
                        </a:rPr>
                        <a:t>Кол-во результатов, ед.</a:t>
                      </a:r>
                    </a:p>
                    <a:p>
                      <a:pPr algn="ctr" fontAlgn="ctr"/>
                      <a:endParaRPr lang="ru-RU" sz="1000" b="1">
                        <a:latin typeface="+mn-lt"/>
                      </a:endParaRPr>
                    </a:p>
                  </a:txBody>
                  <a:tcPr marL="8606" marR="8606" marT="8606" marB="0" anchor="ctr">
                    <a:solidFill>
                      <a:schemeClr val="accent1">
                        <a:lumMod val="20000"/>
                        <a:lumOff val="80000"/>
                      </a:schemeClr>
                    </a:solidFill>
                  </a:tcPr>
                </a:tc>
                <a:tc hMerge="1">
                  <a:txBody>
                    <a:bodyPr vert="horz" wrap="square"/>
                    <a:lstStyle/>
                    <a:p>
                      <a:pPr algn="ctr" fontAlgn="ctr"/>
                      <a:endParaRPr lang="ru-RU" sz="800" b="1">
                        <a:latin typeface="+mn-lt"/>
                      </a:endParaRPr>
                    </a:p>
                  </a:txBody>
                  <a:tcPr marL="5925" marR="5925" marT="5925" marB="0" anchor="ctr">
                    <a:solidFill>
                      <a:schemeClr val="accent1">
                        <a:lumMod val="20000"/>
                        <a:lumOff val="80000"/>
                      </a:schemeClr>
                    </a:solidFill>
                  </a:tcPr>
                </a:tc>
                <a:extLst>
                  <a:ext uri="{0D108BD9-81ED-4DB2-BD59-A6C34878D82A}">
                    <a16:rowId xmlns:a16="http://schemas.microsoft.com/office/drawing/2014/main" val="2927577971"/>
                  </a:ext>
                </a:extLst>
              </a:tr>
              <a:tr h="1138901">
                <a:tc vMerge="1">
                  <a:txBody>
                    <a:bodyPr vert="horz" wrap="square"/>
                    <a:lstStyle/>
                    <a:p>
                      <a:pPr lvl="0" algn="just"/>
                      <a:endParaRPr lang="ru-RU" sz="800" kern="1200">
                        <a:solidFill>
                          <a:schemeClr val="dk1"/>
                        </a:solidFill>
                        <a:effectLst/>
                        <a:latin typeface="+mn-lt"/>
                        <a:ea typeface="+mn-ea"/>
                        <a:cs typeface="+mn-cs"/>
                      </a:endParaRPr>
                    </a:p>
                  </a:txBody>
                  <a:tcPr marL="6126" marR="6126" marT="6126" marB="0" anchor="ctr">
                    <a:solidFill>
                      <a:schemeClr val="accent1">
                        <a:lumMod val="20000"/>
                        <a:lumOff val="80000"/>
                      </a:schemeClr>
                    </a:solidFill>
                  </a:tcPr>
                </a:tc>
                <a:tc vMerge="1">
                  <a:txBody>
                    <a:bodyPr vert="horz" wrap="square"/>
                    <a:lstStyle/>
                    <a:p>
                      <a:pPr lvl="0" algn="just"/>
                      <a:endParaRPr lang="ru-RU" sz="800" kern="1200">
                        <a:solidFill>
                          <a:schemeClr val="dk1"/>
                        </a:solidFill>
                        <a:effectLst/>
                        <a:latin typeface="+mn-lt"/>
                        <a:ea typeface="+mn-ea"/>
                        <a:cs typeface="+mn-cs"/>
                      </a:endParaRPr>
                    </a:p>
                  </a:txBody>
                  <a:tcPr marL="6126" marR="6126" marT="6126" marB="0" anchor="ctr">
                    <a:solidFill>
                      <a:schemeClr val="accent1">
                        <a:lumMod val="20000"/>
                        <a:lumOff val="80000"/>
                      </a:schemeClr>
                    </a:solidFill>
                  </a:tcPr>
                </a:tc>
                <a:tc vMerge="1">
                  <a:txBody>
                    <a:bodyPr vert="horz" wrap="square"/>
                    <a:lstStyle/>
                    <a:p>
                      <a:pPr lvl="0" algn="just"/>
                      <a:endParaRPr lang="ru-RU" sz="800" kern="1200">
                        <a:solidFill>
                          <a:schemeClr val="dk1"/>
                        </a:solidFill>
                        <a:effectLst/>
                        <a:latin typeface="+mn-lt"/>
                        <a:ea typeface="+mn-ea"/>
                        <a:cs typeface="+mn-cs"/>
                      </a:endParaRPr>
                    </a:p>
                  </a:txBody>
                  <a:tcPr marL="6126" marR="6126" marT="6126" marB="0" anchor="ctr">
                    <a:solidFill>
                      <a:schemeClr val="accent1">
                        <a:lumMod val="20000"/>
                        <a:lumOff val="80000"/>
                      </a:schemeClr>
                    </a:solidFill>
                  </a:tcPr>
                </a:tc>
                <a:tc>
                  <a:txBody>
                    <a:bodyPr vert="horz" wrap="square"/>
                    <a:lstStyle/>
                    <a:p>
                      <a:pPr marL="0" marR="0" lvl="0" indent="0" algn="ctr" defTabSz="957067" rtl="0" eaLnBrk="1" fontAlgn="ctr" latinLnBrk="0" hangingPunct="1">
                        <a:lnSpc>
                          <a:spcPct val="100000"/>
                        </a:lnSpc>
                        <a:spcBef>
                          <a:spcPct val="0"/>
                        </a:spcBef>
                        <a:spcAft>
                          <a:spcPct val="0"/>
                        </a:spcAft>
                        <a:buClrTx/>
                        <a:buSzTx/>
                        <a:buFontTx/>
                        <a:buNone/>
                        <a:defRPr/>
                      </a:pPr>
                      <a:r>
                        <a:rPr lang="ru-RU" sz="800" b="1">
                          <a:solidFill>
                            <a:schemeClr val="tx1"/>
                          </a:solidFill>
                          <a:latin typeface="+mn-lt"/>
                        </a:rPr>
                        <a:t>Публикации в </a:t>
                      </a:r>
                      <a:r>
                        <a:rPr lang="ru-RU" sz="800" b="1" kern="1200">
                          <a:solidFill>
                            <a:schemeClr val="tx1"/>
                          </a:solidFill>
                          <a:effectLst/>
                          <a:latin typeface="+mn-lt"/>
                          <a:ea typeface="+mn-ea"/>
                          <a:cs typeface="+mn-cs"/>
                        </a:rPr>
                        <a:t>«Белом списке» научных журналов</a:t>
                      </a:r>
                    </a:p>
                  </a:txBody>
                  <a:tcPr marL="6126" marR="6126" marT="6126" marB="0" anchor="ctr">
                    <a:solidFill>
                      <a:schemeClr val="accent1">
                        <a:lumMod val="20000"/>
                        <a:lumOff val="80000"/>
                      </a:schemeClr>
                    </a:solidFill>
                  </a:tcPr>
                </a:tc>
                <a:tc>
                  <a:txBody>
                    <a:bodyPr vert="horz" wrap="square"/>
                    <a:lstStyle/>
                    <a:p>
                      <a:pPr marL="0" marR="0" lvl="0" indent="0" algn="ctr" defTabSz="957067" rtl="0" eaLnBrk="1" fontAlgn="ctr" latinLnBrk="0" hangingPunct="1">
                        <a:lnSpc>
                          <a:spcPct val="100000"/>
                        </a:lnSpc>
                        <a:spcBef>
                          <a:spcPct val="0"/>
                        </a:spcBef>
                        <a:spcAft>
                          <a:spcPct val="0"/>
                        </a:spcAft>
                        <a:buClrTx/>
                        <a:buSzTx/>
                        <a:buFontTx/>
                        <a:buNone/>
                        <a:defRPr/>
                      </a:pPr>
                      <a:r>
                        <a:rPr lang="ru-RU" sz="800" b="1" kern="1200">
                          <a:solidFill>
                            <a:schemeClr val="tx1"/>
                          </a:solidFill>
                          <a:effectLst/>
                          <a:latin typeface="+mn-lt"/>
                          <a:ea typeface="+mn-ea"/>
                          <a:cs typeface="+mn-cs"/>
                        </a:rPr>
                        <a:t>Опубликованные произведения (научные монографии, их переводы и научные словари, имеющие международный книжный номер </a:t>
                      </a:r>
                      <a:r>
                        <a:rPr lang="en-US" sz="800" b="1" kern="1200">
                          <a:solidFill>
                            <a:schemeClr val="tx1"/>
                          </a:solidFill>
                          <a:effectLst/>
                          <a:latin typeface="+mn-lt"/>
                          <a:ea typeface="+mn-ea"/>
                          <a:cs typeface="+mn-cs"/>
                        </a:rPr>
                        <a:t>ISBN</a:t>
                      </a:r>
                      <a:r>
                        <a:rPr lang="ru-RU" sz="800" b="1" kern="1200">
                          <a:solidFill>
                            <a:schemeClr val="tx1"/>
                          </a:solidFill>
                          <a:effectLst/>
                          <a:latin typeface="+mn-lt"/>
                          <a:ea typeface="+mn-ea"/>
                          <a:cs typeface="+mn-cs"/>
                        </a:rPr>
                        <a:t>, изданные тиражом более 299 экз.)</a:t>
                      </a:r>
                      <a:endParaRPr lang="ru-RU" sz="800" b="1">
                        <a:solidFill>
                          <a:schemeClr val="tx1"/>
                        </a:solidFill>
                        <a:latin typeface="+mn-lt"/>
                      </a:endParaRPr>
                    </a:p>
                  </a:txBody>
                  <a:tcPr marL="46988" marR="46988" marT="0" marB="0" anchor="ctr">
                    <a:solidFill>
                      <a:schemeClr val="accent1">
                        <a:lumMod val="20000"/>
                        <a:lumOff val="80000"/>
                      </a:schemeClr>
                    </a:solidFill>
                  </a:tcPr>
                </a:tc>
                <a:tc>
                  <a:txBody>
                    <a:bodyPr vert="horz" wrap="square"/>
                    <a:lstStyle/>
                    <a:p>
                      <a:pPr algn="ctr" hangingPunct="0">
                        <a:spcAft>
                          <a:spcPct val="0"/>
                        </a:spcAft>
                      </a:pPr>
                      <a:r>
                        <a:rPr lang="ru-RU" sz="800" b="1" i="0">
                          <a:solidFill>
                            <a:schemeClr val="tx1"/>
                          </a:solidFill>
                          <a:effectLst/>
                          <a:latin typeface="+mn-lt"/>
                          <a:ea typeface="Times New Roman" panose="02020603050405020304" pitchFamily="18" charset="0"/>
                        </a:rPr>
                        <a:t>РИД</a:t>
                      </a:r>
                    </a:p>
                  </a:txBody>
                  <a:tcPr marL="48811" marR="48811" marT="0" marB="0" anchor="ctr">
                    <a:solidFill>
                      <a:schemeClr val="accent1">
                        <a:lumMod val="20000"/>
                        <a:lumOff val="80000"/>
                      </a:schemeClr>
                    </a:solidFill>
                  </a:tcPr>
                </a:tc>
                <a:extLst>
                  <a:ext uri="{0D108BD9-81ED-4DB2-BD59-A6C34878D82A}">
                    <a16:rowId xmlns:a16="http://schemas.microsoft.com/office/drawing/2014/main" val="3347484082"/>
                  </a:ext>
                </a:extLst>
              </a:tr>
              <a:tr h="202973">
                <a:tc gridSpan="6">
                  <a:txBody>
                    <a:bodyPr vert="horz" wrap="square"/>
                    <a:lstStyle/>
                    <a:p>
                      <a:pPr marL="0" marR="0" lvl="0" indent="0" algn="ctr" defTabSz="957067" rtl="0" eaLnBrk="1" fontAlgn="auto" latinLnBrk="0" hangingPunct="1">
                        <a:lnSpc>
                          <a:spcPct val="100000"/>
                        </a:lnSpc>
                        <a:spcBef>
                          <a:spcPct val="0"/>
                        </a:spcBef>
                        <a:spcAft>
                          <a:spcPct val="0"/>
                        </a:spcAft>
                        <a:buClrTx/>
                        <a:buSzTx/>
                        <a:buFontTx/>
                        <a:buNone/>
                        <a:defRPr/>
                      </a:pPr>
                      <a:r>
                        <a:rPr lang="ru-RU" sz="800" b="1" kern="1200">
                          <a:solidFill>
                            <a:schemeClr val="tx1"/>
                          </a:solidFill>
                          <a:latin typeface="+mn-lt"/>
                          <a:ea typeface="Times New Roman" panose="02020603050405020304" pitchFamily="18" charset="0"/>
                          <a:cs typeface="+mn-cs"/>
                        </a:rPr>
                        <a:t>Химические технологии, включая нефтехимию. </a:t>
                      </a:r>
                      <a:r>
                        <a:rPr lang="ru-RU" sz="800" b="1">
                          <a:solidFill>
                            <a:schemeClr val="tx1"/>
                          </a:solidFill>
                          <a:latin typeface="+mn-lt"/>
                        </a:rPr>
                        <a:t>Профиль </a:t>
                      </a:r>
                      <a:r>
                        <a:rPr lang="en-US" sz="800" b="1">
                          <a:solidFill>
                            <a:schemeClr val="tx1"/>
                          </a:solidFill>
                          <a:latin typeface="+mn-lt"/>
                        </a:rPr>
                        <a:t>I </a:t>
                      </a:r>
                      <a:r>
                        <a:rPr lang="ru-RU" sz="800" b="1">
                          <a:solidFill>
                            <a:schemeClr val="tx1"/>
                          </a:solidFill>
                          <a:latin typeface="+mn-lt"/>
                        </a:rPr>
                        <a:t>«Генераторы знаний»</a:t>
                      </a:r>
                    </a:p>
                  </a:txBody>
                  <a:tcPr marL="47217" marR="47217" marT="0" marB="0" anchor="ctr">
                    <a:solidFill>
                      <a:schemeClr val="accent1">
                        <a:lumMod val="20000"/>
                        <a:lumOff val="80000"/>
                      </a:schemeClr>
                    </a:solidFill>
                  </a:tcPr>
                </a:tc>
                <a:tc hMerge="1">
                  <a:txBody>
                    <a:bodyPr vert="horz" wrap="square"/>
                    <a:lstStyle/>
                    <a:p>
                      <a:endParaRPr lang="ru-RU"/>
                    </a:p>
                  </a:txBody>
                  <a:tcPr/>
                </a:tc>
                <a:tc hMerge="1">
                  <a:txBody>
                    <a:bodyPr vert="horz" wrap="square"/>
                    <a:lstStyle/>
                    <a:p>
                      <a:endParaRPr lang="ru-RU"/>
                    </a:p>
                  </a:txBody>
                  <a:tcPr/>
                </a:tc>
                <a:tc hMerge="1">
                  <a:txBody>
                    <a:bodyPr vert="horz" wrap="square"/>
                    <a:lstStyle/>
                    <a:p>
                      <a:pPr marL="0" marR="0" lvl="0" indent="0" algn="ctr" defTabSz="957067" rtl="0" eaLnBrk="1" fontAlgn="ctr" latinLnBrk="0" hangingPunct="1">
                        <a:lnSpc>
                          <a:spcPct val="100000"/>
                        </a:lnSpc>
                        <a:spcBef>
                          <a:spcPct val="0"/>
                        </a:spcBef>
                        <a:spcAft>
                          <a:spcPct val="0"/>
                        </a:spcAft>
                        <a:buClrTx/>
                        <a:buSzTx/>
                        <a:buFontTx/>
                        <a:buNone/>
                        <a:defRPr/>
                      </a:pPr>
                      <a:endParaRPr lang="ru-RU" sz="1000" b="1" kern="1200">
                        <a:solidFill>
                          <a:schemeClr val="dk1"/>
                        </a:solidFill>
                        <a:effectLst/>
                        <a:latin typeface="+mn-lt"/>
                        <a:ea typeface="+mn-ea"/>
                        <a:cs typeface="+mn-cs"/>
                      </a:endParaRPr>
                    </a:p>
                  </a:txBody>
                  <a:tcPr marL="8606" marR="8606" marT="8606" marB="0" anchor="ctr">
                    <a:solidFill>
                      <a:schemeClr val="accent1">
                        <a:lumMod val="20000"/>
                        <a:lumOff val="80000"/>
                      </a:schemeClr>
                    </a:solidFill>
                  </a:tcPr>
                </a:tc>
                <a:tc hMerge="1">
                  <a:txBody>
                    <a:bodyPr vert="horz" wrap="square"/>
                    <a:lstStyle/>
                    <a:p>
                      <a:pPr marL="0" marR="0" lvl="0" indent="0" algn="ctr" defTabSz="957067" rtl="0" eaLnBrk="1" fontAlgn="ctr" latinLnBrk="0" hangingPunct="1">
                        <a:lnSpc>
                          <a:spcPct val="100000"/>
                        </a:lnSpc>
                        <a:spcBef>
                          <a:spcPct val="0"/>
                        </a:spcBef>
                        <a:spcAft>
                          <a:spcPct val="0"/>
                        </a:spcAft>
                        <a:buClrTx/>
                        <a:buSzTx/>
                        <a:buFontTx/>
                        <a:buNone/>
                        <a:defRPr/>
                      </a:pPr>
                      <a:endParaRPr lang="ru-RU" sz="1000" b="1">
                        <a:latin typeface="+mn-lt"/>
                      </a:endParaRPr>
                    </a:p>
                  </a:txBody>
                  <a:tcPr marL="8606" marR="8606" marT="8606" marB="0" anchor="ctr">
                    <a:solidFill>
                      <a:schemeClr val="accent1">
                        <a:lumMod val="20000"/>
                        <a:lumOff val="80000"/>
                      </a:schemeClr>
                    </a:solidFill>
                  </a:tcPr>
                </a:tc>
                <a:tc hMerge="1">
                  <a:txBody>
                    <a:bodyPr vert="horz" wrap="square"/>
                    <a:lstStyle/>
                    <a:p>
                      <a:pPr marL="0" marR="0" lvl="0" indent="0" algn="ctr" defTabSz="957067" rtl="0" eaLnBrk="1" fontAlgn="auto" latinLnBrk="0" hangingPunct="1">
                        <a:lnSpc>
                          <a:spcPct val="100000"/>
                        </a:lnSpc>
                        <a:spcBef>
                          <a:spcPct val="0"/>
                        </a:spcBef>
                        <a:spcAft>
                          <a:spcPct val="0"/>
                        </a:spcAft>
                        <a:buClrTx/>
                        <a:buSzTx/>
                        <a:buFontTx/>
                        <a:buNone/>
                        <a:defRPr/>
                      </a:pPr>
                      <a:endParaRPr lang="ru-RU" sz="800" b="1">
                        <a:latin typeface="+mn-lt"/>
                      </a:endParaRPr>
                    </a:p>
                  </a:txBody>
                  <a:tcPr marL="47217" marR="47217" marT="0" marB="0" anchor="ctr">
                    <a:solidFill>
                      <a:schemeClr val="accent1">
                        <a:lumMod val="20000"/>
                        <a:lumOff val="80000"/>
                      </a:schemeClr>
                    </a:solidFill>
                  </a:tcPr>
                </a:tc>
                <a:extLst>
                  <a:ext uri="{0D108BD9-81ED-4DB2-BD59-A6C34878D82A}">
                    <a16:rowId xmlns:a16="http://schemas.microsoft.com/office/drawing/2014/main" val="1428511930"/>
                  </a:ext>
                </a:extLst>
              </a:tr>
              <a:tr h="880598">
                <a:tc>
                  <a:txBody>
                    <a:bodyPr vert="horz" wrap="square"/>
                    <a:lstStyle/>
                    <a:p>
                      <a:pPr lvl="0" algn="just"/>
                      <a:r>
                        <a:rPr lang="ru-RU" sz="800" kern="1200">
                          <a:solidFill>
                            <a:schemeClr val="tx1"/>
                          </a:solidFill>
                          <a:effectLst/>
                          <a:latin typeface="+mn-lt"/>
                          <a:ea typeface="+mn-ea"/>
                          <a:cs typeface="+mn-cs"/>
                        </a:rPr>
                        <a:t>Румянцева В.Е. , Таратанов Н.А. , Сырбу С.А., Митрофанов А.С., Азовцев А.Г., Титов В.А., Ульева С.Н., Колбашов М.А., Новичкова Н.Ю., Лазарев А.А., Шабунин С.А., Спиридонова В.Г., Циркина О.Г., Сторонкина О.Е., Салихова А.Х., Никифоров А.Л. </a:t>
                      </a:r>
                    </a:p>
                  </a:txBody>
                  <a:tcPr marL="6126" marR="6126" marT="6126" marB="0" anchor="ctr">
                    <a:solidFill>
                      <a:schemeClr val="accent1">
                        <a:lumMod val="20000"/>
                        <a:lumOff val="80000"/>
                      </a:schemeClr>
                    </a:solidFill>
                  </a:tcPr>
                </a:tc>
                <a:tc>
                  <a:txBody>
                    <a:bodyPr vert="horz" wrap="square"/>
                    <a:lstStyle/>
                    <a:p>
                      <a:pPr lvl="0" algn="ctr"/>
                      <a:r>
                        <a:rPr lang="ru-RU" sz="800">
                          <a:solidFill>
                            <a:schemeClr val="tx1"/>
                          </a:solidFill>
                          <a:latin typeface="+mn-lt"/>
                        </a:rPr>
                        <a:t>14</a:t>
                      </a:r>
                      <a:endParaRPr lang="ru-RU" sz="800" kern="1200">
                        <a:solidFill>
                          <a:schemeClr val="tx1"/>
                        </a:solidFill>
                        <a:effectLst/>
                        <a:latin typeface="+mn-lt"/>
                        <a:ea typeface="+mn-ea"/>
                        <a:cs typeface="+mn-cs"/>
                      </a:endParaRPr>
                    </a:p>
                  </a:txBody>
                  <a:tcPr marL="6126" marR="6126" marT="6126" marB="0" anchor="ctr">
                    <a:solidFill>
                      <a:schemeClr val="accent1">
                        <a:lumMod val="20000"/>
                        <a:lumOff val="80000"/>
                      </a:schemeClr>
                    </a:solidFill>
                  </a:tcPr>
                </a:tc>
                <a:tc>
                  <a:txBody>
                    <a:bodyPr vert="horz" wrap="square"/>
                    <a:lstStyle/>
                    <a:p>
                      <a:pPr lvl="0" algn="ctr"/>
                      <a:r>
                        <a:rPr lang="ru-RU" sz="800">
                          <a:solidFill>
                            <a:schemeClr val="tx1"/>
                          </a:solidFill>
                          <a:latin typeface="+mn-lt"/>
                        </a:rPr>
                        <a:t>1</a:t>
                      </a:r>
                      <a:endParaRPr lang="ru-RU" sz="800" kern="1200">
                        <a:solidFill>
                          <a:schemeClr val="tx1"/>
                        </a:solidFill>
                        <a:effectLst/>
                        <a:latin typeface="+mn-lt"/>
                        <a:ea typeface="+mn-ea"/>
                        <a:cs typeface="+mn-cs"/>
                      </a:endParaRPr>
                    </a:p>
                  </a:txBody>
                  <a:tcPr marL="6126" marR="6126" marT="6126" marB="0" anchor="ctr">
                    <a:solidFill>
                      <a:schemeClr val="accent1">
                        <a:lumMod val="20000"/>
                        <a:lumOff val="80000"/>
                      </a:schemeClr>
                    </a:solidFill>
                  </a:tcPr>
                </a:tc>
                <a:tc>
                  <a:txBody>
                    <a:bodyPr vert="horz" wrap="square"/>
                    <a:lstStyle/>
                    <a:p>
                      <a:pPr marL="0" marR="0" lvl="0" indent="0" algn="ctr" defTabSz="957067" rtl="0" eaLnBrk="1" fontAlgn="ctr" latinLnBrk="0" hangingPunct="1">
                        <a:lnSpc>
                          <a:spcPct val="100000"/>
                        </a:lnSpc>
                        <a:spcBef>
                          <a:spcPct val="0"/>
                        </a:spcBef>
                        <a:spcAft>
                          <a:spcPct val="0"/>
                        </a:spcAft>
                        <a:buClrTx/>
                        <a:buSzTx/>
                        <a:buFontTx/>
                        <a:buNone/>
                        <a:defRPr/>
                      </a:pPr>
                      <a:r>
                        <a:rPr lang="ru-RU" sz="800" b="0" kern="1200">
                          <a:solidFill>
                            <a:schemeClr val="tx1"/>
                          </a:solidFill>
                          <a:effectLst/>
                          <a:latin typeface="+mn-lt"/>
                          <a:ea typeface="+mn-ea"/>
                          <a:cs typeface="+mn-cs"/>
                        </a:rPr>
                        <a:t>16</a:t>
                      </a:r>
                    </a:p>
                  </a:txBody>
                  <a:tcPr marL="6126" marR="6126" marT="6126" marB="0" anchor="ctr">
                    <a:solidFill>
                      <a:schemeClr val="accent1">
                        <a:lumMod val="20000"/>
                        <a:lumOff val="80000"/>
                      </a:schemeClr>
                    </a:solidFill>
                  </a:tcPr>
                </a:tc>
                <a:tc>
                  <a:txBody>
                    <a:bodyPr vert="horz" wrap="square"/>
                    <a:lstStyle/>
                    <a:p>
                      <a:pPr algn="ctr" fontAlgn="ctr"/>
                      <a:r>
                        <a:rPr lang="ru-RU" sz="800" b="0">
                          <a:solidFill>
                            <a:schemeClr val="tx1"/>
                          </a:solidFill>
                          <a:latin typeface="+mn-lt"/>
                        </a:rPr>
                        <a:t>2</a:t>
                      </a:r>
                    </a:p>
                  </a:txBody>
                  <a:tcPr marL="6126" marR="6126" marT="6126" marB="0" anchor="ctr">
                    <a:solidFill>
                      <a:schemeClr val="accent1">
                        <a:lumMod val="20000"/>
                        <a:lumOff val="80000"/>
                      </a:schemeClr>
                    </a:solidFill>
                  </a:tcPr>
                </a:tc>
                <a:tc>
                  <a:txBody>
                    <a:bodyPr vert="horz" wrap="square"/>
                    <a:lstStyle/>
                    <a:p>
                      <a:pPr algn="ctr" fontAlgn="ctr"/>
                      <a:r>
                        <a:rPr lang="ru-RU" sz="800" b="0">
                          <a:solidFill>
                            <a:schemeClr val="tx1"/>
                          </a:solidFill>
                          <a:latin typeface="+mn-lt"/>
                        </a:rPr>
                        <a:t>5</a:t>
                      </a:r>
                    </a:p>
                  </a:txBody>
                  <a:tcPr marL="5896" marR="5896" marT="5896" marB="0" anchor="ctr">
                    <a:solidFill>
                      <a:schemeClr val="accent1">
                        <a:lumMod val="20000"/>
                        <a:lumOff val="80000"/>
                      </a:schemeClr>
                    </a:solidFill>
                  </a:tcPr>
                </a:tc>
                <a:extLst>
                  <a:ext uri="{0D108BD9-81ED-4DB2-BD59-A6C34878D82A}">
                    <a16:rowId xmlns:a16="http://schemas.microsoft.com/office/drawing/2014/main" val="1475940268"/>
                  </a:ext>
                </a:extLst>
              </a:tr>
              <a:tr h="226087">
                <a:tc gridSpan="6">
                  <a:txBody>
                    <a:bodyPr vert="horz" wrap="square"/>
                    <a:lstStyle/>
                    <a:p>
                      <a:pPr marL="0" marR="0" lvl="0" indent="0" algn="ctr" defTabSz="957067" rtl="0" eaLnBrk="1" fontAlgn="ctr" latinLnBrk="0" hangingPunct="1">
                        <a:lnSpc>
                          <a:spcPct val="100000"/>
                        </a:lnSpc>
                        <a:spcBef>
                          <a:spcPct val="0"/>
                        </a:spcBef>
                        <a:spcAft>
                          <a:spcPct val="0"/>
                        </a:spcAft>
                        <a:buClrTx/>
                        <a:buSzTx/>
                        <a:buFontTx/>
                        <a:buNone/>
                        <a:defRPr/>
                      </a:pPr>
                      <a:r>
                        <a:rPr lang="ru-RU" sz="800" b="1" kern="1200">
                          <a:solidFill>
                            <a:schemeClr val="tx1"/>
                          </a:solidFill>
                          <a:latin typeface="+mn-lt"/>
                          <a:ea typeface="Times New Roman" panose="02020603050405020304" pitchFamily="18" charset="0"/>
                          <a:cs typeface="+mn-cs"/>
                        </a:rPr>
                        <a:t>Механика и машиностроение. </a:t>
                      </a:r>
                      <a:r>
                        <a:rPr lang="ru-RU" sz="800" b="1">
                          <a:solidFill>
                            <a:schemeClr val="tx1"/>
                          </a:solidFill>
                          <a:latin typeface="+mn-lt"/>
                        </a:rPr>
                        <a:t>Профиль </a:t>
                      </a:r>
                      <a:r>
                        <a:rPr lang="en-US" sz="800" b="1">
                          <a:solidFill>
                            <a:schemeClr val="tx1"/>
                          </a:solidFill>
                          <a:latin typeface="+mn-lt"/>
                        </a:rPr>
                        <a:t>I </a:t>
                      </a:r>
                      <a:r>
                        <a:rPr lang="ru-RU" sz="800" b="1">
                          <a:solidFill>
                            <a:schemeClr val="tx1"/>
                          </a:solidFill>
                          <a:latin typeface="+mn-lt"/>
                        </a:rPr>
                        <a:t>«Генераторы знаний»</a:t>
                      </a:r>
                      <a:endParaRPr lang="ru-RU" sz="800" b="1" kern="1200">
                        <a:solidFill>
                          <a:schemeClr val="tx1"/>
                        </a:solidFill>
                        <a:latin typeface="+mn-lt"/>
                        <a:ea typeface="Times New Roman" panose="02020603050405020304" pitchFamily="18" charset="0"/>
                        <a:cs typeface="+mn-cs"/>
                      </a:endParaRPr>
                    </a:p>
                  </a:txBody>
                  <a:tcPr marL="5925" marR="5925" marT="5925" marB="0" anchor="ctr">
                    <a:solidFill>
                      <a:schemeClr val="accent1">
                        <a:lumMod val="20000"/>
                        <a:lumOff val="80000"/>
                      </a:schemeClr>
                    </a:solidFill>
                  </a:tcPr>
                </a:tc>
                <a:tc hMerge="1">
                  <a:txBody>
                    <a:bodyPr vert="horz" wrap="square"/>
                    <a:lstStyle/>
                    <a:p>
                      <a:pPr algn="l" fontAlgn="ctr"/>
                      <a:endParaRPr lang="ru-RU" sz="1000">
                        <a:latin typeface="+mn-lt"/>
                      </a:endParaRPr>
                    </a:p>
                  </a:txBody>
                  <a:tcPr marL="7971" marR="7971" marT="7971" marB="0" anchor="ctr">
                    <a:solidFill>
                      <a:schemeClr val="accent1">
                        <a:lumMod val="20000"/>
                        <a:lumOff val="80000"/>
                      </a:schemeClr>
                    </a:solidFill>
                  </a:tcPr>
                </a:tc>
                <a:tc hMerge="1">
                  <a:txBody>
                    <a:bodyPr vert="horz" wrap="square"/>
                    <a:lstStyle/>
                    <a:p>
                      <a:pPr algn="l" fontAlgn="ctr"/>
                      <a:endParaRPr lang="ru-RU" sz="1000">
                        <a:latin typeface="+mn-lt"/>
                      </a:endParaRPr>
                    </a:p>
                  </a:txBody>
                  <a:tcPr marL="7971" marR="7971" marT="7971" marB="0" anchor="ctr">
                    <a:solidFill>
                      <a:schemeClr val="accent1">
                        <a:lumMod val="20000"/>
                        <a:lumOff val="80000"/>
                      </a:schemeClr>
                    </a:solidFill>
                  </a:tcPr>
                </a:tc>
                <a:tc hMerge="1">
                  <a:txBody>
                    <a:bodyPr vert="horz" wrap="square"/>
                    <a:lstStyle/>
                    <a:p>
                      <a:pPr algn="ctr" fontAlgn="ctr"/>
                      <a:endParaRPr lang="ru-RU" sz="1000">
                        <a:latin typeface="+mn-lt"/>
                      </a:endParaRPr>
                    </a:p>
                  </a:txBody>
                  <a:tcPr marL="7971" marR="7971" marT="7971" marB="0" anchor="ctr">
                    <a:solidFill>
                      <a:schemeClr val="accent1">
                        <a:lumMod val="20000"/>
                        <a:lumOff val="80000"/>
                      </a:schemeClr>
                    </a:solidFill>
                  </a:tcPr>
                </a:tc>
                <a:tc hMerge="1">
                  <a:txBody>
                    <a:bodyPr vert="horz" wrap="square"/>
                    <a:lstStyle/>
                    <a:p>
                      <a:pPr algn="ctr" fontAlgn="ctr"/>
                      <a:endParaRPr lang="ru-RU" sz="1000">
                        <a:latin typeface="+mn-lt"/>
                      </a:endParaRPr>
                    </a:p>
                  </a:txBody>
                  <a:tcPr marL="7971" marR="7971" marT="7971" marB="0" anchor="ctr">
                    <a:solidFill>
                      <a:schemeClr val="accent1">
                        <a:lumMod val="20000"/>
                        <a:lumOff val="80000"/>
                      </a:schemeClr>
                    </a:solidFill>
                  </a:tcPr>
                </a:tc>
                <a:tc hMerge="1">
                  <a:txBody>
                    <a:bodyPr vert="horz" wrap="square"/>
                    <a:lstStyle/>
                    <a:p>
                      <a:pPr marL="0" marR="0" lvl="0" indent="0" algn="ctr" defTabSz="957067" rtl="0" eaLnBrk="1" fontAlgn="ctr" latinLnBrk="0" hangingPunct="1">
                        <a:lnSpc>
                          <a:spcPct val="100000"/>
                        </a:lnSpc>
                        <a:spcBef>
                          <a:spcPct val="0"/>
                        </a:spcBef>
                        <a:spcAft>
                          <a:spcPct val="0"/>
                        </a:spcAft>
                        <a:buClrTx/>
                        <a:buSzTx/>
                        <a:buFontTx/>
                        <a:buNone/>
                        <a:defRPr/>
                      </a:pPr>
                      <a:endParaRPr lang="ru-RU" sz="800" b="1" kern="1200">
                        <a:solidFill>
                          <a:schemeClr val="tx1">
                            <a:lumMod val="65000"/>
                            <a:lumOff val="35000"/>
                          </a:schemeClr>
                        </a:solidFill>
                        <a:latin typeface="+mn-lt"/>
                        <a:ea typeface="Times New Roman" panose="02020603050405020304" pitchFamily="18" charset="0"/>
                        <a:cs typeface="+mn-cs"/>
                      </a:endParaRPr>
                    </a:p>
                  </a:txBody>
                  <a:tcPr marL="5925" marR="5925" marT="5925" marB="0" anchor="ctr">
                    <a:solidFill>
                      <a:schemeClr val="accent1">
                        <a:lumMod val="20000"/>
                        <a:lumOff val="80000"/>
                      </a:schemeClr>
                    </a:solidFill>
                  </a:tcPr>
                </a:tc>
                <a:extLst>
                  <a:ext uri="{0D108BD9-81ED-4DB2-BD59-A6C34878D82A}">
                    <a16:rowId xmlns:a16="http://schemas.microsoft.com/office/drawing/2014/main" val="1761118644"/>
                  </a:ext>
                </a:extLst>
              </a:tr>
              <a:tr h="731201">
                <a:tc>
                  <a:txBody>
                    <a:bodyPr vert="horz" wrap="square"/>
                    <a:lstStyle/>
                    <a:p>
                      <a:pPr lvl="0" algn="just"/>
                      <a:r>
                        <a:rPr lang="ru-RU" sz="800" kern="1200">
                          <a:solidFill>
                            <a:schemeClr val="tx1"/>
                          </a:solidFill>
                          <a:effectLst/>
                          <a:latin typeface="+mn-lt"/>
                          <a:ea typeface="+mn-ea"/>
                          <a:cs typeface="+mn-cs"/>
                        </a:rPr>
                        <a:t>Иванов В.Е., Покровский А.А., Топоров А.В., Семенов А.Д., Сараев И.В., Бубнов А.Г., Краснов А.А., Семенова К.В., Натареев С.В., Пашкова Т.В., Легкова И.А., Баусов А.М., Шипилов Р.М., Ведяскин Ю.А.</a:t>
                      </a:r>
                    </a:p>
                  </a:txBody>
                  <a:tcPr marL="6126" marR="6126" marT="6126" marB="0" anchor="ctr">
                    <a:solidFill>
                      <a:schemeClr val="accent1">
                        <a:lumMod val="20000"/>
                        <a:lumOff val="80000"/>
                      </a:schemeClr>
                    </a:solidFill>
                  </a:tcPr>
                </a:tc>
                <a:tc>
                  <a:txBody>
                    <a:bodyPr vert="horz" wrap="square"/>
                    <a:lstStyle/>
                    <a:p>
                      <a:pPr algn="ctr" fontAlgn="ctr"/>
                      <a:r>
                        <a:rPr lang="ru-RU" sz="800">
                          <a:solidFill>
                            <a:schemeClr val="tx1"/>
                          </a:solidFill>
                          <a:latin typeface="+mn-lt"/>
                        </a:rPr>
                        <a:t>12,75</a:t>
                      </a:r>
                    </a:p>
                  </a:txBody>
                  <a:tcPr marL="6126" marR="6126" marT="6126" marB="0" anchor="ctr">
                    <a:solidFill>
                      <a:schemeClr val="accent1">
                        <a:lumMod val="20000"/>
                        <a:lumOff val="80000"/>
                      </a:schemeClr>
                    </a:solidFill>
                  </a:tcPr>
                </a:tc>
                <a:tc>
                  <a:txBody>
                    <a:bodyPr vert="horz" wrap="square"/>
                    <a:lstStyle/>
                    <a:p>
                      <a:pPr algn="ctr" fontAlgn="ctr"/>
                      <a:r>
                        <a:rPr lang="ru-RU" sz="800">
                          <a:solidFill>
                            <a:schemeClr val="tx1"/>
                          </a:solidFill>
                          <a:latin typeface="+mn-lt"/>
                        </a:rPr>
                        <a:t>0</a:t>
                      </a:r>
                    </a:p>
                  </a:txBody>
                  <a:tcPr marL="6126" marR="6126" marT="6126" marB="0" anchor="ctr">
                    <a:solidFill>
                      <a:schemeClr val="accent1">
                        <a:lumMod val="20000"/>
                        <a:lumOff val="80000"/>
                      </a:schemeClr>
                    </a:solidFill>
                  </a:tcPr>
                </a:tc>
                <a:tc>
                  <a:txBody>
                    <a:bodyPr vert="horz" wrap="square"/>
                    <a:lstStyle/>
                    <a:p>
                      <a:pPr algn="ctr" fontAlgn="ctr"/>
                      <a:r>
                        <a:rPr lang="ru-RU" sz="800">
                          <a:solidFill>
                            <a:schemeClr val="tx1"/>
                          </a:solidFill>
                          <a:latin typeface="+mn-lt"/>
                        </a:rPr>
                        <a:t>10</a:t>
                      </a:r>
                    </a:p>
                  </a:txBody>
                  <a:tcPr marL="6126" marR="6126" marT="6126" marB="0" anchor="ctr">
                    <a:solidFill>
                      <a:schemeClr val="accent1">
                        <a:lumMod val="20000"/>
                        <a:lumOff val="80000"/>
                      </a:schemeClr>
                    </a:solidFill>
                  </a:tcPr>
                </a:tc>
                <a:tc>
                  <a:txBody>
                    <a:bodyPr vert="horz" wrap="square"/>
                    <a:lstStyle/>
                    <a:p>
                      <a:pPr algn="ctr" fontAlgn="ctr"/>
                      <a:r>
                        <a:rPr lang="ru-RU" sz="800">
                          <a:solidFill>
                            <a:schemeClr val="tx1"/>
                          </a:solidFill>
                          <a:latin typeface="+mn-lt"/>
                        </a:rPr>
                        <a:t>0</a:t>
                      </a:r>
                    </a:p>
                  </a:txBody>
                  <a:tcPr marL="6126" marR="6126" marT="6126" marB="0" anchor="ctr">
                    <a:solidFill>
                      <a:schemeClr val="accent1">
                        <a:lumMod val="20000"/>
                        <a:lumOff val="80000"/>
                      </a:schemeClr>
                    </a:solidFill>
                  </a:tcPr>
                </a:tc>
                <a:tc>
                  <a:txBody>
                    <a:bodyPr vert="horz" wrap="square"/>
                    <a:lstStyle/>
                    <a:p>
                      <a:pPr algn="ctr" fontAlgn="ctr"/>
                      <a:r>
                        <a:rPr lang="ru-RU" sz="800">
                          <a:solidFill>
                            <a:schemeClr val="tx1"/>
                          </a:solidFill>
                          <a:latin typeface="+mn-lt"/>
                        </a:rPr>
                        <a:t>4</a:t>
                      </a:r>
                    </a:p>
                  </a:txBody>
                  <a:tcPr marL="5896" marR="5896" marT="5896" marB="0" anchor="ctr">
                    <a:solidFill>
                      <a:schemeClr val="accent1">
                        <a:lumMod val="20000"/>
                        <a:lumOff val="80000"/>
                      </a:schemeClr>
                    </a:solidFill>
                  </a:tcPr>
                </a:tc>
                <a:extLst>
                  <a:ext uri="{0D108BD9-81ED-4DB2-BD59-A6C34878D82A}">
                    <a16:rowId xmlns:a16="http://schemas.microsoft.com/office/drawing/2014/main" val="2640060139"/>
                  </a:ext>
                </a:extLst>
              </a:tr>
              <a:tr h="231890">
                <a:tc gridSpan="6">
                  <a:txBody>
                    <a:bodyPr vert="horz" wrap="square"/>
                    <a:lstStyle/>
                    <a:p>
                      <a:pPr marL="0" marR="0" lvl="0" indent="0" algn="ctr" defTabSz="957067" rtl="0" eaLnBrk="1" fontAlgn="ctr" latinLnBrk="0" hangingPunct="1">
                        <a:lnSpc>
                          <a:spcPct val="100000"/>
                        </a:lnSpc>
                        <a:spcBef>
                          <a:spcPct val="0"/>
                        </a:spcBef>
                        <a:spcAft>
                          <a:spcPct val="0"/>
                        </a:spcAft>
                        <a:buClrTx/>
                        <a:buSzTx/>
                        <a:buFontTx/>
                        <a:buNone/>
                        <a:defRPr/>
                      </a:pPr>
                      <a:r>
                        <a:rPr lang="ru-RU" sz="800" b="1">
                          <a:solidFill>
                            <a:schemeClr val="tx1"/>
                          </a:solidFill>
                        </a:rPr>
                        <a:t>Компьютерные, информационные науки и биоинформатика. Профиль </a:t>
                      </a:r>
                      <a:r>
                        <a:rPr lang="en-US" sz="800" b="1">
                          <a:solidFill>
                            <a:schemeClr val="tx1"/>
                          </a:solidFill>
                        </a:rPr>
                        <a:t>II </a:t>
                      </a:r>
                      <a:r>
                        <a:rPr lang="ru-RU" sz="800" b="1">
                          <a:solidFill>
                            <a:schemeClr val="tx1"/>
                          </a:solidFill>
                        </a:rPr>
                        <a:t>«Разработчики технологий»</a:t>
                      </a:r>
                    </a:p>
                  </a:txBody>
                  <a:tcPr marL="6084" marR="6084" marT="6084" marB="0" anchor="ctr">
                    <a:solidFill>
                      <a:schemeClr val="accent1">
                        <a:lumMod val="20000"/>
                        <a:lumOff val="80000"/>
                      </a:schemeClr>
                    </a:solidFill>
                  </a:tcPr>
                </a:tc>
                <a:tc hMerge="1">
                  <a:txBody>
                    <a:bodyPr vert="horz" wrap="square"/>
                    <a:lstStyle/>
                    <a:p>
                      <a:pPr algn="l" fontAlgn="ctr"/>
                      <a:endParaRPr lang="ru-RU" sz="1000">
                        <a:latin typeface="+mn-lt"/>
                      </a:endParaRPr>
                    </a:p>
                  </a:txBody>
                  <a:tcPr marL="7971" marR="7971" marT="7971" marB="0" anchor="ctr">
                    <a:solidFill>
                      <a:schemeClr val="accent1">
                        <a:lumMod val="20000"/>
                        <a:lumOff val="80000"/>
                      </a:schemeClr>
                    </a:solidFill>
                  </a:tcPr>
                </a:tc>
                <a:tc hMerge="1">
                  <a:txBody>
                    <a:bodyPr vert="horz" wrap="square"/>
                    <a:lstStyle/>
                    <a:p>
                      <a:pPr algn="l" fontAlgn="ctr"/>
                      <a:endParaRPr lang="ru-RU" sz="1000">
                        <a:latin typeface="+mn-lt"/>
                      </a:endParaRPr>
                    </a:p>
                  </a:txBody>
                  <a:tcPr marL="7971" marR="7971" marT="7971" marB="0" anchor="ctr">
                    <a:solidFill>
                      <a:schemeClr val="accent1">
                        <a:lumMod val="20000"/>
                        <a:lumOff val="80000"/>
                      </a:schemeClr>
                    </a:solidFill>
                  </a:tcPr>
                </a:tc>
                <a:tc hMerge="1">
                  <a:txBody>
                    <a:bodyPr vert="horz" wrap="square"/>
                    <a:lstStyle/>
                    <a:p>
                      <a:pPr algn="ctr" fontAlgn="ctr"/>
                      <a:endParaRPr lang="ru-RU" sz="1000">
                        <a:latin typeface="+mn-lt"/>
                      </a:endParaRPr>
                    </a:p>
                  </a:txBody>
                  <a:tcPr marL="7971" marR="7971" marT="7971" marB="0" anchor="ctr">
                    <a:solidFill>
                      <a:schemeClr val="accent1">
                        <a:lumMod val="20000"/>
                        <a:lumOff val="80000"/>
                      </a:schemeClr>
                    </a:solidFill>
                  </a:tcPr>
                </a:tc>
                <a:tc hMerge="1">
                  <a:txBody>
                    <a:bodyPr vert="horz" wrap="square"/>
                    <a:lstStyle/>
                    <a:p>
                      <a:pPr algn="ctr" fontAlgn="ctr"/>
                      <a:endParaRPr lang="ru-RU" sz="1000">
                        <a:latin typeface="+mn-lt"/>
                      </a:endParaRPr>
                    </a:p>
                  </a:txBody>
                  <a:tcPr marL="7971" marR="7971" marT="7971" marB="0" anchor="ctr">
                    <a:solidFill>
                      <a:schemeClr val="accent1">
                        <a:lumMod val="20000"/>
                        <a:lumOff val="80000"/>
                      </a:schemeClr>
                    </a:solidFill>
                  </a:tcPr>
                </a:tc>
                <a:tc hMerge="1">
                  <a:txBody>
                    <a:bodyPr vert="horz" wrap="square"/>
                    <a:lstStyle/>
                    <a:p>
                      <a:pPr marL="0" marR="0" lvl="0" indent="0" algn="ctr" defTabSz="957067" rtl="0" eaLnBrk="1" fontAlgn="ctr" latinLnBrk="0" hangingPunct="1">
                        <a:lnSpc>
                          <a:spcPct val="100000"/>
                        </a:lnSpc>
                        <a:spcBef>
                          <a:spcPct val="0"/>
                        </a:spcBef>
                        <a:spcAft>
                          <a:spcPct val="0"/>
                        </a:spcAft>
                        <a:buClrTx/>
                        <a:buSzTx/>
                        <a:buFontTx/>
                        <a:buNone/>
                        <a:defRPr/>
                      </a:pPr>
                      <a:endParaRPr lang="ru-RU" sz="800" b="1"/>
                    </a:p>
                  </a:txBody>
                  <a:tcPr marL="6084" marR="6084" marT="6084" marB="0" anchor="ctr">
                    <a:solidFill>
                      <a:schemeClr val="accent1">
                        <a:lumMod val="20000"/>
                        <a:lumOff val="80000"/>
                      </a:schemeClr>
                    </a:solidFill>
                  </a:tcPr>
                </a:tc>
                <a:extLst>
                  <a:ext uri="{0D108BD9-81ED-4DB2-BD59-A6C34878D82A}">
                    <a16:rowId xmlns:a16="http://schemas.microsoft.com/office/drawing/2014/main" val="2828823004"/>
                  </a:ext>
                </a:extLst>
              </a:tr>
              <a:tr h="136287">
                <a:tc>
                  <a:txBody>
                    <a:bodyPr vert="horz" wrap="square"/>
                    <a:lstStyle/>
                    <a:p>
                      <a:pPr lvl="0" algn="just"/>
                      <a:r>
                        <a:rPr lang="ru-RU" sz="800" kern="1200">
                          <a:solidFill>
                            <a:schemeClr val="dk1"/>
                          </a:solidFill>
                          <a:effectLst/>
                          <a:latin typeface="+mn-lt"/>
                          <a:ea typeface="+mn-ea"/>
                          <a:cs typeface="+mn-cs"/>
                        </a:rPr>
                        <a:t>Гринченко Б.Б., Аллямов Р.Р., Ермилов А.В., Кузнецов А.В., Семенов А.О., Апарин А.А., Данилов П.В., Разумова Е.Ф., Шварев Е.А., Закинчак А.И., Елизарова А.А., Зейнетдинова О.Г., Романова О.С., Редков С.К., Комельков В.А., Панев Н.М., Сорокин Д.В.</a:t>
                      </a:r>
                    </a:p>
                  </a:txBody>
                  <a:tcPr marL="6126" marR="6126" marT="6126" marB="0" anchor="ctr">
                    <a:solidFill>
                      <a:schemeClr val="accent1">
                        <a:lumMod val="20000"/>
                        <a:lumOff val="80000"/>
                      </a:schemeClr>
                    </a:solidFill>
                  </a:tcPr>
                </a:tc>
                <a:tc>
                  <a:txBody>
                    <a:bodyPr vert="horz" wrap="square"/>
                    <a:lstStyle/>
                    <a:p>
                      <a:pPr algn="ctr" fontAlgn="ctr"/>
                      <a:r>
                        <a:rPr lang="ru-RU" sz="800">
                          <a:solidFill>
                            <a:schemeClr val="tx1"/>
                          </a:solidFill>
                          <a:latin typeface="+mn-lt"/>
                        </a:rPr>
                        <a:t>17</a:t>
                      </a:r>
                    </a:p>
                  </a:txBody>
                  <a:tcPr marL="6126" marR="6126" marT="6126" marB="0" anchor="ctr">
                    <a:solidFill>
                      <a:schemeClr val="accent1">
                        <a:lumMod val="20000"/>
                        <a:lumOff val="80000"/>
                      </a:schemeClr>
                    </a:solidFill>
                  </a:tcPr>
                </a:tc>
                <a:tc>
                  <a:txBody>
                    <a:bodyPr vert="horz" wrap="square"/>
                    <a:lstStyle/>
                    <a:p>
                      <a:pPr algn="ctr" fontAlgn="ctr"/>
                      <a:r>
                        <a:rPr lang="ru-RU" sz="800">
                          <a:solidFill>
                            <a:schemeClr val="tx1"/>
                          </a:solidFill>
                          <a:latin typeface="+mn-lt"/>
                        </a:rPr>
                        <a:t>0</a:t>
                      </a:r>
                    </a:p>
                  </a:txBody>
                  <a:tcPr marL="6126" marR="6126" marT="6126" marB="0" anchor="ctr">
                    <a:solidFill>
                      <a:schemeClr val="accent1">
                        <a:lumMod val="20000"/>
                        <a:lumOff val="80000"/>
                      </a:schemeClr>
                    </a:solidFill>
                  </a:tcPr>
                </a:tc>
                <a:tc>
                  <a:txBody>
                    <a:bodyPr vert="horz" wrap="square"/>
                    <a:lstStyle/>
                    <a:p>
                      <a:pPr algn="ctr" fontAlgn="ctr"/>
                      <a:r>
                        <a:rPr lang="ru-RU" sz="800">
                          <a:solidFill>
                            <a:schemeClr val="tx1"/>
                          </a:solidFill>
                          <a:latin typeface="+mn-lt"/>
                        </a:rPr>
                        <a:t>2</a:t>
                      </a:r>
                    </a:p>
                  </a:txBody>
                  <a:tcPr marL="6126" marR="6126" marT="6126" marB="0" anchor="ctr">
                    <a:solidFill>
                      <a:schemeClr val="accent1">
                        <a:lumMod val="20000"/>
                        <a:lumOff val="80000"/>
                      </a:schemeClr>
                    </a:solidFill>
                  </a:tcPr>
                </a:tc>
                <a:tc>
                  <a:txBody>
                    <a:bodyPr vert="horz" wrap="square"/>
                    <a:lstStyle/>
                    <a:p>
                      <a:pPr algn="ctr" fontAlgn="ctr"/>
                      <a:r>
                        <a:rPr lang="ru-RU" sz="800">
                          <a:solidFill>
                            <a:schemeClr val="tx1"/>
                          </a:solidFill>
                          <a:latin typeface="+mn-lt"/>
                        </a:rPr>
                        <a:t>2</a:t>
                      </a:r>
                    </a:p>
                  </a:txBody>
                  <a:tcPr marL="6126" marR="6126" marT="6126" marB="0" anchor="ctr">
                    <a:solidFill>
                      <a:schemeClr val="accent1">
                        <a:lumMod val="20000"/>
                        <a:lumOff val="80000"/>
                      </a:schemeClr>
                    </a:solidFill>
                  </a:tcPr>
                </a:tc>
                <a:tc>
                  <a:txBody>
                    <a:bodyPr vert="horz" wrap="square"/>
                    <a:lstStyle/>
                    <a:p>
                      <a:pPr algn="ctr" fontAlgn="ctr"/>
                      <a:r>
                        <a:rPr lang="ru-RU" sz="800">
                          <a:solidFill>
                            <a:schemeClr val="tx1"/>
                          </a:solidFill>
                          <a:latin typeface="+mn-lt"/>
                        </a:rPr>
                        <a:t>10</a:t>
                      </a:r>
                    </a:p>
                  </a:txBody>
                  <a:tcPr marL="5896" marR="5896" marT="5896" marB="0" anchor="ctr">
                    <a:solidFill>
                      <a:schemeClr val="accent1">
                        <a:lumMod val="20000"/>
                        <a:lumOff val="80000"/>
                      </a:schemeClr>
                    </a:solidFill>
                  </a:tcPr>
                </a:tc>
                <a:extLst>
                  <a:ext uri="{0D108BD9-81ED-4DB2-BD59-A6C34878D82A}">
                    <a16:rowId xmlns:a16="http://schemas.microsoft.com/office/drawing/2014/main" val="1565156657"/>
                  </a:ext>
                </a:extLst>
              </a:tr>
            </a:tbl>
          </a:graphicData>
        </a:graphic>
      </p:graphicFrame>
      <p:sp>
        <p:nvSpPr>
          <p:cNvPr id="8" name="Прямоугольник 7">
            <a:extLst>
              <a:ext uri="{FF2B5EF4-FFF2-40B4-BE49-F238E27FC236}">
                <a16:creationId xmlns:a16="http://schemas.microsoft.com/office/drawing/2014/main" id="{8CA554FC-3257-4B4C-8A2B-0701D36508CA}"/>
              </a:ext>
            </a:extLst>
          </p:cNvPr>
          <p:cNvSpPr/>
          <p:nvPr/>
        </p:nvSpPr>
        <p:spPr>
          <a:xfrm>
            <a:off x="5955628" y="475913"/>
            <a:ext cx="3929764" cy="400110"/>
          </a:xfrm>
          <a:prstGeom prst="rect">
            <a:avLst/>
          </a:prstGeom>
        </p:spPr>
        <p:txBody>
          <a:bodyPr wrap="square">
            <a:spAutoFit/>
          </a:bodyPr>
          <a:lstStyle/>
          <a:p>
            <a:pPr algn="ctr"/>
            <a:r>
              <a:rPr lang="ru-RU" sz="1000" b="1" u="none">
                <a:solidFill>
                  <a:srgbClr val="000000"/>
                </a:solidFill>
                <a:latin typeface="+mj-lt"/>
              </a:rPr>
              <a:t>ПОРОГОВЫЕ ЗНАЧЕНИЯ  </a:t>
            </a:r>
          </a:p>
          <a:p>
            <a:pPr algn="ctr"/>
            <a:r>
              <a:rPr lang="ru-RU" sz="1000" b="1" u="none">
                <a:solidFill>
                  <a:srgbClr val="000000"/>
                </a:solidFill>
                <a:latin typeface="+mj-lt"/>
              </a:rPr>
              <a:t>основных и дополнительных показателей в референтных группах</a:t>
            </a:r>
            <a:r>
              <a:rPr lang="ru-RU" sz="1000" b="1">
                <a:latin typeface="+mj-lt"/>
              </a:rPr>
              <a:t> </a:t>
            </a:r>
          </a:p>
        </p:txBody>
      </p:sp>
      <p:graphicFrame>
        <p:nvGraphicFramePr>
          <p:cNvPr id="9" name="Таблица 8">
            <a:extLst>
              <a:ext uri="{FF2B5EF4-FFF2-40B4-BE49-F238E27FC236}">
                <a16:creationId xmlns:a16="http://schemas.microsoft.com/office/drawing/2014/main" id="{B5B86763-8A6F-4952-8B14-E1AACB15AABC}"/>
              </a:ext>
            </a:extLst>
          </p:cNvPr>
          <p:cNvGraphicFramePr>
            <a:graphicFrameLocks noGrp="1"/>
          </p:cNvGraphicFramePr>
          <p:nvPr>
            <p:extLst>
              <p:ext uri="{D42A27DB-BD31-4B8C-83A1-F6EECF244321}">
                <p14:modId xmlns:p14="http://schemas.microsoft.com/office/powerpoint/2010/main" val="1582351996"/>
              </p:ext>
            </p:extLst>
          </p:nvPr>
        </p:nvGraphicFramePr>
        <p:xfrm>
          <a:off x="5984933" y="1222830"/>
          <a:ext cx="3802123" cy="1103137"/>
        </p:xfrm>
        <a:graphic>
          <a:graphicData uri="http://schemas.openxmlformats.org/drawingml/2006/table">
            <a:tbl>
              <a:tblPr>
                <a:tableStyleId>{5C22544A-7EE6-4342-B048-85BDC9FD1C3A}</a:tableStyleId>
              </a:tblPr>
              <a:tblGrid>
                <a:gridCol w="271581">
                  <a:extLst>
                    <a:ext uri="{9D8B030D-6E8A-4147-A177-3AD203B41FA5}">
                      <a16:colId xmlns:a16="http://schemas.microsoft.com/office/drawing/2014/main" val="3899770538"/>
                    </a:ext>
                  </a:extLst>
                </a:gridCol>
                <a:gridCol w="296268">
                  <a:extLst>
                    <a:ext uri="{9D8B030D-6E8A-4147-A177-3AD203B41FA5}">
                      <a16:colId xmlns:a16="http://schemas.microsoft.com/office/drawing/2014/main" val="1642655559"/>
                    </a:ext>
                  </a:extLst>
                </a:gridCol>
                <a:gridCol w="333304">
                  <a:extLst>
                    <a:ext uri="{9D8B030D-6E8A-4147-A177-3AD203B41FA5}">
                      <a16:colId xmlns:a16="http://schemas.microsoft.com/office/drawing/2014/main" val="1307015964"/>
                    </a:ext>
                  </a:extLst>
                </a:gridCol>
                <a:gridCol w="320959">
                  <a:extLst>
                    <a:ext uri="{9D8B030D-6E8A-4147-A177-3AD203B41FA5}">
                      <a16:colId xmlns:a16="http://schemas.microsoft.com/office/drawing/2014/main" val="803954607"/>
                    </a:ext>
                  </a:extLst>
                </a:gridCol>
                <a:gridCol w="339476">
                  <a:extLst>
                    <a:ext uri="{9D8B030D-6E8A-4147-A177-3AD203B41FA5}">
                      <a16:colId xmlns:a16="http://schemas.microsoft.com/office/drawing/2014/main" val="889145987"/>
                    </a:ext>
                  </a:extLst>
                </a:gridCol>
                <a:gridCol w="333304">
                  <a:extLst>
                    <a:ext uri="{9D8B030D-6E8A-4147-A177-3AD203B41FA5}">
                      <a16:colId xmlns:a16="http://schemas.microsoft.com/office/drawing/2014/main" val="1020125211"/>
                    </a:ext>
                  </a:extLst>
                </a:gridCol>
                <a:gridCol w="302441">
                  <a:extLst>
                    <a:ext uri="{9D8B030D-6E8A-4147-A177-3AD203B41FA5}">
                      <a16:colId xmlns:a16="http://schemas.microsoft.com/office/drawing/2014/main" val="3274451196"/>
                    </a:ext>
                  </a:extLst>
                </a:gridCol>
                <a:gridCol w="302441">
                  <a:extLst>
                    <a:ext uri="{9D8B030D-6E8A-4147-A177-3AD203B41FA5}">
                      <a16:colId xmlns:a16="http://schemas.microsoft.com/office/drawing/2014/main" val="3542628436"/>
                    </a:ext>
                  </a:extLst>
                </a:gridCol>
                <a:gridCol w="296268">
                  <a:extLst>
                    <a:ext uri="{9D8B030D-6E8A-4147-A177-3AD203B41FA5}">
                      <a16:colId xmlns:a16="http://schemas.microsoft.com/office/drawing/2014/main" val="3971362110"/>
                    </a:ext>
                  </a:extLst>
                </a:gridCol>
                <a:gridCol w="345648">
                  <a:extLst>
                    <a:ext uri="{9D8B030D-6E8A-4147-A177-3AD203B41FA5}">
                      <a16:colId xmlns:a16="http://schemas.microsoft.com/office/drawing/2014/main" val="2854102294"/>
                    </a:ext>
                  </a:extLst>
                </a:gridCol>
                <a:gridCol w="277753">
                  <a:extLst>
                    <a:ext uri="{9D8B030D-6E8A-4147-A177-3AD203B41FA5}">
                      <a16:colId xmlns:a16="http://schemas.microsoft.com/office/drawing/2014/main" val="1821632118"/>
                    </a:ext>
                  </a:extLst>
                </a:gridCol>
                <a:gridCol w="382680">
                  <a:extLst>
                    <a:ext uri="{9D8B030D-6E8A-4147-A177-3AD203B41FA5}">
                      <a16:colId xmlns:a16="http://schemas.microsoft.com/office/drawing/2014/main" val="265520512"/>
                    </a:ext>
                  </a:extLst>
                </a:gridCol>
              </a:tblGrid>
              <a:tr h="263380">
                <a:tc gridSpan="6">
                  <a:txBody>
                    <a:bodyPr vert="horz" wrap="square"/>
                    <a:lstStyle/>
                    <a:p>
                      <a:pPr algn="ctr" fontAlgn="ctr"/>
                      <a:r>
                        <a:rPr lang="ru-RU" sz="900" u="none" strike="noStrike">
                          <a:effectLst/>
                          <a:latin typeface="+mj-lt"/>
                        </a:rPr>
                        <a:t>Основные показатели</a:t>
                      </a:r>
                      <a:endParaRPr lang="ru-RU" sz="900" b="0" i="0" u="none" strike="noStrike">
                        <a:solidFill>
                          <a:srgbClr val="000000"/>
                        </a:solidFill>
                        <a:effectLst/>
                        <a:latin typeface="+mj-lt"/>
                      </a:endParaRPr>
                    </a:p>
                  </a:txBody>
                  <a:tcPr marL="91084" marR="91084" marT="45542" marB="45542" anchor="ctr"/>
                </a:tc>
                <a:tc hMerge="1">
                  <a:txBody>
                    <a:bodyPr vert="horz" wrap="square"/>
                    <a:lstStyle/>
                    <a:p>
                      <a:endParaRPr lang="ru-RU"/>
                    </a:p>
                  </a:txBody>
                  <a:tcPr/>
                </a:tc>
                <a:tc hMerge="1">
                  <a:txBody>
                    <a:bodyPr vert="horz" wrap="square"/>
                    <a:lstStyle/>
                    <a:p>
                      <a:endParaRPr lang="ru-RU"/>
                    </a:p>
                  </a:txBody>
                  <a:tcPr/>
                </a:tc>
                <a:tc hMerge="1">
                  <a:txBody>
                    <a:bodyPr vert="horz" wrap="square"/>
                    <a:lstStyle/>
                    <a:p>
                      <a:endParaRPr lang="ru-RU"/>
                    </a:p>
                  </a:txBody>
                  <a:tcPr/>
                </a:tc>
                <a:tc hMerge="1">
                  <a:txBody>
                    <a:bodyPr vert="horz" wrap="square"/>
                    <a:lstStyle/>
                    <a:p>
                      <a:endParaRPr lang="ru-RU"/>
                    </a:p>
                  </a:txBody>
                  <a:tcPr/>
                </a:tc>
                <a:tc hMerge="1">
                  <a:txBody>
                    <a:bodyPr vert="horz" wrap="square"/>
                    <a:lstStyle/>
                    <a:p>
                      <a:endParaRPr lang="ru-RU"/>
                    </a:p>
                  </a:txBody>
                  <a:tcPr/>
                </a:tc>
                <a:tc gridSpan="6">
                  <a:txBody>
                    <a:bodyPr vert="horz" wrap="square"/>
                    <a:lstStyle/>
                    <a:p>
                      <a:pPr algn="ctr" fontAlgn="ctr"/>
                      <a:r>
                        <a:rPr lang="ru-RU" sz="900" u="none" strike="noStrike">
                          <a:effectLst/>
                          <a:latin typeface="+mj-lt"/>
                        </a:rPr>
                        <a:t>Дополнительные показатели</a:t>
                      </a:r>
                      <a:endParaRPr lang="ru-RU" sz="900" b="0" i="0" u="none" strike="noStrike">
                        <a:solidFill>
                          <a:srgbClr val="000000"/>
                        </a:solidFill>
                        <a:effectLst/>
                        <a:latin typeface="+mj-lt"/>
                      </a:endParaRPr>
                    </a:p>
                  </a:txBody>
                  <a:tcPr marL="91084" marR="91084" marT="45542" marB="45542" anchor="ctr"/>
                </a:tc>
                <a:tc hMerge="1">
                  <a:txBody>
                    <a:bodyPr vert="horz" wrap="square"/>
                    <a:lstStyle/>
                    <a:p>
                      <a:endParaRPr lang="ru-RU"/>
                    </a:p>
                  </a:txBody>
                  <a:tcPr/>
                </a:tc>
                <a:tc hMerge="1">
                  <a:txBody>
                    <a:bodyPr vert="horz" wrap="square"/>
                    <a:lstStyle/>
                    <a:p>
                      <a:endParaRPr lang="ru-RU"/>
                    </a:p>
                  </a:txBody>
                  <a:tcPr/>
                </a:tc>
                <a:tc hMerge="1">
                  <a:txBody>
                    <a:bodyPr vert="horz" wrap="square"/>
                    <a:lstStyle/>
                    <a:p>
                      <a:endParaRPr lang="ru-RU"/>
                    </a:p>
                  </a:txBody>
                  <a:tcPr/>
                </a:tc>
                <a:tc hMerge="1">
                  <a:txBody>
                    <a:bodyPr vert="horz" wrap="square"/>
                    <a:lstStyle/>
                    <a:p>
                      <a:endParaRPr lang="ru-RU"/>
                    </a:p>
                  </a:txBody>
                  <a:tcPr/>
                </a:tc>
                <a:tc hMerge="1">
                  <a:txBody>
                    <a:bodyPr vert="horz" wrap="square"/>
                    <a:lstStyle/>
                    <a:p>
                      <a:endParaRPr lang="ru-RU"/>
                    </a:p>
                  </a:txBody>
                  <a:tcPr/>
                </a:tc>
                <a:extLst>
                  <a:ext uri="{0D108BD9-81ED-4DB2-BD59-A6C34878D82A}">
                    <a16:rowId xmlns:a16="http://schemas.microsoft.com/office/drawing/2014/main" val="2456857160"/>
                  </a:ext>
                </a:extLst>
              </a:tr>
              <a:tr h="142590">
                <a:tc gridSpan="2">
                  <a:txBody>
                    <a:bodyPr vert="horz" wrap="square"/>
                    <a:lstStyle/>
                    <a:p>
                      <a:pPr algn="ctr" fontAlgn="b"/>
                      <a:r>
                        <a:rPr lang="en-US" sz="900" b="1" u="none" strike="noStrike">
                          <a:solidFill>
                            <a:srgbClr val="FF0000"/>
                          </a:solidFill>
                          <a:effectLst/>
                          <a:latin typeface="+mj-lt"/>
                        </a:rPr>
                        <a:t>I</a:t>
                      </a:r>
                      <a:endParaRPr lang="en-US" sz="900" b="1" i="0" u="none" strike="noStrike">
                        <a:solidFill>
                          <a:srgbClr val="FF0000"/>
                        </a:solidFill>
                        <a:effectLst/>
                        <a:latin typeface="+mj-lt"/>
                      </a:endParaRPr>
                    </a:p>
                  </a:txBody>
                  <a:tcPr marL="91084" marR="91084" marT="45542" marB="45542" anchor="b"/>
                </a:tc>
                <a:tc hMerge="1">
                  <a:txBody>
                    <a:bodyPr vert="horz" wrap="square"/>
                    <a:lstStyle/>
                    <a:p>
                      <a:endParaRPr lang="ru-RU"/>
                    </a:p>
                  </a:txBody>
                  <a:tcPr/>
                </a:tc>
                <a:tc gridSpan="2">
                  <a:txBody>
                    <a:bodyPr vert="horz" wrap="square"/>
                    <a:lstStyle/>
                    <a:p>
                      <a:pPr algn="ctr" fontAlgn="b"/>
                      <a:r>
                        <a:rPr lang="en-US" sz="900" u="none" strike="noStrike">
                          <a:effectLst/>
                          <a:latin typeface="+mj-lt"/>
                        </a:rPr>
                        <a:t>II</a:t>
                      </a:r>
                      <a:endParaRPr lang="en-US" sz="900" b="0" i="0" u="none" strike="noStrike">
                        <a:solidFill>
                          <a:srgbClr val="000000"/>
                        </a:solidFill>
                        <a:effectLst/>
                        <a:latin typeface="+mj-lt"/>
                      </a:endParaRPr>
                    </a:p>
                  </a:txBody>
                  <a:tcPr marL="91084" marR="91084" marT="45542" marB="45542" anchor="b"/>
                </a:tc>
                <a:tc hMerge="1">
                  <a:txBody>
                    <a:bodyPr vert="horz" wrap="square"/>
                    <a:lstStyle/>
                    <a:p>
                      <a:endParaRPr lang="ru-RU"/>
                    </a:p>
                  </a:txBody>
                  <a:tcPr/>
                </a:tc>
                <a:tc gridSpan="2">
                  <a:txBody>
                    <a:bodyPr vert="horz" wrap="square"/>
                    <a:lstStyle/>
                    <a:p>
                      <a:pPr algn="ctr" fontAlgn="b"/>
                      <a:r>
                        <a:rPr lang="en-US" sz="900" u="none" strike="noStrike">
                          <a:effectLst/>
                          <a:latin typeface="+mj-lt"/>
                        </a:rPr>
                        <a:t>III</a:t>
                      </a:r>
                      <a:endParaRPr lang="en-US" sz="900" b="0" i="0" u="none" strike="noStrike">
                        <a:solidFill>
                          <a:srgbClr val="000000"/>
                        </a:solidFill>
                        <a:effectLst/>
                        <a:latin typeface="+mj-lt"/>
                      </a:endParaRPr>
                    </a:p>
                  </a:txBody>
                  <a:tcPr marL="91084" marR="91084" marT="45542" marB="45542" anchor="b"/>
                </a:tc>
                <a:tc hMerge="1">
                  <a:txBody>
                    <a:bodyPr vert="horz" wrap="square"/>
                    <a:lstStyle/>
                    <a:p>
                      <a:endParaRPr lang="ru-RU"/>
                    </a:p>
                  </a:txBody>
                  <a:tcPr/>
                </a:tc>
                <a:tc gridSpan="2">
                  <a:txBody>
                    <a:bodyPr vert="horz" wrap="square"/>
                    <a:lstStyle/>
                    <a:p>
                      <a:pPr algn="ctr" fontAlgn="b"/>
                      <a:r>
                        <a:rPr lang="en-US" sz="900" b="1" u="none" strike="noStrike">
                          <a:solidFill>
                            <a:srgbClr val="FF0000"/>
                          </a:solidFill>
                          <a:effectLst/>
                          <a:latin typeface="+mj-lt"/>
                        </a:rPr>
                        <a:t>I</a:t>
                      </a:r>
                      <a:endParaRPr lang="en-US" sz="900" b="1" i="0" u="none" strike="noStrike">
                        <a:solidFill>
                          <a:srgbClr val="FF0000"/>
                        </a:solidFill>
                        <a:effectLst/>
                        <a:latin typeface="+mj-lt"/>
                      </a:endParaRPr>
                    </a:p>
                  </a:txBody>
                  <a:tcPr marL="91084" marR="91084" marT="45542" marB="45542" anchor="b"/>
                </a:tc>
                <a:tc hMerge="1">
                  <a:txBody>
                    <a:bodyPr vert="horz" wrap="square"/>
                    <a:lstStyle/>
                    <a:p>
                      <a:endParaRPr lang="ru-RU"/>
                    </a:p>
                  </a:txBody>
                  <a:tcPr/>
                </a:tc>
                <a:tc gridSpan="2">
                  <a:txBody>
                    <a:bodyPr vert="horz" wrap="square"/>
                    <a:lstStyle/>
                    <a:p>
                      <a:pPr algn="ctr" fontAlgn="b"/>
                      <a:r>
                        <a:rPr lang="en-US" sz="900" u="none" strike="noStrike">
                          <a:effectLst/>
                          <a:latin typeface="+mj-lt"/>
                        </a:rPr>
                        <a:t>II</a:t>
                      </a:r>
                      <a:endParaRPr lang="en-US" sz="900" b="0" i="0" u="none" strike="noStrike">
                        <a:solidFill>
                          <a:srgbClr val="000000"/>
                        </a:solidFill>
                        <a:effectLst/>
                        <a:latin typeface="+mj-lt"/>
                      </a:endParaRPr>
                    </a:p>
                  </a:txBody>
                  <a:tcPr marL="91084" marR="91084" marT="45542" marB="45542" anchor="b"/>
                </a:tc>
                <a:tc hMerge="1">
                  <a:txBody>
                    <a:bodyPr vert="horz" wrap="square"/>
                    <a:lstStyle/>
                    <a:p>
                      <a:endParaRPr lang="ru-RU"/>
                    </a:p>
                  </a:txBody>
                  <a:tcPr/>
                </a:tc>
                <a:tc gridSpan="2">
                  <a:txBody>
                    <a:bodyPr vert="horz" wrap="square"/>
                    <a:lstStyle/>
                    <a:p>
                      <a:pPr algn="ctr" fontAlgn="b"/>
                      <a:r>
                        <a:rPr lang="en-US" sz="900" u="none" strike="noStrike">
                          <a:effectLst/>
                          <a:latin typeface="+mj-lt"/>
                        </a:rPr>
                        <a:t>III</a:t>
                      </a:r>
                      <a:endParaRPr lang="en-US" sz="900" b="0" i="0" u="none" strike="noStrike">
                        <a:solidFill>
                          <a:srgbClr val="000000"/>
                        </a:solidFill>
                        <a:effectLst/>
                        <a:latin typeface="+mj-lt"/>
                      </a:endParaRPr>
                    </a:p>
                  </a:txBody>
                  <a:tcPr marL="91084" marR="91084" marT="45542" marB="45542" anchor="b"/>
                </a:tc>
                <a:tc hMerge="1">
                  <a:txBody>
                    <a:bodyPr vert="horz" wrap="square"/>
                    <a:lstStyle/>
                    <a:p>
                      <a:endParaRPr lang="ru-RU"/>
                    </a:p>
                  </a:txBody>
                  <a:tcPr/>
                </a:tc>
                <a:extLst>
                  <a:ext uri="{0D108BD9-81ED-4DB2-BD59-A6C34878D82A}">
                    <a16:rowId xmlns:a16="http://schemas.microsoft.com/office/drawing/2014/main" val="934828677"/>
                  </a:ext>
                </a:extLst>
              </a:tr>
              <a:tr h="130370">
                <a:tc gridSpan="2">
                  <a:txBody>
                    <a:bodyPr vert="horz" wrap="square"/>
                    <a:lstStyle/>
                    <a:p>
                      <a:pPr algn="ctr" fontAlgn="b"/>
                      <a:r>
                        <a:rPr lang="ru-RU" sz="900" b="1" u="none" strike="noStrike">
                          <a:solidFill>
                            <a:srgbClr val="FF0000"/>
                          </a:solidFill>
                          <a:effectLst/>
                          <a:latin typeface="+mj-lt"/>
                        </a:rPr>
                        <a:t>А</a:t>
                      </a:r>
                      <a:endParaRPr lang="ru-RU" sz="900" b="1" i="0" u="none" strike="noStrike">
                        <a:solidFill>
                          <a:srgbClr val="FF0000"/>
                        </a:solidFill>
                        <a:effectLst/>
                        <a:latin typeface="+mj-lt"/>
                      </a:endParaRPr>
                    </a:p>
                  </a:txBody>
                  <a:tcPr marL="91084" marR="91084" marT="45542" marB="45542" anchor="b"/>
                </a:tc>
                <a:tc hMerge="1">
                  <a:txBody>
                    <a:bodyPr vert="horz" wrap="square"/>
                    <a:lstStyle/>
                    <a:p>
                      <a:endParaRPr lang="ru-RU"/>
                    </a:p>
                  </a:txBody>
                  <a:tcPr/>
                </a:tc>
                <a:tc gridSpan="2">
                  <a:txBody>
                    <a:bodyPr vert="horz" wrap="square"/>
                    <a:lstStyle/>
                    <a:p>
                      <a:pPr algn="ctr" fontAlgn="b"/>
                      <a:r>
                        <a:rPr lang="ru-RU" sz="900" u="none" strike="noStrike">
                          <a:effectLst/>
                          <a:latin typeface="+mj-lt"/>
                        </a:rPr>
                        <a:t>Б</a:t>
                      </a:r>
                      <a:endParaRPr lang="ru-RU" sz="900" b="0" i="0" u="none" strike="noStrike">
                        <a:solidFill>
                          <a:srgbClr val="000000"/>
                        </a:solidFill>
                        <a:effectLst/>
                        <a:latin typeface="+mj-lt"/>
                      </a:endParaRPr>
                    </a:p>
                  </a:txBody>
                  <a:tcPr marL="91084" marR="91084" marT="45542" marB="45542" anchor="b"/>
                </a:tc>
                <a:tc hMerge="1">
                  <a:txBody>
                    <a:bodyPr vert="horz" wrap="square"/>
                    <a:lstStyle/>
                    <a:p>
                      <a:endParaRPr lang="ru-RU"/>
                    </a:p>
                  </a:txBody>
                  <a:tcPr/>
                </a:tc>
                <a:tc gridSpan="2">
                  <a:txBody>
                    <a:bodyPr vert="horz" wrap="square"/>
                    <a:lstStyle/>
                    <a:p>
                      <a:pPr algn="ctr" fontAlgn="b"/>
                      <a:r>
                        <a:rPr lang="ru-RU" sz="900" u="none" strike="noStrike">
                          <a:effectLst/>
                          <a:latin typeface="+mj-lt"/>
                        </a:rPr>
                        <a:t>В</a:t>
                      </a:r>
                      <a:endParaRPr lang="ru-RU" sz="900" b="0" i="0" u="none" strike="noStrike">
                        <a:solidFill>
                          <a:srgbClr val="000000"/>
                        </a:solidFill>
                        <a:effectLst/>
                        <a:latin typeface="+mj-lt"/>
                      </a:endParaRPr>
                    </a:p>
                  </a:txBody>
                  <a:tcPr marL="91084" marR="91084" marT="45542" marB="45542" anchor="b"/>
                </a:tc>
                <a:tc hMerge="1">
                  <a:txBody>
                    <a:bodyPr vert="horz" wrap="square"/>
                    <a:lstStyle/>
                    <a:p>
                      <a:endParaRPr lang="ru-RU"/>
                    </a:p>
                  </a:txBody>
                  <a:tcPr/>
                </a:tc>
                <a:tc>
                  <a:txBody>
                    <a:bodyPr vert="horz" wrap="square"/>
                    <a:lstStyle/>
                    <a:p>
                      <a:pPr algn="ctr" fontAlgn="b"/>
                      <a:r>
                        <a:rPr lang="ru-RU" sz="900" b="1" u="none" strike="noStrike">
                          <a:solidFill>
                            <a:srgbClr val="FF0000"/>
                          </a:solidFill>
                          <a:effectLst/>
                          <a:latin typeface="+mj-lt"/>
                        </a:rPr>
                        <a:t>Б</a:t>
                      </a:r>
                      <a:endParaRPr lang="ru-RU" sz="900" b="1" i="0" u="none" strike="noStrike">
                        <a:solidFill>
                          <a:srgbClr val="FF0000"/>
                        </a:solidFill>
                        <a:effectLst/>
                        <a:latin typeface="+mj-lt"/>
                      </a:endParaRPr>
                    </a:p>
                  </a:txBody>
                  <a:tcPr marL="5724" marR="5724" marT="5724" marB="0" anchor="b"/>
                </a:tc>
                <a:tc>
                  <a:txBody>
                    <a:bodyPr vert="horz" wrap="square"/>
                    <a:lstStyle/>
                    <a:p>
                      <a:pPr algn="ctr" fontAlgn="b"/>
                      <a:r>
                        <a:rPr lang="ru-RU" sz="900" u="none" strike="noStrike">
                          <a:effectLst/>
                          <a:latin typeface="+mj-lt"/>
                        </a:rPr>
                        <a:t>В1</a:t>
                      </a:r>
                      <a:endParaRPr lang="ru-RU" sz="900" b="0" i="0" u="none" strike="noStrike">
                        <a:solidFill>
                          <a:srgbClr val="000000"/>
                        </a:solidFill>
                        <a:effectLst/>
                        <a:latin typeface="+mj-lt"/>
                      </a:endParaRPr>
                    </a:p>
                  </a:txBody>
                  <a:tcPr marL="5724" marR="5724" marT="5724" marB="0" anchor="b"/>
                </a:tc>
                <a:tc>
                  <a:txBody>
                    <a:bodyPr vert="horz" wrap="square"/>
                    <a:lstStyle/>
                    <a:p>
                      <a:pPr algn="ctr" fontAlgn="b"/>
                      <a:r>
                        <a:rPr lang="ru-RU" sz="900" u="none" strike="noStrike">
                          <a:effectLst/>
                          <a:latin typeface="+mj-lt"/>
                        </a:rPr>
                        <a:t>А</a:t>
                      </a:r>
                      <a:endParaRPr lang="ru-RU" sz="900" b="0" i="0" u="none" strike="noStrike">
                        <a:solidFill>
                          <a:srgbClr val="000000"/>
                        </a:solidFill>
                        <a:effectLst/>
                        <a:latin typeface="+mj-lt"/>
                      </a:endParaRPr>
                    </a:p>
                  </a:txBody>
                  <a:tcPr marL="5724" marR="5724" marT="5724" marB="0" anchor="b"/>
                </a:tc>
                <a:tc>
                  <a:txBody>
                    <a:bodyPr vert="horz" wrap="square"/>
                    <a:lstStyle/>
                    <a:p>
                      <a:pPr algn="ctr" fontAlgn="b"/>
                      <a:r>
                        <a:rPr lang="ru-RU" sz="900" u="none" strike="noStrike">
                          <a:effectLst/>
                          <a:latin typeface="+mj-lt"/>
                        </a:rPr>
                        <a:t>В2</a:t>
                      </a:r>
                      <a:endParaRPr lang="ru-RU" sz="900" b="0" i="0" u="none" strike="noStrike">
                        <a:solidFill>
                          <a:srgbClr val="000000"/>
                        </a:solidFill>
                        <a:effectLst/>
                        <a:latin typeface="+mj-lt"/>
                      </a:endParaRPr>
                    </a:p>
                  </a:txBody>
                  <a:tcPr marL="5724" marR="5724" marT="5724" marB="0" anchor="b"/>
                </a:tc>
                <a:tc>
                  <a:txBody>
                    <a:bodyPr vert="horz" wrap="square"/>
                    <a:lstStyle/>
                    <a:p>
                      <a:pPr algn="ctr" fontAlgn="b"/>
                      <a:r>
                        <a:rPr lang="ru-RU" sz="900" u="none" strike="noStrike">
                          <a:effectLst/>
                          <a:latin typeface="+mj-lt"/>
                        </a:rPr>
                        <a:t>А</a:t>
                      </a:r>
                      <a:endParaRPr lang="ru-RU" sz="900" b="0" i="0" u="none" strike="noStrike">
                        <a:solidFill>
                          <a:srgbClr val="000000"/>
                        </a:solidFill>
                        <a:effectLst/>
                        <a:latin typeface="+mj-lt"/>
                      </a:endParaRPr>
                    </a:p>
                  </a:txBody>
                  <a:tcPr marL="5724" marR="5724" marT="5724" marB="0" anchor="b"/>
                </a:tc>
                <a:tc>
                  <a:txBody>
                    <a:bodyPr vert="horz" wrap="square"/>
                    <a:lstStyle/>
                    <a:p>
                      <a:pPr algn="ctr" fontAlgn="b"/>
                      <a:r>
                        <a:rPr lang="ru-RU" sz="900" u="none" strike="noStrike">
                          <a:effectLst/>
                          <a:latin typeface="+mj-lt"/>
                        </a:rPr>
                        <a:t>Б</a:t>
                      </a:r>
                      <a:endParaRPr lang="ru-RU" sz="900" b="0" i="0" u="none" strike="noStrike">
                        <a:solidFill>
                          <a:srgbClr val="000000"/>
                        </a:solidFill>
                        <a:effectLst/>
                        <a:latin typeface="+mj-lt"/>
                      </a:endParaRPr>
                    </a:p>
                  </a:txBody>
                  <a:tcPr marL="5724" marR="5724" marT="5724" marB="0" anchor="b"/>
                </a:tc>
                <a:extLst>
                  <a:ext uri="{0D108BD9-81ED-4DB2-BD59-A6C34878D82A}">
                    <a16:rowId xmlns:a16="http://schemas.microsoft.com/office/drawing/2014/main" val="1306849114"/>
                  </a:ext>
                </a:extLst>
              </a:tr>
              <a:tr h="240385">
                <a:tc>
                  <a:txBody>
                    <a:bodyPr vert="horz" wrap="square"/>
                    <a:lstStyle/>
                    <a:p>
                      <a:pPr algn="ctr" fontAlgn="ctr"/>
                      <a:r>
                        <a:rPr lang="ru-RU" sz="900" b="1" u="none" strike="noStrike">
                          <a:solidFill>
                            <a:srgbClr val="FF0000"/>
                          </a:solidFill>
                          <a:effectLst/>
                        </a:rPr>
                        <a:t>1-я</a:t>
                      </a:r>
                      <a:endParaRPr lang="ru-RU" sz="900" b="1" i="0" u="none" strike="noStrike">
                        <a:solidFill>
                          <a:srgbClr val="FF0000"/>
                        </a:solidFill>
                        <a:effectLst/>
                        <a:latin typeface="Times New Roman" panose="02020603050405020304" pitchFamily="18" charset="0"/>
                      </a:endParaRPr>
                    </a:p>
                  </a:txBody>
                  <a:tcPr marL="5724" marR="5724" marT="5724" marB="0" anchor="ctr"/>
                </a:tc>
                <a:tc>
                  <a:txBody>
                    <a:bodyPr vert="horz" wrap="square"/>
                    <a:lstStyle/>
                    <a:p>
                      <a:pPr algn="ctr" fontAlgn="ctr"/>
                      <a:r>
                        <a:rPr lang="ru-RU" sz="900" b="1" u="none" strike="noStrike">
                          <a:solidFill>
                            <a:srgbClr val="FF0000"/>
                          </a:solidFill>
                          <a:effectLst/>
                          <a:latin typeface="+mj-lt"/>
                        </a:rPr>
                        <a:t>3-я</a:t>
                      </a:r>
                      <a:endParaRPr lang="ru-RU" sz="900" b="1" i="0" u="none" strike="noStrike">
                        <a:solidFill>
                          <a:srgbClr val="FF0000"/>
                        </a:solidFill>
                        <a:effectLst/>
                        <a:latin typeface="+mj-lt"/>
                      </a:endParaRPr>
                    </a:p>
                  </a:txBody>
                  <a:tcPr marL="5724" marR="5724" marT="5724" marB="0" anchor="ctr"/>
                </a:tc>
                <a:tc>
                  <a:txBody>
                    <a:bodyPr vert="horz" wrap="square"/>
                    <a:lstStyle/>
                    <a:p>
                      <a:pPr algn="ctr" fontAlgn="ctr"/>
                      <a:r>
                        <a:rPr lang="ru-RU" sz="900" u="none" strike="noStrike">
                          <a:effectLst/>
                          <a:latin typeface="+mj-lt"/>
                        </a:rPr>
                        <a:t>1-я</a:t>
                      </a:r>
                      <a:endParaRPr lang="ru-RU" sz="900" b="0" i="0" u="none" strike="noStrike">
                        <a:solidFill>
                          <a:srgbClr val="000000"/>
                        </a:solidFill>
                        <a:effectLst/>
                        <a:latin typeface="+mj-lt"/>
                      </a:endParaRPr>
                    </a:p>
                  </a:txBody>
                  <a:tcPr marL="5724" marR="5724" marT="5724" marB="0" anchor="ctr"/>
                </a:tc>
                <a:tc>
                  <a:txBody>
                    <a:bodyPr vert="horz" wrap="square"/>
                    <a:lstStyle/>
                    <a:p>
                      <a:pPr algn="ctr" fontAlgn="ctr"/>
                      <a:r>
                        <a:rPr lang="ru-RU" sz="900" u="none" strike="noStrike">
                          <a:effectLst/>
                          <a:latin typeface="+mj-lt"/>
                        </a:rPr>
                        <a:t>3-я</a:t>
                      </a:r>
                      <a:endParaRPr lang="ru-RU" sz="900" b="0" i="0" u="none" strike="noStrike">
                        <a:solidFill>
                          <a:srgbClr val="000000"/>
                        </a:solidFill>
                        <a:effectLst/>
                        <a:latin typeface="+mj-lt"/>
                      </a:endParaRPr>
                    </a:p>
                  </a:txBody>
                  <a:tcPr marL="5724" marR="5724" marT="5724" marB="0" anchor="ctr"/>
                </a:tc>
                <a:tc>
                  <a:txBody>
                    <a:bodyPr vert="horz" wrap="square"/>
                    <a:lstStyle/>
                    <a:p>
                      <a:pPr algn="ctr" fontAlgn="ctr"/>
                      <a:r>
                        <a:rPr lang="ru-RU" sz="900" u="none" strike="noStrike">
                          <a:effectLst/>
                          <a:latin typeface="+mj-lt"/>
                        </a:rPr>
                        <a:t>1-я</a:t>
                      </a:r>
                      <a:endParaRPr lang="ru-RU" sz="900" b="0" i="0" u="none" strike="noStrike">
                        <a:solidFill>
                          <a:srgbClr val="000000"/>
                        </a:solidFill>
                        <a:effectLst/>
                        <a:latin typeface="+mj-lt"/>
                      </a:endParaRPr>
                    </a:p>
                  </a:txBody>
                  <a:tcPr marL="5724" marR="5724" marT="5724" marB="0" anchor="ctr"/>
                </a:tc>
                <a:tc>
                  <a:txBody>
                    <a:bodyPr vert="horz" wrap="square"/>
                    <a:lstStyle/>
                    <a:p>
                      <a:pPr algn="ctr" fontAlgn="ctr"/>
                      <a:r>
                        <a:rPr lang="ru-RU" sz="900" u="none" strike="noStrike">
                          <a:effectLst/>
                          <a:latin typeface="+mj-lt"/>
                        </a:rPr>
                        <a:t>3-я</a:t>
                      </a:r>
                      <a:endParaRPr lang="ru-RU" sz="900" b="0" i="0" u="none" strike="noStrike">
                        <a:solidFill>
                          <a:srgbClr val="000000"/>
                        </a:solidFill>
                        <a:effectLst/>
                        <a:latin typeface="+mj-lt"/>
                      </a:endParaRPr>
                    </a:p>
                  </a:txBody>
                  <a:tcPr marL="5724" marR="5724" marT="5724" marB="0" anchor="ctr"/>
                </a:tc>
                <a:tc>
                  <a:txBody>
                    <a:bodyPr vert="horz" wrap="square"/>
                    <a:lstStyle/>
                    <a:p>
                      <a:pPr algn="ctr" fontAlgn="ctr"/>
                      <a:r>
                        <a:rPr lang="ru-RU" sz="900" b="1" u="none" strike="noStrike">
                          <a:solidFill>
                            <a:srgbClr val="FF0000"/>
                          </a:solidFill>
                          <a:effectLst/>
                          <a:latin typeface="+mj-lt"/>
                        </a:rPr>
                        <a:t>1-я</a:t>
                      </a:r>
                      <a:endParaRPr lang="ru-RU" sz="900" b="1" i="0" u="none" strike="noStrike">
                        <a:solidFill>
                          <a:srgbClr val="FF0000"/>
                        </a:solidFill>
                        <a:effectLst/>
                        <a:latin typeface="+mj-lt"/>
                      </a:endParaRPr>
                    </a:p>
                  </a:txBody>
                  <a:tcPr marL="5724" marR="5724" marT="5724" marB="0" anchor="ctr"/>
                </a:tc>
                <a:tc>
                  <a:txBody>
                    <a:bodyPr vert="horz" wrap="square"/>
                    <a:lstStyle/>
                    <a:p>
                      <a:pPr algn="ctr" fontAlgn="ctr"/>
                      <a:r>
                        <a:rPr lang="ru-RU" sz="900" u="none" strike="noStrike">
                          <a:effectLst/>
                          <a:latin typeface="+mj-lt"/>
                        </a:rPr>
                        <a:t>3-я</a:t>
                      </a:r>
                      <a:endParaRPr lang="ru-RU" sz="900" b="0" i="0" u="none" strike="noStrike">
                        <a:solidFill>
                          <a:srgbClr val="000000"/>
                        </a:solidFill>
                        <a:effectLst/>
                        <a:latin typeface="+mj-lt"/>
                      </a:endParaRPr>
                    </a:p>
                  </a:txBody>
                  <a:tcPr marL="5724" marR="5724" marT="5724" marB="0" anchor="ctr"/>
                </a:tc>
                <a:tc>
                  <a:txBody>
                    <a:bodyPr vert="horz" wrap="square"/>
                    <a:lstStyle/>
                    <a:p>
                      <a:pPr algn="ctr" fontAlgn="ctr"/>
                      <a:r>
                        <a:rPr lang="ru-RU" sz="900" u="none" strike="noStrike">
                          <a:effectLst/>
                          <a:latin typeface="+mj-lt"/>
                        </a:rPr>
                        <a:t>1-я</a:t>
                      </a:r>
                      <a:endParaRPr lang="ru-RU" sz="900" b="0" i="0" u="none" strike="noStrike">
                        <a:solidFill>
                          <a:srgbClr val="000000"/>
                        </a:solidFill>
                        <a:effectLst/>
                        <a:latin typeface="+mj-lt"/>
                      </a:endParaRPr>
                    </a:p>
                  </a:txBody>
                  <a:tcPr marL="5724" marR="5724" marT="5724" marB="0" anchor="ctr"/>
                </a:tc>
                <a:tc>
                  <a:txBody>
                    <a:bodyPr vert="horz" wrap="square"/>
                    <a:lstStyle/>
                    <a:p>
                      <a:pPr algn="ctr" fontAlgn="ctr"/>
                      <a:r>
                        <a:rPr lang="ru-RU" sz="900" u="none" strike="noStrike">
                          <a:effectLst/>
                          <a:latin typeface="+mj-lt"/>
                        </a:rPr>
                        <a:t>3-я</a:t>
                      </a:r>
                      <a:endParaRPr lang="ru-RU" sz="900" b="0" i="0" u="none" strike="noStrike">
                        <a:solidFill>
                          <a:srgbClr val="000000"/>
                        </a:solidFill>
                        <a:effectLst/>
                        <a:latin typeface="+mj-lt"/>
                      </a:endParaRPr>
                    </a:p>
                  </a:txBody>
                  <a:tcPr marL="5724" marR="5724" marT="5724" marB="0" anchor="ctr"/>
                </a:tc>
                <a:tc>
                  <a:txBody>
                    <a:bodyPr vert="horz" wrap="square"/>
                    <a:lstStyle/>
                    <a:p>
                      <a:pPr algn="ctr" fontAlgn="ctr"/>
                      <a:r>
                        <a:rPr lang="ru-RU" sz="900" u="none" strike="noStrike">
                          <a:effectLst/>
                          <a:latin typeface="+mj-lt"/>
                        </a:rPr>
                        <a:t>1-я</a:t>
                      </a:r>
                      <a:endParaRPr lang="ru-RU" sz="900" b="0" i="0" u="none" strike="noStrike">
                        <a:solidFill>
                          <a:srgbClr val="000000"/>
                        </a:solidFill>
                        <a:effectLst/>
                        <a:latin typeface="+mj-lt"/>
                      </a:endParaRPr>
                    </a:p>
                  </a:txBody>
                  <a:tcPr marL="5724" marR="5724" marT="5724" marB="0" anchor="ctr"/>
                </a:tc>
                <a:tc>
                  <a:txBody>
                    <a:bodyPr vert="horz" wrap="square"/>
                    <a:lstStyle/>
                    <a:p>
                      <a:pPr algn="ctr" fontAlgn="ctr"/>
                      <a:r>
                        <a:rPr lang="ru-RU" sz="900" u="none" strike="noStrike">
                          <a:effectLst/>
                          <a:latin typeface="+mj-lt"/>
                        </a:rPr>
                        <a:t>3-я</a:t>
                      </a:r>
                      <a:endParaRPr lang="ru-RU" sz="900" b="0" i="0" u="none" strike="noStrike">
                        <a:solidFill>
                          <a:srgbClr val="000000"/>
                        </a:solidFill>
                        <a:effectLst/>
                        <a:latin typeface="+mj-lt"/>
                      </a:endParaRPr>
                    </a:p>
                  </a:txBody>
                  <a:tcPr marL="5724" marR="5724" marT="5724" marB="0" anchor="ctr"/>
                </a:tc>
                <a:extLst>
                  <a:ext uri="{0D108BD9-81ED-4DB2-BD59-A6C34878D82A}">
                    <a16:rowId xmlns:a16="http://schemas.microsoft.com/office/drawing/2014/main" val="571042808"/>
                  </a:ext>
                </a:extLst>
              </a:tr>
              <a:tr h="142689">
                <a:tc>
                  <a:txBody>
                    <a:bodyPr vert="horz" wrap="square"/>
                    <a:lstStyle/>
                    <a:p>
                      <a:pPr algn="ctr" fontAlgn="b"/>
                      <a:r>
                        <a:rPr lang="ru-RU" sz="900" b="1" u="none" strike="noStrike">
                          <a:solidFill>
                            <a:srgbClr val="FF0000"/>
                          </a:solidFill>
                          <a:effectLst/>
                        </a:rPr>
                        <a:t>110,8</a:t>
                      </a:r>
                      <a:endParaRPr lang="ru-RU" sz="900" b="1" i="0" u="none" strike="noStrike">
                        <a:solidFill>
                          <a:srgbClr val="FF0000"/>
                        </a:solidFill>
                        <a:effectLst/>
                        <a:latin typeface="Times New Roman" panose="02020603050405020304" pitchFamily="18" charset="0"/>
                      </a:endParaRPr>
                    </a:p>
                  </a:txBody>
                  <a:tcPr marL="5724" marR="5724" marT="5724" marB="0" anchor="b"/>
                </a:tc>
                <a:tc>
                  <a:txBody>
                    <a:bodyPr vert="horz" wrap="square"/>
                    <a:lstStyle/>
                    <a:p>
                      <a:pPr algn="ctr" fontAlgn="b"/>
                      <a:r>
                        <a:rPr lang="ru-RU" sz="900" b="1" u="none" strike="noStrike">
                          <a:solidFill>
                            <a:srgbClr val="FF0000"/>
                          </a:solidFill>
                          <a:effectLst/>
                          <a:latin typeface="+mj-lt"/>
                        </a:rPr>
                        <a:t>66,5</a:t>
                      </a:r>
                      <a:endParaRPr lang="ru-RU" sz="900" b="1" i="0" u="none" strike="noStrike">
                        <a:solidFill>
                          <a:srgbClr val="FF0000"/>
                        </a:solidFill>
                        <a:effectLst/>
                        <a:latin typeface="+mj-lt"/>
                      </a:endParaRPr>
                    </a:p>
                  </a:txBody>
                  <a:tcPr marL="5724" marR="5724" marT="5724" marB="0" anchor="b"/>
                </a:tc>
                <a:tc>
                  <a:txBody>
                    <a:bodyPr vert="horz" wrap="square"/>
                    <a:lstStyle/>
                    <a:p>
                      <a:pPr algn="ctr" fontAlgn="b"/>
                      <a:r>
                        <a:rPr lang="ru-RU" sz="900" u="none" strike="noStrike">
                          <a:effectLst/>
                          <a:latin typeface="+mj-lt"/>
                        </a:rPr>
                        <a:t>76,0</a:t>
                      </a:r>
                      <a:endParaRPr lang="ru-RU" sz="900" b="0" i="0" u="none" strike="noStrike">
                        <a:solidFill>
                          <a:srgbClr val="000000"/>
                        </a:solidFill>
                        <a:effectLst/>
                        <a:latin typeface="+mj-lt"/>
                      </a:endParaRPr>
                    </a:p>
                  </a:txBody>
                  <a:tcPr marL="5724" marR="5724" marT="5724" marB="0" anchor="b"/>
                </a:tc>
                <a:tc>
                  <a:txBody>
                    <a:bodyPr vert="horz" wrap="square"/>
                    <a:lstStyle/>
                    <a:p>
                      <a:pPr algn="ctr" fontAlgn="b"/>
                      <a:r>
                        <a:rPr lang="ru-RU" sz="900" u="none" strike="noStrike">
                          <a:effectLst/>
                          <a:latin typeface="+mj-lt"/>
                        </a:rPr>
                        <a:t>43,6</a:t>
                      </a:r>
                      <a:endParaRPr lang="ru-RU" sz="900" b="0" i="0" u="none" strike="noStrike">
                        <a:solidFill>
                          <a:srgbClr val="000000"/>
                        </a:solidFill>
                        <a:effectLst/>
                        <a:latin typeface="+mj-lt"/>
                      </a:endParaRPr>
                    </a:p>
                  </a:txBody>
                  <a:tcPr marL="5724" marR="5724" marT="5724" marB="0" anchor="b"/>
                </a:tc>
                <a:tc>
                  <a:txBody>
                    <a:bodyPr vert="horz" wrap="square"/>
                    <a:lstStyle/>
                    <a:p>
                      <a:pPr algn="ctr" fontAlgn="b"/>
                      <a:r>
                        <a:rPr lang="ru-RU" sz="900" u="none" strike="noStrike">
                          <a:effectLst/>
                          <a:latin typeface="+mj-lt"/>
                        </a:rPr>
                        <a:t>3306,2</a:t>
                      </a:r>
                      <a:endParaRPr lang="ru-RU" sz="900" b="0" i="0" u="none" strike="noStrike">
                        <a:solidFill>
                          <a:srgbClr val="000000"/>
                        </a:solidFill>
                        <a:effectLst/>
                        <a:latin typeface="+mj-lt"/>
                      </a:endParaRPr>
                    </a:p>
                  </a:txBody>
                  <a:tcPr marL="5724" marR="5724" marT="5724" marB="0" anchor="b"/>
                </a:tc>
                <a:tc>
                  <a:txBody>
                    <a:bodyPr vert="horz" wrap="square"/>
                    <a:lstStyle/>
                    <a:p>
                      <a:pPr algn="ctr" fontAlgn="b"/>
                      <a:r>
                        <a:rPr lang="ru-RU" sz="900" u="none" strike="noStrike">
                          <a:effectLst/>
                          <a:latin typeface="+mj-lt"/>
                        </a:rPr>
                        <a:t>1983,7</a:t>
                      </a:r>
                      <a:endParaRPr lang="ru-RU" sz="900" b="0" i="0" u="none" strike="noStrike">
                        <a:solidFill>
                          <a:srgbClr val="000000"/>
                        </a:solidFill>
                        <a:effectLst/>
                        <a:latin typeface="+mj-lt"/>
                      </a:endParaRPr>
                    </a:p>
                  </a:txBody>
                  <a:tcPr marL="5724" marR="5724" marT="5724" marB="0" anchor="b"/>
                </a:tc>
                <a:tc>
                  <a:txBody>
                    <a:bodyPr vert="horz" wrap="square"/>
                    <a:lstStyle/>
                    <a:p>
                      <a:pPr algn="ctr" fontAlgn="b"/>
                      <a:r>
                        <a:rPr lang="ru-RU" sz="900" b="1" u="none" strike="noStrike">
                          <a:solidFill>
                            <a:srgbClr val="FF0000"/>
                          </a:solidFill>
                          <a:effectLst/>
                          <a:latin typeface="+mj-lt"/>
                        </a:rPr>
                        <a:t>11,4</a:t>
                      </a:r>
                      <a:endParaRPr lang="ru-RU" sz="900" b="1" i="0" u="none" strike="noStrike">
                        <a:solidFill>
                          <a:srgbClr val="FF0000"/>
                        </a:solidFill>
                        <a:effectLst/>
                        <a:latin typeface="+mj-lt"/>
                      </a:endParaRPr>
                    </a:p>
                  </a:txBody>
                  <a:tcPr marL="5724" marR="5724" marT="5724" marB="0" anchor="b"/>
                </a:tc>
                <a:tc>
                  <a:txBody>
                    <a:bodyPr vert="horz" wrap="square"/>
                    <a:lstStyle/>
                    <a:p>
                      <a:pPr algn="ctr" fontAlgn="b"/>
                      <a:r>
                        <a:rPr lang="ru-RU" sz="900" u="none" strike="noStrike">
                          <a:effectLst/>
                          <a:latin typeface="+mj-lt"/>
                        </a:rPr>
                        <a:t>230,3</a:t>
                      </a:r>
                      <a:endParaRPr lang="ru-RU" sz="900" b="0" i="0" u="none" strike="noStrike">
                        <a:solidFill>
                          <a:srgbClr val="000000"/>
                        </a:solidFill>
                        <a:effectLst/>
                        <a:latin typeface="+mj-lt"/>
                      </a:endParaRPr>
                    </a:p>
                  </a:txBody>
                  <a:tcPr marL="5724" marR="5724" marT="5724" marB="0" anchor="b"/>
                </a:tc>
                <a:tc>
                  <a:txBody>
                    <a:bodyPr vert="horz" wrap="square"/>
                    <a:lstStyle/>
                    <a:p>
                      <a:pPr algn="ctr" fontAlgn="b"/>
                      <a:r>
                        <a:rPr lang="ru-RU" sz="900" u="none" strike="noStrike">
                          <a:effectLst/>
                          <a:latin typeface="+mj-lt"/>
                        </a:rPr>
                        <a:t>17,1</a:t>
                      </a:r>
                      <a:endParaRPr lang="ru-RU" sz="900" b="0" i="0" u="none" strike="noStrike">
                        <a:solidFill>
                          <a:srgbClr val="000000"/>
                        </a:solidFill>
                        <a:effectLst/>
                        <a:latin typeface="+mj-lt"/>
                      </a:endParaRPr>
                    </a:p>
                  </a:txBody>
                  <a:tcPr marL="5724" marR="5724" marT="5724" marB="0" anchor="b"/>
                </a:tc>
                <a:tc>
                  <a:txBody>
                    <a:bodyPr vert="horz" wrap="square"/>
                    <a:lstStyle/>
                    <a:p>
                      <a:pPr algn="ctr" fontAlgn="b"/>
                      <a:r>
                        <a:rPr lang="ru-RU" sz="900" u="none" strike="noStrike">
                          <a:effectLst/>
                          <a:latin typeface="+mj-lt"/>
                        </a:rPr>
                        <a:t>0,0</a:t>
                      </a:r>
                      <a:endParaRPr lang="ru-RU" sz="900" b="0" i="0" u="none" strike="noStrike">
                        <a:solidFill>
                          <a:srgbClr val="000000"/>
                        </a:solidFill>
                        <a:effectLst/>
                        <a:latin typeface="+mj-lt"/>
                      </a:endParaRPr>
                    </a:p>
                  </a:txBody>
                  <a:tcPr marL="5724" marR="5724" marT="5724" marB="0" anchor="b"/>
                </a:tc>
                <a:tc>
                  <a:txBody>
                    <a:bodyPr vert="horz" wrap="square"/>
                    <a:lstStyle/>
                    <a:p>
                      <a:pPr algn="ctr" fontAlgn="b"/>
                      <a:r>
                        <a:rPr lang="ru-RU" sz="900" u="none" strike="noStrike">
                          <a:effectLst/>
                          <a:latin typeface="+mj-lt"/>
                        </a:rPr>
                        <a:t>24,7</a:t>
                      </a:r>
                      <a:endParaRPr lang="ru-RU" sz="900" b="0" i="0" u="none" strike="noStrike">
                        <a:solidFill>
                          <a:srgbClr val="000000"/>
                        </a:solidFill>
                        <a:effectLst/>
                        <a:latin typeface="+mj-lt"/>
                      </a:endParaRPr>
                    </a:p>
                  </a:txBody>
                  <a:tcPr marL="5724" marR="5724" marT="5724" marB="0" anchor="b"/>
                </a:tc>
                <a:tc>
                  <a:txBody>
                    <a:bodyPr vert="horz" wrap="square"/>
                    <a:lstStyle/>
                    <a:p>
                      <a:pPr algn="ctr" fontAlgn="b"/>
                      <a:r>
                        <a:rPr lang="ru-RU" sz="900" u="none" strike="noStrike">
                          <a:effectLst/>
                          <a:latin typeface="+mj-lt"/>
                        </a:rPr>
                        <a:t>5,6</a:t>
                      </a:r>
                      <a:endParaRPr lang="ru-RU" sz="900" b="0" i="0" u="none" strike="noStrike">
                        <a:solidFill>
                          <a:srgbClr val="000000"/>
                        </a:solidFill>
                        <a:effectLst/>
                        <a:latin typeface="+mj-lt"/>
                      </a:endParaRPr>
                    </a:p>
                  </a:txBody>
                  <a:tcPr marL="5724" marR="5724" marT="5724" marB="0" anchor="b"/>
                </a:tc>
                <a:extLst>
                  <a:ext uri="{0D108BD9-81ED-4DB2-BD59-A6C34878D82A}">
                    <a16:rowId xmlns:a16="http://schemas.microsoft.com/office/drawing/2014/main" val="2888461505"/>
                  </a:ext>
                </a:extLst>
              </a:tr>
            </a:tbl>
          </a:graphicData>
        </a:graphic>
      </p:graphicFrame>
      <p:sp>
        <p:nvSpPr>
          <p:cNvPr id="10" name="TextBox 9">
            <a:extLst>
              <a:ext uri="{FF2B5EF4-FFF2-40B4-BE49-F238E27FC236}">
                <a16:creationId xmlns:a16="http://schemas.microsoft.com/office/drawing/2014/main" id="{2E6C31EB-C8AE-47A0-B7E2-8500ED208B5C}"/>
              </a:ext>
            </a:extLst>
          </p:cNvPr>
          <p:cNvSpPr txBox="1"/>
          <p:nvPr/>
        </p:nvSpPr>
        <p:spPr>
          <a:xfrm>
            <a:off x="6321152" y="843345"/>
            <a:ext cx="3319676" cy="400110"/>
          </a:xfrm>
          <a:prstGeom prst="rect">
            <a:avLst/>
          </a:prstGeom>
          <a:noFill/>
        </p:spPr>
        <p:txBody>
          <a:bodyPr wrap="square">
            <a:spAutoFit/>
          </a:bodyPr>
          <a:lstStyle/>
          <a:p>
            <a:pPr marL="0" marR="0" lvl="0" indent="0" algn="ctr" defTabSz="957067" rtl="0" eaLnBrk="1" fontAlgn="auto" latinLnBrk="0" hangingPunct="1">
              <a:lnSpc>
                <a:spcPct val="100000"/>
              </a:lnSpc>
              <a:spcBef>
                <a:spcPct val="0"/>
              </a:spcBef>
              <a:spcAft>
                <a:spcPct val="0"/>
              </a:spcAft>
              <a:buClrTx/>
              <a:buSzTx/>
              <a:buFontTx/>
              <a:buNone/>
              <a:defRPr/>
            </a:pPr>
            <a:r>
              <a:rPr lang="ru-RU" sz="1000" b="1" kern="1200">
                <a:latin typeface="+mn-lt"/>
                <a:ea typeface="Times New Roman" panose="02020603050405020304" pitchFamily="18" charset="0"/>
                <a:cs typeface="+mn-cs"/>
              </a:rPr>
              <a:t>Химические технологии, включая нефтехимию. </a:t>
            </a:r>
          </a:p>
          <a:p>
            <a:pPr marL="0" marR="0" lvl="0" indent="0" algn="ctr" defTabSz="957067" rtl="0" eaLnBrk="1" fontAlgn="auto" latinLnBrk="0" hangingPunct="1">
              <a:lnSpc>
                <a:spcPct val="100000"/>
              </a:lnSpc>
              <a:spcBef>
                <a:spcPct val="0"/>
              </a:spcBef>
              <a:spcAft>
                <a:spcPct val="0"/>
              </a:spcAft>
              <a:buClrTx/>
              <a:buSzTx/>
              <a:buFontTx/>
              <a:buNone/>
              <a:defRPr/>
            </a:pPr>
            <a:r>
              <a:rPr lang="ru-RU" sz="1000" b="1">
                <a:latin typeface="+mn-lt"/>
              </a:rPr>
              <a:t>Профиль </a:t>
            </a:r>
            <a:r>
              <a:rPr lang="en-US" sz="1000" b="1">
                <a:latin typeface="+mn-lt"/>
              </a:rPr>
              <a:t>I </a:t>
            </a:r>
            <a:r>
              <a:rPr lang="ru-RU" sz="1000" b="1">
                <a:latin typeface="+mn-lt"/>
              </a:rPr>
              <a:t>«Генераторы знаний»</a:t>
            </a:r>
          </a:p>
        </p:txBody>
      </p:sp>
      <p:sp>
        <p:nvSpPr>
          <p:cNvPr id="11" name="Прямоугольник 10">
            <a:extLst>
              <a:ext uri="{FF2B5EF4-FFF2-40B4-BE49-F238E27FC236}">
                <a16:creationId xmlns:a16="http://schemas.microsoft.com/office/drawing/2014/main" id="{5DE217B2-18F3-4DA4-9B66-CC244810ADA5}"/>
              </a:ext>
            </a:extLst>
          </p:cNvPr>
          <p:cNvSpPr/>
          <p:nvPr/>
        </p:nvSpPr>
        <p:spPr>
          <a:xfrm>
            <a:off x="5910260" y="2549663"/>
            <a:ext cx="2429939" cy="246221"/>
          </a:xfrm>
          <a:prstGeom prst="rect">
            <a:avLst/>
          </a:prstGeom>
        </p:spPr>
        <p:txBody>
          <a:bodyPr wrap="square">
            <a:spAutoFit/>
          </a:bodyPr>
          <a:lstStyle/>
          <a:p>
            <a:r>
              <a:rPr lang="en-US" sz="1000" b="1" u="none">
                <a:latin typeface="+mn-lt"/>
              </a:rPr>
              <a:t>A</a:t>
            </a:r>
            <a:r>
              <a:rPr lang="en-US" sz="1000" b="1" u="none" baseline="-25000">
                <a:latin typeface="+mn-lt"/>
              </a:rPr>
              <a:t>i </a:t>
            </a:r>
            <a:r>
              <a:rPr lang="en-US" sz="1000" b="1" u="none">
                <a:latin typeface="+mn-lt"/>
              </a:rPr>
              <a:t>= </a:t>
            </a:r>
            <a:r>
              <a:rPr lang="en-US" sz="1000" u="none">
                <a:latin typeface="+mn-lt"/>
              </a:rPr>
              <a:t> </a:t>
            </a:r>
            <a:r>
              <a:rPr lang="ru-RU" sz="1000" b="1">
                <a:latin typeface="+mn-lt"/>
              </a:rPr>
              <a:t>93</a:t>
            </a:r>
            <a:r>
              <a:rPr lang="en-US" sz="1000" b="1" u="none">
                <a:latin typeface="+mn-lt"/>
              </a:rPr>
              <a:t>,</a:t>
            </a:r>
            <a:r>
              <a:rPr lang="ru-RU" sz="1000" b="1" u="none">
                <a:latin typeface="+mn-lt"/>
              </a:rPr>
              <a:t>33</a:t>
            </a:r>
            <a:endParaRPr lang="ru-RU" sz="1000" u="none">
              <a:latin typeface="+mn-lt"/>
            </a:endParaRPr>
          </a:p>
        </p:txBody>
      </p:sp>
      <p:sp>
        <p:nvSpPr>
          <p:cNvPr id="12" name="Прямоугольник 11">
            <a:extLst>
              <a:ext uri="{FF2B5EF4-FFF2-40B4-BE49-F238E27FC236}">
                <a16:creationId xmlns:a16="http://schemas.microsoft.com/office/drawing/2014/main" id="{FC4BCC03-A887-4822-80C5-D227890FD982}"/>
              </a:ext>
            </a:extLst>
          </p:cNvPr>
          <p:cNvSpPr/>
          <p:nvPr/>
        </p:nvSpPr>
        <p:spPr>
          <a:xfrm>
            <a:off x="5910260" y="2373079"/>
            <a:ext cx="2643140" cy="246221"/>
          </a:xfrm>
          <a:prstGeom prst="rect">
            <a:avLst/>
          </a:prstGeom>
        </p:spPr>
        <p:txBody>
          <a:bodyPr wrap="square">
            <a:spAutoFit/>
          </a:bodyPr>
          <a:lstStyle/>
          <a:p>
            <a:r>
              <a:rPr lang="ru-RU" sz="1000" b="1">
                <a:solidFill>
                  <a:srgbClr val="000000"/>
                </a:solidFill>
                <a:latin typeface="+mn-lt"/>
              </a:rPr>
              <a:t>Показатели</a:t>
            </a:r>
            <a:r>
              <a:rPr lang="ru-RU" sz="1000" b="1" u="none">
                <a:solidFill>
                  <a:srgbClr val="000000"/>
                </a:solidFill>
                <a:latin typeface="+mn-lt"/>
              </a:rPr>
              <a:t> академии за 2025 год:</a:t>
            </a:r>
            <a:endParaRPr lang="ru-RU" sz="1000" b="1">
              <a:latin typeface="+mn-lt"/>
            </a:endParaRPr>
          </a:p>
        </p:txBody>
      </p:sp>
      <p:sp>
        <p:nvSpPr>
          <p:cNvPr id="13" name="Прямоугольник 12">
            <a:extLst>
              <a:ext uri="{FF2B5EF4-FFF2-40B4-BE49-F238E27FC236}">
                <a16:creationId xmlns:a16="http://schemas.microsoft.com/office/drawing/2014/main" id="{CF630B18-7F16-4CE5-B5CF-A2A625BDF558}"/>
              </a:ext>
            </a:extLst>
          </p:cNvPr>
          <p:cNvSpPr/>
          <p:nvPr/>
        </p:nvSpPr>
        <p:spPr>
          <a:xfrm>
            <a:off x="7835504" y="2541664"/>
            <a:ext cx="2429938" cy="246221"/>
          </a:xfrm>
          <a:prstGeom prst="rect">
            <a:avLst/>
          </a:prstGeom>
        </p:spPr>
        <p:txBody>
          <a:bodyPr wrap="square">
            <a:spAutoFit/>
          </a:bodyPr>
          <a:lstStyle/>
          <a:p>
            <a:r>
              <a:rPr lang="ru-RU" sz="1000" b="1" u="none">
                <a:latin typeface="+mn-lt"/>
              </a:rPr>
              <a:t>Б</a:t>
            </a:r>
            <a:r>
              <a:rPr lang="en-US" sz="1000" b="1" u="none" baseline="-25000" err="1">
                <a:latin typeface="+mn-lt"/>
              </a:rPr>
              <a:t>i </a:t>
            </a:r>
            <a:r>
              <a:rPr lang="en-US" sz="1000" b="1" u="none">
                <a:latin typeface="+mn-lt"/>
              </a:rPr>
              <a:t>= </a:t>
            </a:r>
            <a:r>
              <a:rPr lang="en-US" sz="1000" u="none">
                <a:latin typeface="+mn-lt"/>
              </a:rPr>
              <a:t> </a:t>
            </a:r>
            <a:r>
              <a:rPr lang="ru-RU" sz="1000" b="1" u="none">
                <a:latin typeface="+mn-lt"/>
              </a:rPr>
              <a:t>33</a:t>
            </a:r>
            <a:r>
              <a:rPr lang="en-US" sz="1000" b="1" u="none">
                <a:latin typeface="+mn-lt"/>
              </a:rPr>
              <a:t>,</a:t>
            </a:r>
            <a:r>
              <a:rPr lang="ru-RU" sz="1000" b="1" u="none">
                <a:latin typeface="+mn-lt"/>
              </a:rPr>
              <a:t>33</a:t>
            </a:r>
            <a:endParaRPr lang="ru-RU" sz="1000" u="none">
              <a:latin typeface="+mn-lt"/>
            </a:endParaRPr>
          </a:p>
        </p:txBody>
      </p:sp>
      <p:sp>
        <p:nvSpPr>
          <p:cNvPr id="14" name="TextBox 13">
            <a:extLst>
              <a:ext uri="{FF2B5EF4-FFF2-40B4-BE49-F238E27FC236}">
                <a16:creationId xmlns:a16="http://schemas.microsoft.com/office/drawing/2014/main" id="{C8A1C2A0-577D-4078-99E3-EBBD584C81A7}"/>
              </a:ext>
            </a:extLst>
          </p:cNvPr>
          <p:cNvSpPr txBox="1"/>
          <p:nvPr/>
        </p:nvSpPr>
        <p:spPr>
          <a:xfrm>
            <a:off x="5968453" y="2771373"/>
            <a:ext cx="3802124" cy="246221"/>
          </a:xfrm>
          <a:prstGeom prst="rect">
            <a:avLst/>
          </a:prstGeom>
          <a:noFill/>
        </p:spPr>
        <p:txBody>
          <a:bodyPr wrap="square">
            <a:spAutoFit/>
          </a:bodyPr>
          <a:lstStyle/>
          <a:p>
            <a:pPr marL="0" marR="0" lvl="0" indent="0" algn="ctr" defTabSz="957067" rtl="0" eaLnBrk="1" fontAlgn="auto" latinLnBrk="0" hangingPunct="1">
              <a:lnSpc>
                <a:spcPct val="100000"/>
              </a:lnSpc>
              <a:spcBef>
                <a:spcPct val="0"/>
              </a:spcBef>
              <a:spcAft>
                <a:spcPct val="0"/>
              </a:spcAft>
              <a:buClrTx/>
              <a:buSzTx/>
              <a:buFontTx/>
              <a:buNone/>
              <a:defRPr/>
            </a:pPr>
            <a:r>
              <a:rPr lang="ru-RU" sz="1000" b="1" kern="1200">
                <a:solidFill>
                  <a:schemeClr val="tx1"/>
                </a:solidFill>
                <a:latin typeface="+mn-lt"/>
                <a:ea typeface="Times New Roman" panose="02020603050405020304" pitchFamily="18" charset="0"/>
                <a:cs typeface="+mn-cs"/>
              </a:rPr>
              <a:t>Механика и машиностроение. </a:t>
            </a:r>
            <a:r>
              <a:rPr lang="ru-RU" sz="1000" b="1">
                <a:latin typeface="+mn-lt"/>
              </a:rPr>
              <a:t>Профиль </a:t>
            </a:r>
            <a:r>
              <a:rPr lang="en-US" sz="1000" b="1">
                <a:latin typeface="+mn-lt"/>
              </a:rPr>
              <a:t>I </a:t>
            </a:r>
            <a:r>
              <a:rPr lang="ru-RU" sz="1000" b="1">
                <a:latin typeface="+mn-lt"/>
              </a:rPr>
              <a:t>«Генераторы знаний»</a:t>
            </a:r>
          </a:p>
        </p:txBody>
      </p:sp>
      <p:graphicFrame>
        <p:nvGraphicFramePr>
          <p:cNvPr id="15" name="Таблица 14">
            <a:extLst>
              <a:ext uri="{FF2B5EF4-FFF2-40B4-BE49-F238E27FC236}">
                <a16:creationId xmlns:a16="http://schemas.microsoft.com/office/drawing/2014/main" id="{54A44BA6-F7FD-445A-8552-AEA0A5A39047}"/>
              </a:ext>
            </a:extLst>
          </p:cNvPr>
          <p:cNvGraphicFramePr>
            <a:graphicFrameLocks noGrp="1"/>
          </p:cNvGraphicFramePr>
          <p:nvPr>
            <p:extLst>
              <p:ext uri="{D42A27DB-BD31-4B8C-83A1-F6EECF244321}">
                <p14:modId xmlns:p14="http://schemas.microsoft.com/office/powerpoint/2010/main" val="554625657"/>
              </p:ext>
            </p:extLst>
          </p:nvPr>
        </p:nvGraphicFramePr>
        <p:xfrm>
          <a:off x="6003477" y="3047606"/>
          <a:ext cx="3767624" cy="1173711"/>
        </p:xfrm>
        <a:graphic>
          <a:graphicData uri="http://schemas.openxmlformats.org/drawingml/2006/table">
            <a:tbl>
              <a:tblPr>
                <a:tableStyleId>{5C22544A-7EE6-4342-B048-85BDC9FD1C3A}</a:tableStyleId>
              </a:tblPr>
              <a:tblGrid>
                <a:gridCol w="272209">
                  <a:extLst>
                    <a:ext uri="{9D8B030D-6E8A-4147-A177-3AD203B41FA5}">
                      <a16:colId xmlns:a16="http://schemas.microsoft.com/office/drawing/2014/main" val="380185313"/>
                    </a:ext>
                  </a:extLst>
                </a:gridCol>
                <a:gridCol w="296956">
                  <a:extLst>
                    <a:ext uri="{9D8B030D-6E8A-4147-A177-3AD203B41FA5}">
                      <a16:colId xmlns:a16="http://schemas.microsoft.com/office/drawing/2014/main" val="964812730"/>
                    </a:ext>
                  </a:extLst>
                </a:gridCol>
                <a:gridCol w="315515">
                  <a:extLst>
                    <a:ext uri="{9D8B030D-6E8A-4147-A177-3AD203B41FA5}">
                      <a16:colId xmlns:a16="http://schemas.microsoft.com/office/drawing/2014/main" val="241883590"/>
                    </a:ext>
                  </a:extLst>
                </a:gridCol>
                <a:gridCol w="321703">
                  <a:extLst>
                    <a:ext uri="{9D8B030D-6E8A-4147-A177-3AD203B41FA5}">
                      <a16:colId xmlns:a16="http://schemas.microsoft.com/office/drawing/2014/main" val="1444104318"/>
                    </a:ext>
                  </a:extLst>
                </a:gridCol>
                <a:gridCol w="340261">
                  <a:extLst>
                    <a:ext uri="{9D8B030D-6E8A-4147-A177-3AD203B41FA5}">
                      <a16:colId xmlns:a16="http://schemas.microsoft.com/office/drawing/2014/main" val="3820828013"/>
                    </a:ext>
                  </a:extLst>
                </a:gridCol>
                <a:gridCol w="309329">
                  <a:extLst>
                    <a:ext uri="{9D8B030D-6E8A-4147-A177-3AD203B41FA5}">
                      <a16:colId xmlns:a16="http://schemas.microsoft.com/office/drawing/2014/main" val="4134003813"/>
                    </a:ext>
                  </a:extLst>
                </a:gridCol>
                <a:gridCol w="303143">
                  <a:extLst>
                    <a:ext uri="{9D8B030D-6E8A-4147-A177-3AD203B41FA5}">
                      <a16:colId xmlns:a16="http://schemas.microsoft.com/office/drawing/2014/main" val="3757757550"/>
                    </a:ext>
                  </a:extLst>
                </a:gridCol>
                <a:gridCol w="303143">
                  <a:extLst>
                    <a:ext uri="{9D8B030D-6E8A-4147-A177-3AD203B41FA5}">
                      <a16:colId xmlns:a16="http://schemas.microsoft.com/office/drawing/2014/main" val="598037943"/>
                    </a:ext>
                  </a:extLst>
                </a:gridCol>
                <a:gridCol w="296956">
                  <a:extLst>
                    <a:ext uri="{9D8B030D-6E8A-4147-A177-3AD203B41FA5}">
                      <a16:colId xmlns:a16="http://schemas.microsoft.com/office/drawing/2014/main" val="51197546"/>
                    </a:ext>
                  </a:extLst>
                </a:gridCol>
                <a:gridCol w="346447">
                  <a:extLst>
                    <a:ext uri="{9D8B030D-6E8A-4147-A177-3AD203B41FA5}">
                      <a16:colId xmlns:a16="http://schemas.microsoft.com/office/drawing/2014/main" val="4093551353"/>
                    </a:ext>
                  </a:extLst>
                </a:gridCol>
                <a:gridCol w="278395">
                  <a:extLst>
                    <a:ext uri="{9D8B030D-6E8A-4147-A177-3AD203B41FA5}">
                      <a16:colId xmlns:a16="http://schemas.microsoft.com/office/drawing/2014/main" val="3771795456"/>
                    </a:ext>
                  </a:extLst>
                </a:gridCol>
                <a:gridCol w="383567">
                  <a:extLst>
                    <a:ext uri="{9D8B030D-6E8A-4147-A177-3AD203B41FA5}">
                      <a16:colId xmlns:a16="http://schemas.microsoft.com/office/drawing/2014/main" val="2528435991"/>
                    </a:ext>
                  </a:extLst>
                </a:gridCol>
              </a:tblGrid>
              <a:tr h="249110">
                <a:tc gridSpan="6">
                  <a:txBody>
                    <a:bodyPr vert="horz" wrap="square"/>
                    <a:lstStyle/>
                    <a:p>
                      <a:pPr algn="ctr" fontAlgn="ctr"/>
                      <a:r>
                        <a:rPr lang="ru-RU" sz="900" u="none" strike="noStrike">
                          <a:effectLst/>
                          <a:latin typeface="+mj-lt"/>
                        </a:rPr>
                        <a:t>Основные показатели</a:t>
                      </a:r>
                      <a:endParaRPr lang="ru-RU" sz="900" b="0" i="0" u="none" strike="noStrike">
                        <a:solidFill>
                          <a:srgbClr val="000000"/>
                        </a:solidFill>
                        <a:effectLst/>
                        <a:latin typeface="+mj-lt"/>
                      </a:endParaRPr>
                    </a:p>
                  </a:txBody>
                  <a:tcPr marL="125092" marR="125092" marT="62546" marB="62546" anchor="ctr"/>
                </a:tc>
                <a:tc hMerge="1">
                  <a:txBody>
                    <a:bodyPr vert="horz" wrap="square"/>
                    <a:lstStyle/>
                    <a:p>
                      <a:endParaRPr lang="ru-RU"/>
                    </a:p>
                  </a:txBody>
                  <a:tcPr/>
                </a:tc>
                <a:tc hMerge="1">
                  <a:txBody>
                    <a:bodyPr vert="horz" wrap="square"/>
                    <a:lstStyle/>
                    <a:p>
                      <a:endParaRPr lang="ru-RU"/>
                    </a:p>
                  </a:txBody>
                  <a:tcPr/>
                </a:tc>
                <a:tc hMerge="1">
                  <a:txBody>
                    <a:bodyPr vert="horz" wrap="square"/>
                    <a:lstStyle/>
                    <a:p>
                      <a:endParaRPr lang="ru-RU"/>
                    </a:p>
                  </a:txBody>
                  <a:tcPr/>
                </a:tc>
                <a:tc hMerge="1">
                  <a:txBody>
                    <a:bodyPr vert="horz" wrap="square"/>
                    <a:lstStyle/>
                    <a:p>
                      <a:endParaRPr lang="ru-RU"/>
                    </a:p>
                  </a:txBody>
                  <a:tcPr/>
                </a:tc>
                <a:tc hMerge="1">
                  <a:txBody>
                    <a:bodyPr vert="horz" wrap="square"/>
                    <a:lstStyle/>
                    <a:p>
                      <a:endParaRPr lang="ru-RU"/>
                    </a:p>
                  </a:txBody>
                  <a:tcPr/>
                </a:tc>
                <a:tc gridSpan="6">
                  <a:txBody>
                    <a:bodyPr vert="horz" wrap="square"/>
                    <a:lstStyle/>
                    <a:p>
                      <a:pPr algn="ctr" fontAlgn="ctr"/>
                      <a:r>
                        <a:rPr lang="ru-RU" sz="900" u="none" strike="noStrike">
                          <a:effectLst/>
                          <a:latin typeface="+mj-lt"/>
                        </a:rPr>
                        <a:t>Дополнительные показатели</a:t>
                      </a:r>
                      <a:endParaRPr lang="ru-RU" sz="900" b="0" i="0" u="none" strike="noStrike">
                        <a:solidFill>
                          <a:srgbClr val="000000"/>
                        </a:solidFill>
                        <a:effectLst/>
                        <a:latin typeface="+mj-lt"/>
                      </a:endParaRPr>
                    </a:p>
                  </a:txBody>
                  <a:tcPr marL="125092" marR="125092" marT="62546" marB="62546" anchor="ctr"/>
                </a:tc>
                <a:tc hMerge="1">
                  <a:txBody>
                    <a:bodyPr vert="horz" wrap="square"/>
                    <a:lstStyle/>
                    <a:p>
                      <a:endParaRPr lang="ru-RU"/>
                    </a:p>
                  </a:txBody>
                  <a:tcPr/>
                </a:tc>
                <a:tc hMerge="1">
                  <a:txBody>
                    <a:bodyPr vert="horz" wrap="square"/>
                    <a:lstStyle/>
                    <a:p>
                      <a:endParaRPr lang="ru-RU"/>
                    </a:p>
                  </a:txBody>
                  <a:tcPr/>
                </a:tc>
                <a:tc hMerge="1">
                  <a:txBody>
                    <a:bodyPr vert="horz" wrap="square"/>
                    <a:lstStyle/>
                    <a:p>
                      <a:endParaRPr lang="ru-RU"/>
                    </a:p>
                  </a:txBody>
                  <a:tcPr/>
                </a:tc>
                <a:tc hMerge="1">
                  <a:txBody>
                    <a:bodyPr vert="horz" wrap="square"/>
                    <a:lstStyle/>
                    <a:p>
                      <a:endParaRPr lang="ru-RU"/>
                    </a:p>
                  </a:txBody>
                  <a:tcPr/>
                </a:tc>
                <a:tc hMerge="1">
                  <a:txBody>
                    <a:bodyPr vert="horz" wrap="square"/>
                    <a:lstStyle/>
                    <a:p>
                      <a:endParaRPr lang="ru-RU"/>
                    </a:p>
                  </a:txBody>
                  <a:tcPr/>
                </a:tc>
                <a:extLst>
                  <a:ext uri="{0D108BD9-81ED-4DB2-BD59-A6C34878D82A}">
                    <a16:rowId xmlns:a16="http://schemas.microsoft.com/office/drawing/2014/main" val="646871561"/>
                  </a:ext>
                </a:extLst>
              </a:tr>
              <a:tr h="0">
                <a:tc gridSpan="2">
                  <a:txBody>
                    <a:bodyPr vert="horz" wrap="square"/>
                    <a:lstStyle/>
                    <a:p>
                      <a:pPr algn="ctr" fontAlgn="b"/>
                      <a:r>
                        <a:rPr lang="en-US" sz="900" b="1" i="0" u="none" strike="noStrike">
                          <a:solidFill>
                            <a:srgbClr val="FF0000"/>
                          </a:solidFill>
                          <a:effectLst/>
                          <a:latin typeface="+mj-lt"/>
                        </a:rPr>
                        <a:t>I</a:t>
                      </a:r>
                    </a:p>
                  </a:txBody>
                  <a:tcPr marL="125092" marR="125092" marT="62546" marB="62546" anchor="b"/>
                </a:tc>
                <a:tc hMerge="1">
                  <a:txBody>
                    <a:bodyPr vert="horz" wrap="square"/>
                    <a:lstStyle/>
                    <a:p>
                      <a:endParaRPr lang="ru-RU"/>
                    </a:p>
                  </a:txBody>
                  <a:tcPr/>
                </a:tc>
                <a:tc gridSpan="2">
                  <a:txBody>
                    <a:bodyPr vert="horz" wrap="square"/>
                    <a:lstStyle/>
                    <a:p>
                      <a:pPr algn="ctr" fontAlgn="b"/>
                      <a:r>
                        <a:rPr lang="en-US" sz="900" u="none" strike="noStrike">
                          <a:effectLst/>
                          <a:latin typeface="+mj-lt"/>
                        </a:rPr>
                        <a:t>II</a:t>
                      </a:r>
                      <a:endParaRPr lang="en-US" sz="900" b="0" i="0" u="none" strike="noStrike">
                        <a:solidFill>
                          <a:srgbClr val="000000"/>
                        </a:solidFill>
                        <a:effectLst/>
                        <a:latin typeface="+mj-lt"/>
                      </a:endParaRPr>
                    </a:p>
                  </a:txBody>
                  <a:tcPr marL="125092" marR="125092" marT="62546" marB="62546" anchor="b"/>
                </a:tc>
                <a:tc hMerge="1">
                  <a:txBody>
                    <a:bodyPr vert="horz" wrap="square"/>
                    <a:lstStyle/>
                    <a:p>
                      <a:endParaRPr lang="ru-RU"/>
                    </a:p>
                  </a:txBody>
                  <a:tcPr/>
                </a:tc>
                <a:tc gridSpan="2">
                  <a:txBody>
                    <a:bodyPr vert="horz" wrap="square"/>
                    <a:lstStyle/>
                    <a:p>
                      <a:pPr algn="ctr" fontAlgn="b"/>
                      <a:r>
                        <a:rPr lang="en-US" sz="900" u="none" strike="noStrike">
                          <a:effectLst/>
                          <a:latin typeface="+mj-lt"/>
                        </a:rPr>
                        <a:t>III</a:t>
                      </a:r>
                      <a:endParaRPr lang="en-US" sz="900" b="0" i="0" u="none" strike="noStrike">
                        <a:solidFill>
                          <a:srgbClr val="000000"/>
                        </a:solidFill>
                        <a:effectLst/>
                        <a:latin typeface="+mj-lt"/>
                      </a:endParaRPr>
                    </a:p>
                  </a:txBody>
                  <a:tcPr marL="125092" marR="125092" marT="62546" marB="62546" anchor="b"/>
                </a:tc>
                <a:tc hMerge="1">
                  <a:txBody>
                    <a:bodyPr vert="horz" wrap="square"/>
                    <a:lstStyle/>
                    <a:p>
                      <a:endParaRPr lang="ru-RU"/>
                    </a:p>
                  </a:txBody>
                  <a:tcPr/>
                </a:tc>
                <a:tc gridSpan="2">
                  <a:txBody>
                    <a:bodyPr vert="horz" wrap="square"/>
                    <a:lstStyle/>
                    <a:p>
                      <a:pPr algn="ctr" fontAlgn="b"/>
                      <a:r>
                        <a:rPr lang="en-US" sz="900" b="1" u="none" strike="noStrike">
                          <a:solidFill>
                            <a:srgbClr val="FF0000"/>
                          </a:solidFill>
                          <a:effectLst/>
                          <a:latin typeface="+mj-lt"/>
                        </a:rPr>
                        <a:t>I</a:t>
                      </a:r>
                      <a:endParaRPr lang="en-US" sz="900" b="1" i="0" u="none" strike="noStrike">
                        <a:solidFill>
                          <a:srgbClr val="FF0000"/>
                        </a:solidFill>
                        <a:effectLst/>
                        <a:latin typeface="+mj-lt"/>
                      </a:endParaRPr>
                    </a:p>
                  </a:txBody>
                  <a:tcPr marL="125092" marR="125092" marT="62546" marB="62546" anchor="b"/>
                </a:tc>
                <a:tc hMerge="1">
                  <a:txBody>
                    <a:bodyPr vert="horz" wrap="square"/>
                    <a:lstStyle/>
                    <a:p>
                      <a:endParaRPr lang="ru-RU"/>
                    </a:p>
                  </a:txBody>
                  <a:tcPr/>
                </a:tc>
                <a:tc gridSpan="2">
                  <a:txBody>
                    <a:bodyPr vert="horz" wrap="square"/>
                    <a:lstStyle/>
                    <a:p>
                      <a:pPr algn="ctr" fontAlgn="b"/>
                      <a:r>
                        <a:rPr lang="en-US" sz="900" u="none" strike="noStrike">
                          <a:effectLst/>
                          <a:latin typeface="+mj-lt"/>
                        </a:rPr>
                        <a:t>II</a:t>
                      </a:r>
                      <a:endParaRPr lang="en-US" sz="900" b="0" i="0" u="none" strike="noStrike">
                        <a:solidFill>
                          <a:srgbClr val="000000"/>
                        </a:solidFill>
                        <a:effectLst/>
                        <a:latin typeface="+mj-lt"/>
                      </a:endParaRPr>
                    </a:p>
                  </a:txBody>
                  <a:tcPr marL="125092" marR="125092" marT="62546" marB="62546" anchor="b"/>
                </a:tc>
                <a:tc hMerge="1">
                  <a:txBody>
                    <a:bodyPr vert="horz" wrap="square"/>
                    <a:lstStyle/>
                    <a:p>
                      <a:endParaRPr lang="ru-RU"/>
                    </a:p>
                  </a:txBody>
                  <a:tcPr/>
                </a:tc>
                <a:tc gridSpan="2">
                  <a:txBody>
                    <a:bodyPr vert="horz" wrap="square"/>
                    <a:lstStyle/>
                    <a:p>
                      <a:pPr algn="ctr" fontAlgn="b"/>
                      <a:r>
                        <a:rPr lang="en-US" sz="900" u="none" strike="noStrike">
                          <a:effectLst/>
                          <a:latin typeface="+mj-lt"/>
                        </a:rPr>
                        <a:t>III</a:t>
                      </a:r>
                      <a:endParaRPr lang="en-US" sz="900" b="0" i="0" u="none" strike="noStrike">
                        <a:solidFill>
                          <a:srgbClr val="000000"/>
                        </a:solidFill>
                        <a:effectLst/>
                        <a:latin typeface="+mj-lt"/>
                      </a:endParaRPr>
                    </a:p>
                  </a:txBody>
                  <a:tcPr marL="125092" marR="125092" marT="62546" marB="62546" anchor="b"/>
                </a:tc>
                <a:tc hMerge="1">
                  <a:txBody>
                    <a:bodyPr vert="horz" wrap="square"/>
                    <a:lstStyle/>
                    <a:p>
                      <a:endParaRPr lang="ru-RU"/>
                    </a:p>
                  </a:txBody>
                  <a:tcPr/>
                </a:tc>
                <a:extLst>
                  <a:ext uri="{0D108BD9-81ED-4DB2-BD59-A6C34878D82A}">
                    <a16:rowId xmlns:a16="http://schemas.microsoft.com/office/drawing/2014/main" val="888964206"/>
                  </a:ext>
                </a:extLst>
              </a:tr>
              <a:tr h="0">
                <a:tc gridSpan="2">
                  <a:txBody>
                    <a:bodyPr vert="horz" wrap="square"/>
                    <a:lstStyle/>
                    <a:p>
                      <a:pPr algn="ctr" fontAlgn="b"/>
                      <a:r>
                        <a:rPr lang="ru-RU" sz="900" b="1" i="0" u="none" strike="noStrike">
                          <a:solidFill>
                            <a:srgbClr val="FF0000"/>
                          </a:solidFill>
                          <a:effectLst/>
                          <a:latin typeface="+mj-lt"/>
                        </a:rPr>
                        <a:t>А</a:t>
                      </a:r>
                    </a:p>
                  </a:txBody>
                  <a:tcPr marL="125092" marR="125092" marT="62546" marB="62546" anchor="b"/>
                </a:tc>
                <a:tc hMerge="1">
                  <a:txBody>
                    <a:bodyPr vert="horz" wrap="square"/>
                    <a:lstStyle/>
                    <a:p>
                      <a:endParaRPr lang="ru-RU"/>
                    </a:p>
                  </a:txBody>
                  <a:tcPr/>
                </a:tc>
                <a:tc gridSpan="2">
                  <a:txBody>
                    <a:bodyPr vert="horz" wrap="square"/>
                    <a:lstStyle/>
                    <a:p>
                      <a:pPr algn="ctr" fontAlgn="b"/>
                      <a:r>
                        <a:rPr lang="ru-RU" sz="900" u="none" strike="noStrike">
                          <a:effectLst/>
                          <a:latin typeface="+mj-lt"/>
                        </a:rPr>
                        <a:t>Б</a:t>
                      </a:r>
                      <a:endParaRPr lang="ru-RU" sz="900" b="0" i="0" u="none" strike="noStrike">
                        <a:solidFill>
                          <a:srgbClr val="000000"/>
                        </a:solidFill>
                        <a:effectLst/>
                        <a:latin typeface="+mj-lt"/>
                      </a:endParaRPr>
                    </a:p>
                  </a:txBody>
                  <a:tcPr marL="125092" marR="125092" marT="62546" marB="62546" anchor="b"/>
                </a:tc>
                <a:tc hMerge="1">
                  <a:txBody>
                    <a:bodyPr vert="horz" wrap="square"/>
                    <a:lstStyle/>
                    <a:p>
                      <a:endParaRPr lang="ru-RU"/>
                    </a:p>
                  </a:txBody>
                  <a:tcPr/>
                </a:tc>
                <a:tc gridSpan="2">
                  <a:txBody>
                    <a:bodyPr vert="horz" wrap="square"/>
                    <a:lstStyle/>
                    <a:p>
                      <a:pPr algn="ctr" fontAlgn="b"/>
                      <a:r>
                        <a:rPr lang="ru-RU" sz="900" u="none" strike="noStrike">
                          <a:effectLst/>
                          <a:latin typeface="+mj-lt"/>
                        </a:rPr>
                        <a:t>В</a:t>
                      </a:r>
                      <a:endParaRPr lang="ru-RU" sz="900" b="0" i="0" u="none" strike="noStrike">
                        <a:solidFill>
                          <a:srgbClr val="000000"/>
                        </a:solidFill>
                        <a:effectLst/>
                        <a:latin typeface="+mj-lt"/>
                      </a:endParaRPr>
                    </a:p>
                  </a:txBody>
                  <a:tcPr marL="125092" marR="125092" marT="62546" marB="62546" anchor="b"/>
                </a:tc>
                <a:tc hMerge="1">
                  <a:txBody>
                    <a:bodyPr vert="horz" wrap="square"/>
                    <a:lstStyle/>
                    <a:p>
                      <a:endParaRPr lang="ru-RU"/>
                    </a:p>
                  </a:txBody>
                  <a:tcPr/>
                </a:tc>
                <a:tc>
                  <a:txBody>
                    <a:bodyPr vert="horz" wrap="square"/>
                    <a:lstStyle/>
                    <a:p>
                      <a:pPr algn="ctr" fontAlgn="b"/>
                      <a:r>
                        <a:rPr lang="ru-RU" sz="900" b="1" u="none" strike="noStrike">
                          <a:solidFill>
                            <a:srgbClr val="FF0000"/>
                          </a:solidFill>
                          <a:effectLst/>
                          <a:latin typeface="+mj-lt"/>
                        </a:rPr>
                        <a:t>Б</a:t>
                      </a:r>
                      <a:endParaRPr lang="ru-RU" sz="900" b="1" i="0" u="none" strike="noStrike">
                        <a:solidFill>
                          <a:srgbClr val="FF0000"/>
                        </a:solidFill>
                        <a:effectLst/>
                        <a:latin typeface="+mj-lt"/>
                      </a:endParaRPr>
                    </a:p>
                  </a:txBody>
                  <a:tcPr marL="6118" marR="6118" marT="6118" marB="0" anchor="b"/>
                </a:tc>
                <a:tc>
                  <a:txBody>
                    <a:bodyPr vert="horz" wrap="square"/>
                    <a:lstStyle/>
                    <a:p>
                      <a:pPr algn="ctr" fontAlgn="b"/>
                      <a:r>
                        <a:rPr lang="ru-RU" sz="900" u="none" strike="noStrike">
                          <a:effectLst/>
                          <a:latin typeface="+mj-lt"/>
                        </a:rPr>
                        <a:t>В1</a:t>
                      </a:r>
                      <a:endParaRPr lang="ru-RU" sz="900" b="0" i="0" u="none" strike="noStrike">
                        <a:solidFill>
                          <a:srgbClr val="000000"/>
                        </a:solidFill>
                        <a:effectLst/>
                        <a:latin typeface="+mj-lt"/>
                      </a:endParaRPr>
                    </a:p>
                  </a:txBody>
                  <a:tcPr marL="6118" marR="6118" marT="6118" marB="0" anchor="b"/>
                </a:tc>
                <a:tc>
                  <a:txBody>
                    <a:bodyPr vert="horz" wrap="square"/>
                    <a:lstStyle/>
                    <a:p>
                      <a:pPr algn="ctr" fontAlgn="b"/>
                      <a:r>
                        <a:rPr lang="ru-RU" sz="900" u="none" strike="noStrike">
                          <a:effectLst/>
                          <a:latin typeface="+mj-lt"/>
                        </a:rPr>
                        <a:t>А</a:t>
                      </a:r>
                      <a:endParaRPr lang="ru-RU" sz="900" b="0" i="0" u="none" strike="noStrike">
                        <a:solidFill>
                          <a:srgbClr val="000000"/>
                        </a:solidFill>
                        <a:effectLst/>
                        <a:latin typeface="+mj-lt"/>
                      </a:endParaRPr>
                    </a:p>
                  </a:txBody>
                  <a:tcPr marL="6118" marR="6118" marT="6118" marB="0" anchor="b"/>
                </a:tc>
                <a:tc>
                  <a:txBody>
                    <a:bodyPr vert="horz" wrap="square"/>
                    <a:lstStyle/>
                    <a:p>
                      <a:pPr algn="ctr" fontAlgn="b"/>
                      <a:r>
                        <a:rPr lang="ru-RU" sz="900" u="none" strike="noStrike">
                          <a:effectLst/>
                          <a:latin typeface="+mj-lt"/>
                        </a:rPr>
                        <a:t>В2</a:t>
                      </a:r>
                      <a:endParaRPr lang="ru-RU" sz="900" b="0" i="0" u="none" strike="noStrike">
                        <a:solidFill>
                          <a:srgbClr val="000000"/>
                        </a:solidFill>
                        <a:effectLst/>
                        <a:latin typeface="+mj-lt"/>
                      </a:endParaRPr>
                    </a:p>
                  </a:txBody>
                  <a:tcPr marL="6118" marR="6118" marT="6118" marB="0" anchor="b"/>
                </a:tc>
                <a:tc>
                  <a:txBody>
                    <a:bodyPr vert="horz" wrap="square"/>
                    <a:lstStyle/>
                    <a:p>
                      <a:pPr algn="ctr" fontAlgn="b"/>
                      <a:r>
                        <a:rPr lang="ru-RU" sz="900" u="none" strike="noStrike">
                          <a:effectLst/>
                          <a:latin typeface="+mj-lt"/>
                        </a:rPr>
                        <a:t>А</a:t>
                      </a:r>
                      <a:endParaRPr lang="ru-RU" sz="900" b="0" i="0" u="none" strike="noStrike">
                        <a:solidFill>
                          <a:srgbClr val="000000"/>
                        </a:solidFill>
                        <a:effectLst/>
                        <a:latin typeface="+mj-lt"/>
                      </a:endParaRPr>
                    </a:p>
                  </a:txBody>
                  <a:tcPr marL="6118" marR="6118" marT="6118" marB="0" anchor="b"/>
                </a:tc>
                <a:tc>
                  <a:txBody>
                    <a:bodyPr vert="horz" wrap="square"/>
                    <a:lstStyle/>
                    <a:p>
                      <a:pPr algn="ctr" fontAlgn="b"/>
                      <a:r>
                        <a:rPr lang="ru-RU" sz="900" u="none" strike="noStrike">
                          <a:effectLst/>
                          <a:latin typeface="+mj-lt"/>
                        </a:rPr>
                        <a:t>Б</a:t>
                      </a:r>
                      <a:endParaRPr lang="ru-RU" sz="900" b="0" i="0" u="none" strike="noStrike">
                        <a:solidFill>
                          <a:srgbClr val="000000"/>
                        </a:solidFill>
                        <a:effectLst/>
                        <a:latin typeface="+mj-lt"/>
                      </a:endParaRPr>
                    </a:p>
                  </a:txBody>
                  <a:tcPr marL="6118" marR="6118" marT="6118" marB="0" anchor="b"/>
                </a:tc>
                <a:extLst>
                  <a:ext uri="{0D108BD9-81ED-4DB2-BD59-A6C34878D82A}">
                    <a16:rowId xmlns:a16="http://schemas.microsoft.com/office/drawing/2014/main" val="2883525276"/>
                  </a:ext>
                </a:extLst>
              </a:tr>
              <a:tr h="133460">
                <a:tc>
                  <a:txBody>
                    <a:bodyPr vert="horz" wrap="square"/>
                    <a:lstStyle/>
                    <a:p>
                      <a:pPr algn="ctr" fontAlgn="ctr"/>
                      <a:r>
                        <a:rPr lang="ru-RU" sz="800" b="1" i="0" u="none" strike="noStrike">
                          <a:solidFill>
                            <a:srgbClr val="FF0000"/>
                          </a:solidFill>
                          <a:effectLst/>
                          <a:latin typeface="+mj-lt"/>
                        </a:rPr>
                        <a:t>1-я</a:t>
                      </a:r>
                    </a:p>
                  </a:txBody>
                  <a:tcPr marL="6118" marR="6118" marT="6118" marB="0" anchor="ctr"/>
                </a:tc>
                <a:tc>
                  <a:txBody>
                    <a:bodyPr vert="horz" wrap="square"/>
                    <a:lstStyle/>
                    <a:p>
                      <a:pPr algn="ctr" fontAlgn="ctr"/>
                      <a:r>
                        <a:rPr lang="ru-RU" sz="900" b="1" i="0" u="none" strike="noStrike">
                          <a:solidFill>
                            <a:srgbClr val="FF0000"/>
                          </a:solidFill>
                          <a:effectLst/>
                          <a:latin typeface="+mj-lt"/>
                        </a:rPr>
                        <a:t>3-я</a:t>
                      </a:r>
                    </a:p>
                  </a:txBody>
                  <a:tcPr marL="6118" marR="6118" marT="6118" marB="0" anchor="ctr"/>
                </a:tc>
                <a:tc>
                  <a:txBody>
                    <a:bodyPr vert="horz" wrap="square"/>
                    <a:lstStyle/>
                    <a:p>
                      <a:pPr algn="ctr" fontAlgn="ctr"/>
                      <a:r>
                        <a:rPr lang="ru-RU" sz="900" u="none" strike="noStrike">
                          <a:effectLst/>
                          <a:latin typeface="+mj-lt"/>
                        </a:rPr>
                        <a:t>1-я</a:t>
                      </a:r>
                      <a:endParaRPr lang="ru-RU" sz="900" b="0" i="0" u="none" strike="noStrike">
                        <a:solidFill>
                          <a:srgbClr val="000000"/>
                        </a:solidFill>
                        <a:effectLst/>
                        <a:latin typeface="+mj-lt"/>
                      </a:endParaRPr>
                    </a:p>
                  </a:txBody>
                  <a:tcPr marL="6118" marR="6118" marT="6118" marB="0" anchor="ctr"/>
                </a:tc>
                <a:tc>
                  <a:txBody>
                    <a:bodyPr vert="horz" wrap="square"/>
                    <a:lstStyle/>
                    <a:p>
                      <a:pPr algn="ctr" fontAlgn="ctr"/>
                      <a:r>
                        <a:rPr lang="ru-RU" sz="900" u="none" strike="noStrike">
                          <a:effectLst/>
                          <a:latin typeface="+mj-lt"/>
                        </a:rPr>
                        <a:t>3-я</a:t>
                      </a:r>
                      <a:endParaRPr lang="ru-RU" sz="900" b="0" i="0" u="none" strike="noStrike">
                        <a:solidFill>
                          <a:srgbClr val="000000"/>
                        </a:solidFill>
                        <a:effectLst/>
                        <a:latin typeface="+mj-lt"/>
                      </a:endParaRPr>
                    </a:p>
                  </a:txBody>
                  <a:tcPr marL="6118" marR="6118" marT="6118" marB="0" anchor="ctr"/>
                </a:tc>
                <a:tc>
                  <a:txBody>
                    <a:bodyPr vert="horz" wrap="square"/>
                    <a:lstStyle/>
                    <a:p>
                      <a:pPr algn="ctr" fontAlgn="ctr"/>
                      <a:r>
                        <a:rPr lang="ru-RU" sz="900" u="none" strike="noStrike">
                          <a:effectLst/>
                          <a:latin typeface="+mj-lt"/>
                        </a:rPr>
                        <a:t>1-я</a:t>
                      </a:r>
                      <a:endParaRPr lang="ru-RU" sz="900" b="0" i="0" u="none" strike="noStrike">
                        <a:solidFill>
                          <a:srgbClr val="000000"/>
                        </a:solidFill>
                        <a:effectLst/>
                        <a:latin typeface="+mj-lt"/>
                      </a:endParaRPr>
                    </a:p>
                  </a:txBody>
                  <a:tcPr marL="6118" marR="6118" marT="6118" marB="0" anchor="ctr"/>
                </a:tc>
                <a:tc>
                  <a:txBody>
                    <a:bodyPr vert="horz" wrap="square"/>
                    <a:lstStyle/>
                    <a:p>
                      <a:pPr algn="ctr" fontAlgn="ctr"/>
                      <a:r>
                        <a:rPr lang="ru-RU" sz="900" u="none" strike="noStrike">
                          <a:effectLst/>
                          <a:latin typeface="+mj-lt"/>
                        </a:rPr>
                        <a:t>3-я</a:t>
                      </a:r>
                      <a:endParaRPr lang="ru-RU" sz="900" b="0" i="0" u="none" strike="noStrike">
                        <a:solidFill>
                          <a:srgbClr val="000000"/>
                        </a:solidFill>
                        <a:effectLst/>
                        <a:latin typeface="+mj-lt"/>
                      </a:endParaRPr>
                    </a:p>
                  </a:txBody>
                  <a:tcPr marL="6118" marR="6118" marT="6118" marB="0" anchor="ctr"/>
                </a:tc>
                <a:tc>
                  <a:txBody>
                    <a:bodyPr vert="horz" wrap="square"/>
                    <a:lstStyle/>
                    <a:p>
                      <a:pPr algn="ctr" fontAlgn="ctr"/>
                      <a:r>
                        <a:rPr lang="ru-RU" sz="900" b="1" u="none" strike="noStrike">
                          <a:solidFill>
                            <a:srgbClr val="FF0000"/>
                          </a:solidFill>
                          <a:effectLst/>
                          <a:latin typeface="+mj-lt"/>
                        </a:rPr>
                        <a:t>1-я</a:t>
                      </a:r>
                      <a:endParaRPr lang="ru-RU" sz="900" b="1" i="0" u="none" strike="noStrike">
                        <a:solidFill>
                          <a:srgbClr val="FF0000"/>
                        </a:solidFill>
                        <a:effectLst/>
                        <a:latin typeface="+mj-lt"/>
                      </a:endParaRPr>
                    </a:p>
                  </a:txBody>
                  <a:tcPr marL="6118" marR="6118" marT="6118" marB="0" anchor="ctr"/>
                </a:tc>
                <a:tc>
                  <a:txBody>
                    <a:bodyPr vert="horz" wrap="square"/>
                    <a:lstStyle/>
                    <a:p>
                      <a:pPr algn="ctr" fontAlgn="ctr"/>
                      <a:r>
                        <a:rPr lang="ru-RU" sz="900" u="none" strike="noStrike">
                          <a:effectLst/>
                          <a:latin typeface="+mj-lt"/>
                        </a:rPr>
                        <a:t>3-я</a:t>
                      </a:r>
                      <a:endParaRPr lang="ru-RU" sz="900" b="0" i="0" u="none" strike="noStrike">
                        <a:solidFill>
                          <a:srgbClr val="000000"/>
                        </a:solidFill>
                        <a:effectLst/>
                        <a:latin typeface="+mj-lt"/>
                      </a:endParaRPr>
                    </a:p>
                  </a:txBody>
                  <a:tcPr marL="6118" marR="6118" marT="6118" marB="0" anchor="ctr"/>
                </a:tc>
                <a:tc>
                  <a:txBody>
                    <a:bodyPr vert="horz" wrap="square"/>
                    <a:lstStyle/>
                    <a:p>
                      <a:pPr algn="ctr" fontAlgn="ctr"/>
                      <a:r>
                        <a:rPr lang="ru-RU" sz="900" u="none" strike="noStrike">
                          <a:effectLst/>
                          <a:latin typeface="+mj-lt"/>
                        </a:rPr>
                        <a:t>1-я</a:t>
                      </a:r>
                      <a:endParaRPr lang="ru-RU" sz="900" b="0" i="0" u="none" strike="noStrike">
                        <a:solidFill>
                          <a:srgbClr val="000000"/>
                        </a:solidFill>
                        <a:effectLst/>
                        <a:latin typeface="+mj-lt"/>
                      </a:endParaRPr>
                    </a:p>
                  </a:txBody>
                  <a:tcPr marL="6118" marR="6118" marT="6118" marB="0" anchor="ctr"/>
                </a:tc>
                <a:tc>
                  <a:txBody>
                    <a:bodyPr vert="horz" wrap="square"/>
                    <a:lstStyle/>
                    <a:p>
                      <a:pPr algn="ctr" fontAlgn="ctr"/>
                      <a:r>
                        <a:rPr lang="ru-RU" sz="900" u="none" strike="noStrike">
                          <a:effectLst/>
                          <a:latin typeface="+mj-lt"/>
                        </a:rPr>
                        <a:t>3-я</a:t>
                      </a:r>
                      <a:endParaRPr lang="ru-RU" sz="900" b="0" i="0" u="none" strike="noStrike">
                        <a:solidFill>
                          <a:srgbClr val="000000"/>
                        </a:solidFill>
                        <a:effectLst/>
                        <a:latin typeface="+mj-lt"/>
                      </a:endParaRPr>
                    </a:p>
                  </a:txBody>
                  <a:tcPr marL="6118" marR="6118" marT="6118" marB="0" anchor="ctr"/>
                </a:tc>
                <a:tc>
                  <a:txBody>
                    <a:bodyPr vert="horz" wrap="square"/>
                    <a:lstStyle/>
                    <a:p>
                      <a:pPr algn="ctr" fontAlgn="ctr"/>
                      <a:r>
                        <a:rPr lang="ru-RU" sz="900" u="none" strike="noStrike">
                          <a:effectLst/>
                          <a:latin typeface="+mj-lt"/>
                        </a:rPr>
                        <a:t>1-я</a:t>
                      </a:r>
                      <a:endParaRPr lang="ru-RU" sz="900" b="0" i="0" u="none" strike="noStrike">
                        <a:solidFill>
                          <a:srgbClr val="000000"/>
                        </a:solidFill>
                        <a:effectLst/>
                        <a:latin typeface="+mj-lt"/>
                      </a:endParaRPr>
                    </a:p>
                  </a:txBody>
                  <a:tcPr marL="6118" marR="6118" marT="6118" marB="0" anchor="ctr"/>
                </a:tc>
                <a:tc>
                  <a:txBody>
                    <a:bodyPr vert="horz" wrap="square"/>
                    <a:lstStyle/>
                    <a:p>
                      <a:pPr algn="ctr" fontAlgn="ctr"/>
                      <a:r>
                        <a:rPr lang="ru-RU" sz="900" u="none" strike="noStrike">
                          <a:effectLst/>
                          <a:latin typeface="+mj-lt"/>
                        </a:rPr>
                        <a:t>3-я</a:t>
                      </a:r>
                      <a:endParaRPr lang="ru-RU" sz="900" b="0" i="0" u="none" strike="noStrike">
                        <a:solidFill>
                          <a:srgbClr val="000000"/>
                        </a:solidFill>
                        <a:effectLst/>
                        <a:latin typeface="+mj-lt"/>
                      </a:endParaRPr>
                    </a:p>
                  </a:txBody>
                  <a:tcPr marL="6118" marR="6118" marT="6118" marB="0" anchor="ctr"/>
                </a:tc>
                <a:extLst>
                  <a:ext uri="{0D108BD9-81ED-4DB2-BD59-A6C34878D82A}">
                    <a16:rowId xmlns:a16="http://schemas.microsoft.com/office/drawing/2014/main" val="2827774385"/>
                  </a:ext>
                </a:extLst>
              </a:tr>
              <a:tr h="243677">
                <a:tc>
                  <a:txBody>
                    <a:bodyPr vert="horz" wrap="square"/>
                    <a:lstStyle/>
                    <a:p>
                      <a:pPr algn="ctr" fontAlgn="b"/>
                      <a:r>
                        <a:rPr lang="ru-RU" sz="800" b="1" i="0" u="none" strike="noStrike">
                          <a:solidFill>
                            <a:srgbClr val="FF0000"/>
                          </a:solidFill>
                          <a:effectLst/>
                          <a:latin typeface="+mj-lt"/>
                        </a:rPr>
                        <a:t>84,4</a:t>
                      </a:r>
                    </a:p>
                  </a:txBody>
                  <a:tcPr marL="6118" marR="6118" marT="6118" marB="0" anchor="b"/>
                </a:tc>
                <a:tc>
                  <a:txBody>
                    <a:bodyPr vert="horz" wrap="square"/>
                    <a:lstStyle/>
                    <a:p>
                      <a:pPr algn="ctr" fontAlgn="b"/>
                      <a:r>
                        <a:rPr lang="ru-RU" sz="900" b="1" i="0" u="none" strike="noStrike">
                          <a:solidFill>
                            <a:srgbClr val="FF0000"/>
                          </a:solidFill>
                          <a:effectLst/>
                          <a:latin typeface="+mj-lt"/>
                        </a:rPr>
                        <a:t>50,6</a:t>
                      </a:r>
                    </a:p>
                  </a:txBody>
                  <a:tcPr marL="6118" marR="6118" marT="6118" marB="0" anchor="b"/>
                </a:tc>
                <a:tc>
                  <a:txBody>
                    <a:bodyPr vert="horz" wrap="square"/>
                    <a:lstStyle/>
                    <a:p>
                      <a:pPr algn="ctr" fontAlgn="b"/>
                      <a:r>
                        <a:rPr lang="ru-RU" sz="900" u="none" strike="noStrike">
                          <a:effectLst/>
                          <a:latin typeface="+mj-lt"/>
                        </a:rPr>
                        <a:t>77,0</a:t>
                      </a:r>
                      <a:endParaRPr lang="ru-RU" sz="900" b="0" i="0" u="none" strike="noStrike">
                        <a:solidFill>
                          <a:srgbClr val="000000"/>
                        </a:solidFill>
                        <a:effectLst/>
                        <a:latin typeface="+mj-lt"/>
                      </a:endParaRPr>
                    </a:p>
                  </a:txBody>
                  <a:tcPr marL="6118" marR="6118" marT="6118" marB="0" anchor="b"/>
                </a:tc>
                <a:tc>
                  <a:txBody>
                    <a:bodyPr vert="horz" wrap="square"/>
                    <a:lstStyle/>
                    <a:p>
                      <a:pPr algn="ctr" fontAlgn="b"/>
                      <a:r>
                        <a:rPr lang="ru-RU" sz="900" u="none" strike="noStrike">
                          <a:effectLst/>
                          <a:latin typeface="+mj-lt"/>
                        </a:rPr>
                        <a:t>45,2</a:t>
                      </a:r>
                      <a:endParaRPr lang="ru-RU" sz="900" b="0" i="0" u="none" strike="noStrike">
                        <a:solidFill>
                          <a:srgbClr val="000000"/>
                        </a:solidFill>
                        <a:effectLst/>
                        <a:latin typeface="+mj-lt"/>
                      </a:endParaRPr>
                    </a:p>
                  </a:txBody>
                  <a:tcPr marL="6118" marR="6118" marT="6118" marB="0" anchor="b"/>
                </a:tc>
                <a:tc>
                  <a:txBody>
                    <a:bodyPr vert="horz" wrap="square"/>
                    <a:lstStyle/>
                    <a:p>
                      <a:pPr algn="ctr" fontAlgn="b"/>
                      <a:r>
                        <a:rPr lang="ru-RU" sz="900" u="none" strike="noStrike">
                          <a:effectLst/>
                          <a:latin typeface="+mj-lt"/>
                        </a:rPr>
                        <a:t>3351,2</a:t>
                      </a:r>
                      <a:endParaRPr lang="ru-RU" sz="900" b="0" i="0" u="none" strike="noStrike">
                        <a:solidFill>
                          <a:srgbClr val="000000"/>
                        </a:solidFill>
                        <a:effectLst/>
                        <a:latin typeface="+mj-lt"/>
                      </a:endParaRPr>
                    </a:p>
                  </a:txBody>
                  <a:tcPr marL="6118" marR="6118" marT="6118" marB="0" anchor="b"/>
                </a:tc>
                <a:tc>
                  <a:txBody>
                    <a:bodyPr vert="horz" wrap="square"/>
                    <a:lstStyle/>
                    <a:p>
                      <a:pPr algn="ctr" fontAlgn="b"/>
                      <a:r>
                        <a:rPr lang="ru-RU" sz="900" u="none" strike="noStrike">
                          <a:effectLst/>
                          <a:latin typeface="+mj-lt"/>
                        </a:rPr>
                        <a:t>2011</a:t>
                      </a:r>
                      <a:endParaRPr lang="ru-RU" sz="900" b="0" i="0" u="none" strike="noStrike">
                        <a:solidFill>
                          <a:srgbClr val="000000"/>
                        </a:solidFill>
                        <a:effectLst/>
                        <a:latin typeface="+mj-lt"/>
                      </a:endParaRPr>
                    </a:p>
                  </a:txBody>
                  <a:tcPr marL="6118" marR="6118" marT="6118" marB="0" anchor="b"/>
                </a:tc>
                <a:tc>
                  <a:txBody>
                    <a:bodyPr vert="horz" wrap="square"/>
                    <a:lstStyle/>
                    <a:p>
                      <a:pPr algn="ctr" fontAlgn="b"/>
                      <a:r>
                        <a:rPr lang="ru-RU" sz="900" b="1" u="none" strike="noStrike">
                          <a:solidFill>
                            <a:srgbClr val="FF0000"/>
                          </a:solidFill>
                          <a:effectLst/>
                          <a:latin typeface="+mj-lt"/>
                        </a:rPr>
                        <a:t>7,4</a:t>
                      </a:r>
                      <a:endParaRPr lang="ru-RU" sz="900" b="1" i="0" u="none" strike="noStrike">
                        <a:solidFill>
                          <a:srgbClr val="FF0000"/>
                        </a:solidFill>
                        <a:effectLst/>
                        <a:latin typeface="+mj-lt"/>
                      </a:endParaRPr>
                    </a:p>
                  </a:txBody>
                  <a:tcPr marL="6118" marR="6118" marT="6118" marB="0" anchor="b"/>
                </a:tc>
                <a:tc>
                  <a:txBody>
                    <a:bodyPr vert="horz" wrap="square"/>
                    <a:lstStyle/>
                    <a:p>
                      <a:pPr algn="ctr" fontAlgn="b"/>
                      <a:r>
                        <a:rPr lang="ru-RU" sz="900" u="none" strike="noStrike">
                          <a:effectLst/>
                          <a:latin typeface="+mj-lt"/>
                        </a:rPr>
                        <a:t>170,7</a:t>
                      </a:r>
                      <a:endParaRPr lang="ru-RU" sz="900" b="0" i="0" u="none" strike="noStrike">
                        <a:solidFill>
                          <a:srgbClr val="000000"/>
                        </a:solidFill>
                        <a:effectLst/>
                        <a:latin typeface="+mj-lt"/>
                      </a:endParaRPr>
                    </a:p>
                  </a:txBody>
                  <a:tcPr marL="6118" marR="6118" marT="6118" marB="0" anchor="b"/>
                </a:tc>
                <a:tc>
                  <a:txBody>
                    <a:bodyPr vert="horz" wrap="square"/>
                    <a:lstStyle/>
                    <a:p>
                      <a:pPr algn="ctr" fontAlgn="b"/>
                      <a:r>
                        <a:rPr lang="ru-RU" sz="900" u="none" strike="noStrike">
                          <a:effectLst/>
                          <a:latin typeface="+mj-lt"/>
                        </a:rPr>
                        <a:t>9,8</a:t>
                      </a:r>
                      <a:endParaRPr lang="ru-RU" sz="900" b="0" i="0" u="none" strike="noStrike">
                        <a:solidFill>
                          <a:srgbClr val="000000"/>
                        </a:solidFill>
                        <a:effectLst/>
                        <a:latin typeface="+mj-lt"/>
                      </a:endParaRPr>
                    </a:p>
                  </a:txBody>
                  <a:tcPr marL="6118" marR="6118" marT="6118" marB="0" anchor="b"/>
                </a:tc>
                <a:tc>
                  <a:txBody>
                    <a:bodyPr vert="horz" wrap="square"/>
                    <a:lstStyle/>
                    <a:p>
                      <a:pPr algn="ctr" fontAlgn="b"/>
                      <a:r>
                        <a:rPr lang="ru-RU" sz="900" u="none" strike="noStrike">
                          <a:effectLst/>
                          <a:latin typeface="+mj-lt"/>
                        </a:rPr>
                        <a:t>0,0</a:t>
                      </a:r>
                      <a:endParaRPr lang="ru-RU" sz="900" b="0" i="0" u="none" strike="noStrike">
                        <a:solidFill>
                          <a:srgbClr val="000000"/>
                        </a:solidFill>
                        <a:effectLst/>
                        <a:latin typeface="+mj-lt"/>
                      </a:endParaRPr>
                    </a:p>
                  </a:txBody>
                  <a:tcPr marL="6118" marR="6118" marT="6118" marB="0" anchor="b"/>
                </a:tc>
                <a:tc>
                  <a:txBody>
                    <a:bodyPr vert="horz" wrap="square"/>
                    <a:lstStyle/>
                    <a:p>
                      <a:pPr algn="ctr" fontAlgn="b"/>
                      <a:r>
                        <a:rPr lang="ru-RU" sz="900" u="none" strike="noStrike">
                          <a:effectLst/>
                          <a:latin typeface="+mj-lt"/>
                        </a:rPr>
                        <a:t>15,0</a:t>
                      </a:r>
                      <a:endParaRPr lang="ru-RU" sz="900" b="0" i="0" u="none" strike="noStrike">
                        <a:solidFill>
                          <a:srgbClr val="000000"/>
                        </a:solidFill>
                        <a:effectLst/>
                        <a:latin typeface="+mj-lt"/>
                      </a:endParaRPr>
                    </a:p>
                  </a:txBody>
                  <a:tcPr marL="6118" marR="6118" marT="6118" marB="0" anchor="b"/>
                </a:tc>
                <a:tc>
                  <a:txBody>
                    <a:bodyPr vert="horz" wrap="square"/>
                    <a:lstStyle/>
                    <a:p>
                      <a:pPr algn="ctr" fontAlgn="b"/>
                      <a:r>
                        <a:rPr lang="ru-RU" sz="900" u="none" strike="noStrike">
                          <a:effectLst/>
                          <a:latin typeface="+mj-lt"/>
                        </a:rPr>
                        <a:t>4,0</a:t>
                      </a:r>
                      <a:endParaRPr lang="ru-RU" sz="900" b="0" i="0" u="none" strike="noStrike">
                        <a:solidFill>
                          <a:srgbClr val="000000"/>
                        </a:solidFill>
                        <a:effectLst/>
                        <a:latin typeface="+mj-lt"/>
                      </a:endParaRPr>
                    </a:p>
                  </a:txBody>
                  <a:tcPr marL="6118" marR="6118" marT="6118" marB="0" anchor="b"/>
                </a:tc>
                <a:extLst>
                  <a:ext uri="{0D108BD9-81ED-4DB2-BD59-A6C34878D82A}">
                    <a16:rowId xmlns:a16="http://schemas.microsoft.com/office/drawing/2014/main" val="2374467545"/>
                  </a:ext>
                </a:extLst>
              </a:tr>
            </a:tbl>
          </a:graphicData>
        </a:graphic>
      </p:graphicFrame>
      <p:sp>
        <p:nvSpPr>
          <p:cNvPr id="16" name="Прямоугольник 15">
            <a:extLst>
              <a:ext uri="{FF2B5EF4-FFF2-40B4-BE49-F238E27FC236}">
                <a16:creationId xmlns:a16="http://schemas.microsoft.com/office/drawing/2014/main" id="{EB78F0CD-B699-4A91-9A34-D6716C10E970}"/>
              </a:ext>
            </a:extLst>
          </p:cNvPr>
          <p:cNvSpPr/>
          <p:nvPr/>
        </p:nvSpPr>
        <p:spPr>
          <a:xfrm>
            <a:off x="5968453" y="4391539"/>
            <a:ext cx="2429939" cy="246221"/>
          </a:xfrm>
          <a:prstGeom prst="rect">
            <a:avLst/>
          </a:prstGeom>
        </p:spPr>
        <p:txBody>
          <a:bodyPr wrap="square">
            <a:spAutoFit/>
          </a:bodyPr>
          <a:lstStyle/>
          <a:p>
            <a:r>
              <a:rPr lang="en-US" sz="1000" b="1" u="none">
                <a:latin typeface="+mn-lt"/>
              </a:rPr>
              <a:t>A</a:t>
            </a:r>
            <a:r>
              <a:rPr lang="en-US" sz="1000" b="1" u="none" baseline="-25000">
                <a:latin typeface="+mn-lt"/>
              </a:rPr>
              <a:t>i </a:t>
            </a:r>
            <a:r>
              <a:rPr lang="en-US" sz="1000" b="1" u="none">
                <a:latin typeface="+mn-lt"/>
              </a:rPr>
              <a:t>= </a:t>
            </a:r>
            <a:r>
              <a:rPr lang="en-US" sz="1000" u="none">
                <a:latin typeface="+mn-lt"/>
              </a:rPr>
              <a:t> </a:t>
            </a:r>
            <a:r>
              <a:rPr lang="ru-RU" sz="1000" b="1" u="none">
                <a:latin typeface="+mn-lt"/>
              </a:rPr>
              <a:t>62</a:t>
            </a:r>
            <a:r>
              <a:rPr lang="en-US" sz="1000" b="1" u="none">
                <a:latin typeface="+mn-lt"/>
              </a:rPr>
              <a:t>,</a:t>
            </a:r>
            <a:r>
              <a:rPr lang="ru-RU" sz="1000" b="1">
                <a:latin typeface="+mn-lt"/>
              </a:rPr>
              <a:t>75</a:t>
            </a:r>
            <a:endParaRPr lang="ru-RU" sz="1000" u="none">
              <a:latin typeface="+mn-lt"/>
            </a:endParaRPr>
          </a:p>
        </p:txBody>
      </p:sp>
      <p:sp>
        <p:nvSpPr>
          <p:cNvPr id="17" name="Прямоугольник 16">
            <a:extLst>
              <a:ext uri="{FF2B5EF4-FFF2-40B4-BE49-F238E27FC236}">
                <a16:creationId xmlns:a16="http://schemas.microsoft.com/office/drawing/2014/main" id="{17E4EB78-6D44-42C6-8678-8A027EB7D8C7}"/>
              </a:ext>
            </a:extLst>
          </p:cNvPr>
          <p:cNvSpPr/>
          <p:nvPr/>
        </p:nvSpPr>
        <p:spPr>
          <a:xfrm>
            <a:off x="5955628" y="4223303"/>
            <a:ext cx="2643140" cy="246221"/>
          </a:xfrm>
          <a:prstGeom prst="rect">
            <a:avLst/>
          </a:prstGeom>
        </p:spPr>
        <p:txBody>
          <a:bodyPr wrap="square">
            <a:spAutoFit/>
          </a:bodyPr>
          <a:lstStyle/>
          <a:p>
            <a:r>
              <a:rPr lang="ru-RU" sz="1000" b="1">
                <a:solidFill>
                  <a:srgbClr val="000000"/>
                </a:solidFill>
                <a:latin typeface="+mn-lt"/>
              </a:rPr>
              <a:t>Показатели</a:t>
            </a:r>
            <a:r>
              <a:rPr lang="ru-RU" sz="1000" b="1" u="none">
                <a:solidFill>
                  <a:srgbClr val="000000"/>
                </a:solidFill>
                <a:latin typeface="+mn-lt"/>
              </a:rPr>
              <a:t> академии за 2025 год:</a:t>
            </a:r>
            <a:endParaRPr lang="ru-RU" sz="1000" b="1">
              <a:latin typeface="+mn-lt"/>
            </a:endParaRPr>
          </a:p>
        </p:txBody>
      </p:sp>
      <p:sp>
        <p:nvSpPr>
          <p:cNvPr id="18" name="Прямоугольник 17">
            <a:extLst>
              <a:ext uri="{FF2B5EF4-FFF2-40B4-BE49-F238E27FC236}">
                <a16:creationId xmlns:a16="http://schemas.microsoft.com/office/drawing/2014/main" id="{9F0BC1F4-2649-4326-BCC3-3C90590382F7}"/>
              </a:ext>
            </a:extLst>
          </p:cNvPr>
          <p:cNvSpPr/>
          <p:nvPr/>
        </p:nvSpPr>
        <p:spPr>
          <a:xfrm>
            <a:off x="7835504" y="4385495"/>
            <a:ext cx="2429938" cy="246221"/>
          </a:xfrm>
          <a:prstGeom prst="rect">
            <a:avLst/>
          </a:prstGeom>
        </p:spPr>
        <p:txBody>
          <a:bodyPr wrap="square">
            <a:spAutoFit/>
          </a:bodyPr>
          <a:lstStyle/>
          <a:p>
            <a:r>
              <a:rPr lang="ru-RU" sz="1000" b="1" u="none">
                <a:latin typeface="+mn-lt"/>
              </a:rPr>
              <a:t>Б</a:t>
            </a:r>
            <a:r>
              <a:rPr lang="en-US" sz="1000" b="1" u="none" baseline="-25000" err="1">
                <a:latin typeface="+mn-lt"/>
              </a:rPr>
              <a:t>i </a:t>
            </a:r>
            <a:r>
              <a:rPr lang="en-US" sz="1000" b="1" u="none">
                <a:latin typeface="+mn-lt"/>
              </a:rPr>
              <a:t>= </a:t>
            </a:r>
            <a:r>
              <a:rPr lang="en-US" sz="1000" u="none">
                <a:latin typeface="+mn-lt"/>
              </a:rPr>
              <a:t> </a:t>
            </a:r>
            <a:r>
              <a:rPr lang="ru-RU" sz="1000" b="1" u="none">
                <a:latin typeface="+mn-lt"/>
              </a:rPr>
              <a:t>31</a:t>
            </a:r>
            <a:r>
              <a:rPr lang="en-US" sz="1000" b="1" u="none">
                <a:latin typeface="+mn-lt"/>
              </a:rPr>
              <a:t>,</a:t>
            </a:r>
            <a:r>
              <a:rPr lang="ru-RU" sz="1000" b="1" u="none">
                <a:latin typeface="+mn-lt"/>
              </a:rPr>
              <a:t>37</a:t>
            </a:r>
            <a:endParaRPr lang="ru-RU" sz="1000" u="none">
              <a:latin typeface="+mn-lt"/>
            </a:endParaRPr>
          </a:p>
        </p:txBody>
      </p:sp>
      <p:sp>
        <p:nvSpPr>
          <p:cNvPr id="19" name="TextBox 18">
            <a:extLst>
              <a:ext uri="{FF2B5EF4-FFF2-40B4-BE49-F238E27FC236}">
                <a16:creationId xmlns:a16="http://schemas.microsoft.com/office/drawing/2014/main" id="{B0DADEF2-9484-45E7-9F94-2F86DD64A55B}"/>
              </a:ext>
            </a:extLst>
          </p:cNvPr>
          <p:cNvSpPr txBox="1"/>
          <p:nvPr/>
        </p:nvSpPr>
        <p:spPr>
          <a:xfrm>
            <a:off x="5980617" y="4593853"/>
            <a:ext cx="3802124" cy="400110"/>
          </a:xfrm>
          <a:prstGeom prst="rect">
            <a:avLst/>
          </a:prstGeom>
          <a:noFill/>
        </p:spPr>
        <p:txBody>
          <a:bodyPr wrap="square">
            <a:spAutoFit/>
          </a:bodyPr>
          <a:lstStyle/>
          <a:p>
            <a:pPr marL="0" marR="0" lvl="0" indent="0" algn="ctr" defTabSz="957067" rtl="0" eaLnBrk="1" fontAlgn="ctr" latinLnBrk="0" hangingPunct="1">
              <a:lnSpc>
                <a:spcPct val="100000"/>
              </a:lnSpc>
              <a:spcBef>
                <a:spcPct val="0"/>
              </a:spcBef>
              <a:spcAft>
                <a:spcPct val="0"/>
              </a:spcAft>
              <a:buClrTx/>
              <a:buSzTx/>
              <a:buFontTx/>
              <a:buNone/>
              <a:defRPr/>
            </a:pPr>
            <a:r>
              <a:rPr lang="ru-RU" sz="1000" b="1">
                <a:solidFill>
                  <a:schemeClr val="tx1"/>
                </a:solidFill>
                <a:latin typeface="+mn-lt"/>
              </a:rPr>
              <a:t>Компьютерные, информационные науки и биоинформатика. Профиль </a:t>
            </a:r>
            <a:r>
              <a:rPr lang="en-US" sz="1000" b="1">
                <a:solidFill>
                  <a:schemeClr val="tx1"/>
                </a:solidFill>
                <a:latin typeface="+mn-lt"/>
              </a:rPr>
              <a:t>II </a:t>
            </a:r>
            <a:r>
              <a:rPr lang="ru-RU" sz="1000" b="1">
                <a:solidFill>
                  <a:schemeClr val="tx1"/>
                </a:solidFill>
                <a:latin typeface="+mn-lt"/>
              </a:rPr>
              <a:t>«Разработчики технологий»</a:t>
            </a:r>
          </a:p>
        </p:txBody>
      </p:sp>
      <p:graphicFrame>
        <p:nvGraphicFramePr>
          <p:cNvPr id="20" name="Таблица 19">
            <a:extLst>
              <a:ext uri="{FF2B5EF4-FFF2-40B4-BE49-F238E27FC236}">
                <a16:creationId xmlns:a16="http://schemas.microsoft.com/office/drawing/2014/main" id="{556958CD-C181-4385-BD10-785B95803D51}"/>
              </a:ext>
            </a:extLst>
          </p:cNvPr>
          <p:cNvGraphicFramePr>
            <a:graphicFrameLocks noGrp="1"/>
          </p:cNvGraphicFramePr>
          <p:nvPr>
            <p:extLst>
              <p:ext uri="{D42A27DB-BD31-4B8C-83A1-F6EECF244321}">
                <p14:modId xmlns:p14="http://schemas.microsoft.com/office/powerpoint/2010/main" val="3483184938"/>
              </p:ext>
            </p:extLst>
          </p:nvPr>
        </p:nvGraphicFramePr>
        <p:xfrm>
          <a:off x="6025420" y="4993963"/>
          <a:ext cx="3734911" cy="1152685"/>
        </p:xfrm>
        <a:graphic>
          <a:graphicData uri="http://schemas.openxmlformats.org/drawingml/2006/table">
            <a:tbl>
              <a:tblPr>
                <a:tableStyleId>{5C22544A-7EE6-4342-B048-85BDC9FD1C3A}</a:tableStyleId>
              </a:tblPr>
              <a:tblGrid>
                <a:gridCol w="269846">
                  <a:extLst>
                    <a:ext uri="{9D8B030D-6E8A-4147-A177-3AD203B41FA5}">
                      <a16:colId xmlns:a16="http://schemas.microsoft.com/office/drawing/2014/main" val="2220688576"/>
                    </a:ext>
                  </a:extLst>
                </a:gridCol>
                <a:gridCol w="294377">
                  <a:extLst>
                    <a:ext uri="{9D8B030D-6E8A-4147-A177-3AD203B41FA5}">
                      <a16:colId xmlns:a16="http://schemas.microsoft.com/office/drawing/2014/main" val="71430284"/>
                    </a:ext>
                  </a:extLst>
                </a:gridCol>
                <a:gridCol w="312775">
                  <a:extLst>
                    <a:ext uri="{9D8B030D-6E8A-4147-A177-3AD203B41FA5}">
                      <a16:colId xmlns:a16="http://schemas.microsoft.com/office/drawing/2014/main" val="4255796814"/>
                    </a:ext>
                  </a:extLst>
                </a:gridCol>
                <a:gridCol w="318909">
                  <a:extLst>
                    <a:ext uri="{9D8B030D-6E8A-4147-A177-3AD203B41FA5}">
                      <a16:colId xmlns:a16="http://schemas.microsoft.com/office/drawing/2014/main" val="3230658097"/>
                    </a:ext>
                  </a:extLst>
                </a:gridCol>
                <a:gridCol w="337308">
                  <a:extLst>
                    <a:ext uri="{9D8B030D-6E8A-4147-A177-3AD203B41FA5}">
                      <a16:colId xmlns:a16="http://schemas.microsoft.com/office/drawing/2014/main" val="1185035257"/>
                    </a:ext>
                  </a:extLst>
                </a:gridCol>
                <a:gridCol w="306643">
                  <a:extLst>
                    <a:ext uri="{9D8B030D-6E8A-4147-A177-3AD203B41FA5}">
                      <a16:colId xmlns:a16="http://schemas.microsoft.com/office/drawing/2014/main" val="1334664137"/>
                    </a:ext>
                  </a:extLst>
                </a:gridCol>
                <a:gridCol w="300509">
                  <a:extLst>
                    <a:ext uri="{9D8B030D-6E8A-4147-A177-3AD203B41FA5}">
                      <a16:colId xmlns:a16="http://schemas.microsoft.com/office/drawing/2014/main" val="3065448218"/>
                    </a:ext>
                  </a:extLst>
                </a:gridCol>
                <a:gridCol w="300509">
                  <a:extLst>
                    <a:ext uri="{9D8B030D-6E8A-4147-A177-3AD203B41FA5}">
                      <a16:colId xmlns:a16="http://schemas.microsoft.com/office/drawing/2014/main" val="2780145863"/>
                    </a:ext>
                  </a:extLst>
                </a:gridCol>
                <a:gridCol w="294377">
                  <a:extLst>
                    <a:ext uri="{9D8B030D-6E8A-4147-A177-3AD203B41FA5}">
                      <a16:colId xmlns:a16="http://schemas.microsoft.com/office/drawing/2014/main" val="2573398734"/>
                    </a:ext>
                  </a:extLst>
                </a:gridCol>
                <a:gridCol w="343441">
                  <a:extLst>
                    <a:ext uri="{9D8B030D-6E8A-4147-A177-3AD203B41FA5}">
                      <a16:colId xmlns:a16="http://schemas.microsoft.com/office/drawing/2014/main" val="2371847178"/>
                    </a:ext>
                  </a:extLst>
                </a:gridCol>
                <a:gridCol w="275979">
                  <a:extLst>
                    <a:ext uri="{9D8B030D-6E8A-4147-A177-3AD203B41FA5}">
                      <a16:colId xmlns:a16="http://schemas.microsoft.com/office/drawing/2014/main" val="3137666004"/>
                    </a:ext>
                  </a:extLst>
                </a:gridCol>
                <a:gridCol w="380238">
                  <a:extLst>
                    <a:ext uri="{9D8B030D-6E8A-4147-A177-3AD203B41FA5}">
                      <a16:colId xmlns:a16="http://schemas.microsoft.com/office/drawing/2014/main" val="1636634491"/>
                    </a:ext>
                  </a:extLst>
                </a:gridCol>
              </a:tblGrid>
              <a:tr h="219247">
                <a:tc gridSpan="6">
                  <a:txBody>
                    <a:bodyPr vert="horz" wrap="square"/>
                    <a:lstStyle/>
                    <a:p>
                      <a:pPr algn="ctr" fontAlgn="ctr"/>
                      <a:r>
                        <a:rPr lang="ru-RU" sz="900" u="none" strike="noStrike">
                          <a:effectLst/>
                          <a:latin typeface="+mj-lt"/>
                        </a:rPr>
                        <a:t>Основные показатели</a:t>
                      </a:r>
                      <a:endParaRPr lang="ru-RU" sz="900" b="0" i="0" u="none" strike="noStrike">
                        <a:solidFill>
                          <a:srgbClr val="000000"/>
                        </a:solidFill>
                        <a:effectLst/>
                        <a:latin typeface="+mj-lt"/>
                      </a:endParaRPr>
                    </a:p>
                  </a:txBody>
                  <a:tcPr marL="100976" marR="100976" marT="50488" marB="50488" anchor="ctr"/>
                </a:tc>
                <a:tc hMerge="1">
                  <a:txBody>
                    <a:bodyPr vert="horz" wrap="square"/>
                    <a:lstStyle/>
                    <a:p>
                      <a:endParaRPr lang="ru-RU"/>
                    </a:p>
                  </a:txBody>
                  <a:tcPr/>
                </a:tc>
                <a:tc hMerge="1">
                  <a:txBody>
                    <a:bodyPr vert="horz" wrap="square"/>
                    <a:lstStyle/>
                    <a:p>
                      <a:endParaRPr lang="ru-RU"/>
                    </a:p>
                  </a:txBody>
                  <a:tcPr/>
                </a:tc>
                <a:tc hMerge="1">
                  <a:txBody>
                    <a:bodyPr vert="horz" wrap="square"/>
                    <a:lstStyle/>
                    <a:p>
                      <a:endParaRPr lang="ru-RU"/>
                    </a:p>
                  </a:txBody>
                  <a:tcPr/>
                </a:tc>
                <a:tc hMerge="1">
                  <a:txBody>
                    <a:bodyPr vert="horz" wrap="square"/>
                    <a:lstStyle/>
                    <a:p>
                      <a:endParaRPr lang="ru-RU"/>
                    </a:p>
                  </a:txBody>
                  <a:tcPr/>
                </a:tc>
                <a:tc hMerge="1">
                  <a:txBody>
                    <a:bodyPr vert="horz" wrap="square"/>
                    <a:lstStyle/>
                    <a:p>
                      <a:endParaRPr lang="ru-RU"/>
                    </a:p>
                  </a:txBody>
                  <a:tcPr/>
                </a:tc>
                <a:tc gridSpan="6">
                  <a:txBody>
                    <a:bodyPr vert="horz" wrap="square"/>
                    <a:lstStyle/>
                    <a:p>
                      <a:pPr algn="ctr" fontAlgn="ctr"/>
                      <a:r>
                        <a:rPr lang="ru-RU" sz="900" u="none" strike="noStrike">
                          <a:effectLst/>
                          <a:latin typeface="+mj-lt"/>
                        </a:rPr>
                        <a:t>Дополнительные показатели</a:t>
                      </a:r>
                      <a:endParaRPr lang="ru-RU" sz="900" b="0" i="0" u="none" strike="noStrike">
                        <a:solidFill>
                          <a:srgbClr val="000000"/>
                        </a:solidFill>
                        <a:effectLst/>
                        <a:latin typeface="+mj-lt"/>
                      </a:endParaRPr>
                    </a:p>
                  </a:txBody>
                  <a:tcPr marL="100976" marR="100976" marT="50488" marB="50488" anchor="ctr"/>
                </a:tc>
                <a:tc hMerge="1">
                  <a:txBody>
                    <a:bodyPr vert="horz" wrap="square"/>
                    <a:lstStyle/>
                    <a:p>
                      <a:endParaRPr lang="ru-RU"/>
                    </a:p>
                  </a:txBody>
                  <a:tcPr/>
                </a:tc>
                <a:tc hMerge="1">
                  <a:txBody>
                    <a:bodyPr vert="horz" wrap="square"/>
                    <a:lstStyle/>
                    <a:p>
                      <a:endParaRPr lang="ru-RU"/>
                    </a:p>
                  </a:txBody>
                  <a:tcPr/>
                </a:tc>
                <a:tc hMerge="1">
                  <a:txBody>
                    <a:bodyPr vert="horz" wrap="square"/>
                    <a:lstStyle/>
                    <a:p>
                      <a:endParaRPr lang="ru-RU"/>
                    </a:p>
                  </a:txBody>
                  <a:tcPr/>
                </a:tc>
                <a:tc hMerge="1">
                  <a:txBody>
                    <a:bodyPr vert="horz" wrap="square"/>
                    <a:lstStyle/>
                    <a:p>
                      <a:endParaRPr lang="ru-RU"/>
                    </a:p>
                  </a:txBody>
                  <a:tcPr/>
                </a:tc>
                <a:tc hMerge="1">
                  <a:txBody>
                    <a:bodyPr vert="horz" wrap="square"/>
                    <a:lstStyle/>
                    <a:p>
                      <a:endParaRPr lang="ru-RU"/>
                    </a:p>
                  </a:txBody>
                  <a:tcPr/>
                </a:tc>
                <a:extLst>
                  <a:ext uri="{0D108BD9-81ED-4DB2-BD59-A6C34878D82A}">
                    <a16:rowId xmlns:a16="http://schemas.microsoft.com/office/drawing/2014/main" val="1132654673"/>
                  </a:ext>
                </a:extLst>
              </a:tr>
              <a:tr h="219247">
                <a:tc gridSpan="2">
                  <a:txBody>
                    <a:bodyPr vert="horz" wrap="square"/>
                    <a:lstStyle/>
                    <a:p>
                      <a:pPr algn="ctr" fontAlgn="b"/>
                      <a:r>
                        <a:rPr lang="en-US" sz="900" u="none" strike="noStrike">
                          <a:effectLst/>
                          <a:latin typeface="+mj-lt"/>
                        </a:rPr>
                        <a:t>I</a:t>
                      </a:r>
                      <a:endParaRPr lang="en-US" sz="900" b="0" i="0" u="none" strike="noStrike">
                        <a:solidFill>
                          <a:srgbClr val="000000"/>
                        </a:solidFill>
                        <a:effectLst/>
                        <a:latin typeface="+mj-lt"/>
                      </a:endParaRPr>
                    </a:p>
                  </a:txBody>
                  <a:tcPr marL="100976" marR="100976" marT="50488" marB="50488" anchor="b"/>
                </a:tc>
                <a:tc hMerge="1">
                  <a:txBody>
                    <a:bodyPr vert="horz" wrap="square"/>
                    <a:lstStyle/>
                    <a:p>
                      <a:endParaRPr lang="ru-RU"/>
                    </a:p>
                  </a:txBody>
                  <a:tcPr/>
                </a:tc>
                <a:tc gridSpan="2">
                  <a:txBody>
                    <a:bodyPr vert="horz" wrap="square"/>
                    <a:lstStyle/>
                    <a:p>
                      <a:pPr algn="ctr" fontAlgn="b"/>
                      <a:r>
                        <a:rPr lang="en-US" sz="900" b="1" u="none" strike="noStrike">
                          <a:solidFill>
                            <a:srgbClr val="FF0000"/>
                          </a:solidFill>
                          <a:effectLst/>
                          <a:latin typeface="+mj-lt"/>
                        </a:rPr>
                        <a:t>II</a:t>
                      </a:r>
                      <a:endParaRPr lang="en-US" sz="900" b="1" i="0" u="none" strike="noStrike">
                        <a:solidFill>
                          <a:srgbClr val="FF0000"/>
                        </a:solidFill>
                        <a:effectLst/>
                        <a:latin typeface="+mj-lt"/>
                      </a:endParaRPr>
                    </a:p>
                  </a:txBody>
                  <a:tcPr marL="100976" marR="100976" marT="50488" marB="50488" anchor="b"/>
                </a:tc>
                <a:tc hMerge="1">
                  <a:txBody>
                    <a:bodyPr vert="horz" wrap="square"/>
                    <a:lstStyle/>
                    <a:p>
                      <a:endParaRPr lang="ru-RU"/>
                    </a:p>
                  </a:txBody>
                  <a:tcPr/>
                </a:tc>
                <a:tc gridSpan="2">
                  <a:txBody>
                    <a:bodyPr vert="horz" wrap="square"/>
                    <a:lstStyle/>
                    <a:p>
                      <a:pPr algn="ctr" fontAlgn="b"/>
                      <a:r>
                        <a:rPr lang="en-US" sz="900" u="none" strike="noStrike">
                          <a:effectLst/>
                          <a:latin typeface="+mj-lt"/>
                        </a:rPr>
                        <a:t>III</a:t>
                      </a:r>
                      <a:endParaRPr lang="en-US" sz="900" b="0" i="0" u="none" strike="noStrike">
                        <a:solidFill>
                          <a:srgbClr val="000000"/>
                        </a:solidFill>
                        <a:effectLst/>
                        <a:latin typeface="+mj-lt"/>
                      </a:endParaRPr>
                    </a:p>
                  </a:txBody>
                  <a:tcPr marL="100976" marR="100976" marT="50488" marB="50488" anchor="b"/>
                </a:tc>
                <a:tc hMerge="1">
                  <a:txBody>
                    <a:bodyPr vert="horz" wrap="square"/>
                    <a:lstStyle/>
                    <a:p>
                      <a:endParaRPr lang="ru-RU"/>
                    </a:p>
                  </a:txBody>
                  <a:tcPr/>
                </a:tc>
                <a:tc gridSpan="2">
                  <a:txBody>
                    <a:bodyPr vert="horz" wrap="square"/>
                    <a:lstStyle/>
                    <a:p>
                      <a:pPr algn="ctr" fontAlgn="b"/>
                      <a:r>
                        <a:rPr lang="en-US" sz="900" u="none" strike="noStrike">
                          <a:effectLst/>
                          <a:latin typeface="+mj-lt"/>
                        </a:rPr>
                        <a:t>I</a:t>
                      </a:r>
                      <a:endParaRPr lang="en-US" sz="900" b="0" i="0" u="none" strike="noStrike">
                        <a:solidFill>
                          <a:srgbClr val="000000"/>
                        </a:solidFill>
                        <a:effectLst/>
                        <a:latin typeface="+mj-lt"/>
                      </a:endParaRPr>
                    </a:p>
                  </a:txBody>
                  <a:tcPr marL="100976" marR="100976" marT="50488" marB="50488" anchor="b"/>
                </a:tc>
                <a:tc hMerge="1">
                  <a:txBody>
                    <a:bodyPr vert="horz" wrap="square"/>
                    <a:lstStyle/>
                    <a:p>
                      <a:endParaRPr lang="ru-RU"/>
                    </a:p>
                  </a:txBody>
                  <a:tcPr/>
                </a:tc>
                <a:tc gridSpan="2">
                  <a:txBody>
                    <a:bodyPr vert="horz" wrap="square"/>
                    <a:lstStyle/>
                    <a:p>
                      <a:pPr algn="ctr" fontAlgn="b"/>
                      <a:r>
                        <a:rPr lang="en-US" sz="900" u="none" strike="noStrike">
                          <a:solidFill>
                            <a:srgbClr val="FF0000"/>
                          </a:solidFill>
                          <a:effectLst/>
                          <a:latin typeface="+mj-lt"/>
                        </a:rPr>
                        <a:t>II</a:t>
                      </a:r>
                      <a:endParaRPr lang="en-US" sz="900" b="0" i="0" u="none" strike="noStrike">
                        <a:solidFill>
                          <a:srgbClr val="FF0000"/>
                        </a:solidFill>
                        <a:effectLst/>
                        <a:latin typeface="+mj-lt"/>
                      </a:endParaRPr>
                    </a:p>
                  </a:txBody>
                  <a:tcPr marL="100976" marR="100976" marT="50488" marB="50488" anchor="b"/>
                </a:tc>
                <a:tc hMerge="1">
                  <a:txBody>
                    <a:bodyPr vert="horz" wrap="square"/>
                    <a:lstStyle/>
                    <a:p>
                      <a:endParaRPr lang="ru-RU"/>
                    </a:p>
                  </a:txBody>
                  <a:tcPr/>
                </a:tc>
                <a:tc gridSpan="2">
                  <a:txBody>
                    <a:bodyPr vert="horz" wrap="square"/>
                    <a:lstStyle/>
                    <a:p>
                      <a:pPr algn="ctr" fontAlgn="b"/>
                      <a:r>
                        <a:rPr lang="en-US" sz="900" u="none" strike="noStrike">
                          <a:effectLst/>
                          <a:latin typeface="+mj-lt"/>
                        </a:rPr>
                        <a:t>III</a:t>
                      </a:r>
                      <a:endParaRPr lang="en-US" sz="900" b="0" i="0" u="none" strike="noStrike">
                        <a:solidFill>
                          <a:srgbClr val="000000"/>
                        </a:solidFill>
                        <a:effectLst/>
                        <a:latin typeface="+mj-lt"/>
                      </a:endParaRPr>
                    </a:p>
                  </a:txBody>
                  <a:tcPr marL="100976" marR="100976" marT="50488" marB="50488" anchor="b"/>
                </a:tc>
                <a:tc hMerge="1">
                  <a:txBody>
                    <a:bodyPr vert="horz" wrap="square"/>
                    <a:lstStyle/>
                    <a:p>
                      <a:endParaRPr lang="ru-RU"/>
                    </a:p>
                  </a:txBody>
                  <a:tcPr/>
                </a:tc>
                <a:extLst>
                  <a:ext uri="{0D108BD9-81ED-4DB2-BD59-A6C34878D82A}">
                    <a16:rowId xmlns:a16="http://schemas.microsoft.com/office/drawing/2014/main" val="974154486"/>
                  </a:ext>
                </a:extLst>
              </a:tr>
              <a:tr h="219247">
                <a:tc gridSpan="2">
                  <a:txBody>
                    <a:bodyPr vert="horz" wrap="square"/>
                    <a:lstStyle/>
                    <a:p>
                      <a:pPr algn="ctr" fontAlgn="b"/>
                      <a:r>
                        <a:rPr lang="ru-RU" sz="900" u="none" strike="noStrike">
                          <a:effectLst/>
                          <a:latin typeface="+mj-lt"/>
                        </a:rPr>
                        <a:t>А</a:t>
                      </a:r>
                      <a:endParaRPr lang="ru-RU" sz="900" b="0" i="0" u="none" strike="noStrike">
                        <a:solidFill>
                          <a:srgbClr val="000000"/>
                        </a:solidFill>
                        <a:effectLst/>
                        <a:latin typeface="+mj-lt"/>
                      </a:endParaRPr>
                    </a:p>
                  </a:txBody>
                  <a:tcPr marL="100976" marR="100976" marT="50488" marB="50488" anchor="b"/>
                </a:tc>
                <a:tc hMerge="1">
                  <a:txBody>
                    <a:bodyPr vert="horz" wrap="square"/>
                    <a:lstStyle/>
                    <a:p>
                      <a:endParaRPr lang="ru-RU"/>
                    </a:p>
                  </a:txBody>
                  <a:tcPr/>
                </a:tc>
                <a:tc gridSpan="2">
                  <a:txBody>
                    <a:bodyPr vert="horz" wrap="square"/>
                    <a:lstStyle/>
                    <a:p>
                      <a:pPr algn="ctr" fontAlgn="b"/>
                      <a:r>
                        <a:rPr lang="ru-RU" sz="900" b="1" u="none" strike="noStrike">
                          <a:solidFill>
                            <a:srgbClr val="FF0000"/>
                          </a:solidFill>
                          <a:effectLst/>
                          <a:latin typeface="+mj-lt"/>
                        </a:rPr>
                        <a:t>Б</a:t>
                      </a:r>
                      <a:endParaRPr lang="ru-RU" sz="900" b="1" i="0" u="none" strike="noStrike">
                        <a:solidFill>
                          <a:srgbClr val="FF0000"/>
                        </a:solidFill>
                        <a:effectLst/>
                        <a:latin typeface="+mj-lt"/>
                      </a:endParaRPr>
                    </a:p>
                  </a:txBody>
                  <a:tcPr marL="100976" marR="100976" marT="50488" marB="50488" anchor="b"/>
                </a:tc>
                <a:tc hMerge="1">
                  <a:txBody>
                    <a:bodyPr vert="horz" wrap="square"/>
                    <a:lstStyle/>
                    <a:p>
                      <a:endParaRPr lang="ru-RU"/>
                    </a:p>
                  </a:txBody>
                  <a:tcPr/>
                </a:tc>
                <a:tc gridSpan="2">
                  <a:txBody>
                    <a:bodyPr vert="horz" wrap="square"/>
                    <a:lstStyle/>
                    <a:p>
                      <a:pPr algn="ctr" fontAlgn="b"/>
                      <a:r>
                        <a:rPr lang="ru-RU" sz="900" u="none" strike="noStrike">
                          <a:effectLst/>
                          <a:latin typeface="+mj-lt"/>
                        </a:rPr>
                        <a:t>В</a:t>
                      </a:r>
                      <a:endParaRPr lang="ru-RU" sz="900" b="0" i="0" u="none" strike="noStrike">
                        <a:solidFill>
                          <a:srgbClr val="000000"/>
                        </a:solidFill>
                        <a:effectLst/>
                        <a:latin typeface="+mj-lt"/>
                      </a:endParaRPr>
                    </a:p>
                  </a:txBody>
                  <a:tcPr marL="100976" marR="100976" marT="50488" marB="50488" anchor="b"/>
                </a:tc>
                <a:tc hMerge="1">
                  <a:txBody>
                    <a:bodyPr vert="horz" wrap="square"/>
                    <a:lstStyle/>
                    <a:p>
                      <a:endParaRPr lang="ru-RU"/>
                    </a:p>
                  </a:txBody>
                  <a:tcPr/>
                </a:tc>
                <a:tc>
                  <a:txBody>
                    <a:bodyPr vert="horz" wrap="square"/>
                    <a:lstStyle/>
                    <a:p>
                      <a:pPr algn="ctr" fontAlgn="b"/>
                      <a:r>
                        <a:rPr lang="ru-RU" sz="900" u="none" strike="noStrike">
                          <a:effectLst/>
                          <a:latin typeface="+mj-lt"/>
                        </a:rPr>
                        <a:t>Б</a:t>
                      </a:r>
                      <a:endParaRPr lang="ru-RU" sz="900" b="0" i="0" u="none" strike="noStrike">
                        <a:solidFill>
                          <a:srgbClr val="000000"/>
                        </a:solidFill>
                        <a:effectLst/>
                        <a:latin typeface="+mj-lt"/>
                      </a:endParaRPr>
                    </a:p>
                  </a:txBody>
                  <a:tcPr marL="6116" marR="6116" marT="6116" marB="0" anchor="b"/>
                </a:tc>
                <a:tc>
                  <a:txBody>
                    <a:bodyPr vert="horz" wrap="square"/>
                    <a:lstStyle/>
                    <a:p>
                      <a:pPr algn="ctr" fontAlgn="b"/>
                      <a:r>
                        <a:rPr lang="ru-RU" sz="900" u="none" strike="noStrike">
                          <a:effectLst/>
                          <a:latin typeface="+mj-lt"/>
                        </a:rPr>
                        <a:t>В1</a:t>
                      </a:r>
                      <a:endParaRPr lang="ru-RU" sz="900" b="0" i="0" u="none" strike="noStrike">
                        <a:solidFill>
                          <a:srgbClr val="000000"/>
                        </a:solidFill>
                        <a:effectLst/>
                        <a:latin typeface="+mj-lt"/>
                      </a:endParaRPr>
                    </a:p>
                  </a:txBody>
                  <a:tcPr marL="6116" marR="6116" marT="6116" marB="0" anchor="b"/>
                </a:tc>
                <a:tc>
                  <a:txBody>
                    <a:bodyPr vert="horz" wrap="square"/>
                    <a:lstStyle/>
                    <a:p>
                      <a:pPr algn="ctr" fontAlgn="b"/>
                      <a:r>
                        <a:rPr lang="ru-RU" sz="900" b="1" u="none" strike="noStrike">
                          <a:solidFill>
                            <a:srgbClr val="FF0000"/>
                          </a:solidFill>
                          <a:effectLst/>
                          <a:latin typeface="+mj-lt"/>
                        </a:rPr>
                        <a:t>А</a:t>
                      </a:r>
                      <a:endParaRPr lang="ru-RU" sz="900" b="1" i="0" u="none" strike="noStrike">
                        <a:solidFill>
                          <a:srgbClr val="FF0000"/>
                        </a:solidFill>
                        <a:effectLst/>
                        <a:latin typeface="+mj-lt"/>
                      </a:endParaRPr>
                    </a:p>
                  </a:txBody>
                  <a:tcPr marL="6116" marR="6116" marT="6116" marB="0" anchor="b"/>
                </a:tc>
                <a:tc>
                  <a:txBody>
                    <a:bodyPr vert="horz" wrap="square"/>
                    <a:lstStyle/>
                    <a:p>
                      <a:pPr algn="ctr" fontAlgn="b"/>
                      <a:r>
                        <a:rPr lang="ru-RU" sz="900" u="none" strike="noStrike">
                          <a:effectLst/>
                          <a:latin typeface="+mj-lt"/>
                        </a:rPr>
                        <a:t>В2</a:t>
                      </a:r>
                      <a:endParaRPr lang="ru-RU" sz="900" b="0" i="0" u="none" strike="noStrike">
                        <a:solidFill>
                          <a:srgbClr val="000000"/>
                        </a:solidFill>
                        <a:effectLst/>
                        <a:latin typeface="+mj-lt"/>
                      </a:endParaRPr>
                    </a:p>
                  </a:txBody>
                  <a:tcPr marL="6116" marR="6116" marT="6116" marB="0" anchor="b"/>
                </a:tc>
                <a:tc>
                  <a:txBody>
                    <a:bodyPr vert="horz" wrap="square"/>
                    <a:lstStyle/>
                    <a:p>
                      <a:pPr algn="ctr" fontAlgn="b"/>
                      <a:r>
                        <a:rPr lang="ru-RU" sz="900" u="none" strike="noStrike">
                          <a:effectLst/>
                          <a:latin typeface="+mj-lt"/>
                        </a:rPr>
                        <a:t>А</a:t>
                      </a:r>
                      <a:endParaRPr lang="ru-RU" sz="900" b="0" i="0" u="none" strike="noStrike">
                        <a:solidFill>
                          <a:srgbClr val="000000"/>
                        </a:solidFill>
                        <a:effectLst/>
                        <a:latin typeface="+mj-lt"/>
                      </a:endParaRPr>
                    </a:p>
                  </a:txBody>
                  <a:tcPr marL="6116" marR="6116" marT="6116" marB="0" anchor="b"/>
                </a:tc>
                <a:tc>
                  <a:txBody>
                    <a:bodyPr vert="horz" wrap="square"/>
                    <a:lstStyle/>
                    <a:p>
                      <a:pPr algn="ctr" fontAlgn="b"/>
                      <a:r>
                        <a:rPr lang="ru-RU" sz="900" u="none" strike="noStrike">
                          <a:effectLst/>
                          <a:latin typeface="+mj-lt"/>
                        </a:rPr>
                        <a:t>Б</a:t>
                      </a:r>
                      <a:endParaRPr lang="ru-RU" sz="900" b="0" i="0" u="none" strike="noStrike">
                        <a:solidFill>
                          <a:srgbClr val="000000"/>
                        </a:solidFill>
                        <a:effectLst/>
                        <a:latin typeface="+mj-lt"/>
                      </a:endParaRPr>
                    </a:p>
                  </a:txBody>
                  <a:tcPr marL="6116" marR="6116" marT="6116" marB="0" anchor="b"/>
                </a:tc>
                <a:extLst>
                  <a:ext uri="{0D108BD9-81ED-4DB2-BD59-A6C34878D82A}">
                    <a16:rowId xmlns:a16="http://schemas.microsoft.com/office/drawing/2014/main" val="2083179775"/>
                  </a:ext>
                </a:extLst>
              </a:tr>
              <a:tr h="295001">
                <a:tc>
                  <a:txBody>
                    <a:bodyPr vert="horz" wrap="square"/>
                    <a:lstStyle/>
                    <a:p>
                      <a:pPr algn="ctr" fontAlgn="ctr"/>
                      <a:r>
                        <a:rPr lang="ru-RU" sz="900" u="none" strike="noStrike">
                          <a:effectLst/>
                          <a:latin typeface="+mj-lt"/>
                        </a:rPr>
                        <a:t>1-я</a:t>
                      </a:r>
                      <a:endParaRPr lang="ru-RU" sz="900" b="0" i="0" u="none" strike="noStrike">
                        <a:solidFill>
                          <a:srgbClr val="000000"/>
                        </a:solidFill>
                        <a:effectLst/>
                        <a:latin typeface="+mj-lt"/>
                      </a:endParaRPr>
                    </a:p>
                  </a:txBody>
                  <a:tcPr marL="6116" marR="6116" marT="6116" marB="0" anchor="ctr"/>
                </a:tc>
                <a:tc>
                  <a:txBody>
                    <a:bodyPr vert="horz" wrap="square"/>
                    <a:lstStyle/>
                    <a:p>
                      <a:pPr algn="ctr" fontAlgn="ctr"/>
                      <a:r>
                        <a:rPr lang="ru-RU" sz="900" u="none" strike="noStrike">
                          <a:effectLst/>
                          <a:latin typeface="+mj-lt"/>
                        </a:rPr>
                        <a:t>3-я</a:t>
                      </a:r>
                      <a:endParaRPr lang="ru-RU" sz="900" b="0" i="0" u="none" strike="noStrike">
                        <a:solidFill>
                          <a:srgbClr val="000000"/>
                        </a:solidFill>
                        <a:effectLst/>
                        <a:latin typeface="+mj-lt"/>
                      </a:endParaRPr>
                    </a:p>
                  </a:txBody>
                  <a:tcPr marL="6116" marR="6116" marT="6116" marB="0" anchor="ctr"/>
                </a:tc>
                <a:tc>
                  <a:txBody>
                    <a:bodyPr vert="horz" wrap="square"/>
                    <a:lstStyle/>
                    <a:p>
                      <a:pPr algn="ctr" fontAlgn="ctr"/>
                      <a:r>
                        <a:rPr lang="ru-RU" sz="900" b="1" u="none" strike="noStrike">
                          <a:solidFill>
                            <a:srgbClr val="FF0000"/>
                          </a:solidFill>
                          <a:effectLst/>
                          <a:latin typeface="+mj-lt"/>
                        </a:rPr>
                        <a:t>1-я</a:t>
                      </a:r>
                      <a:endParaRPr lang="ru-RU" sz="900" b="1" i="0" u="none" strike="noStrike">
                        <a:solidFill>
                          <a:srgbClr val="FF0000"/>
                        </a:solidFill>
                        <a:effectLst/>
                        <a:latin typeface="+mj-lt"/>
                      </a:endParaRPr>
                    </a:p>
                  </a:txBody>
                  <a:tcPr marL="6116" marR="6116" marT="6116" marB="0" anchor="ctr"/>
                </a:tc>
                <a:tc>
                  <a:txBody>
                    <a:bodyPr vert="horz" wrap="square"/>
                    <a:lstStyle/>
                    <a:p>
                      <a:pPr algn="ctr" fontAlgn="ctr"/>
                      <a:r>
                        <a:rPr lang="ru-RU" sz="900" b="1" u="none" strike="noStrike">
                          <a:solidFill>
                            <a:srgbClr val="FF0000"/>
                          </a:solidFill>
                          <a:effectLst/>
                          <a:latin typeface="+mj-lt"/>
                        </a:rPr>
                        <a:t>3-я</a:t>
                      </a:r>
                      <a:endParaRPr lang="ru-RU" sz="900" b="1" i="0" u="none" strike="noStrike">
                        <a:solidFill>
                          <a:srgbClr val="FF0000"/>
                        </a:solidFill>
                        <a:effectLst/>
                        <a:latin typeface="+mj-lt"/>
                      </a:endParaRPr>
                    </a:p>
                  </a:txBody>
                  <a:tcPr marL="6116" marR="6116" marT="6116" marB="0" anchor="ctr"/>
                </a:tc>
                <a:tc>
                  <a:txBody>
                    <a:bodyPr vert="horz" wrap="square"/>
                    <a:lstStyle/>
                    <a:p>
                      <a:pPr algn="ctr" fontAlgn="ctr"/>
                      <a:r>
                        <a:rPr lang="ru-RU" sz="900" u="none" strike="noStrike">
                          <a:effectLst/>
                          <a:latin typeface="+mj-lt"/>
                        </a:rPr>
                        <a:t>1-я</a:t>
                      </a:r>
                      <a:endParaRPr lang="ru-RU" sz="900" b="0" i="0" u="none" strike="noStrike">
                        <a:solidFill>
                          <a:srgbClr val="000000"/>
                        </a:solidFill>
                        <a:effectLst/>
                        <a:latin typeface="+mj-lt"/>
                      </a:endParaRPr>
                    </a:p>
                  </a:txBody>
                  <a:tcPr marL="6116" marR="6116" marT="6116" marB="0" anchor="ctr"/>
                </a:tc>
                <a:tc>
                  <a:txBody>
                    <a:bodyPr vert="horz" wrap="square"/>
                    <a:lstStyle/>
                    <a:p>
                      <a:pPr algn="ctr" fontAlgn="ctr"/>
                      <a:r>
                        <a:rPr lang="ru-RU" sz="900" u="none" strike="noStrike">
                          <a:effectLst/>
                          <a:latin typeface="+mj-lt"/>
                        </a:rPr>
                        <a:t>3-я</a:t>
                      </a:r>
                      <a:endParaRPr lang="ru-RU" sz="900" b="0" i="0" u="none" strike="noStrike">
                        <a:solidFill>
                          <a:srgbClr val="000000"/>
                        </a:solidFill>
                        <a:effectLst/>
                        <a:latin typeface="+mj-lt"/>
                      </a:endParaRPr>
                    </a:p>
                  </a:txBody>
                  <a:tcPr marL="6116" marR="6116" marT="6116" marB="0" anchor="ctr"/>
                </a:tc>
                <a:tc>
                  <a:txBody>
                    <a:bodyPr vert="horz" wrap="square"/>
                    <a:lstStyle/>
                    <a:p>
                      <a:pPr algn="ctr" fontAlgn="ctr"/>
                      <a:r>
                        <a:rPr lang="ru-RU" sz="900" u="none" strike="noStrike">
                          <a:effectLst/>
                          <a:latin typeface="+mj-lt"/>
                        </a:rPr>
                        <a:t>1-я</a:t>
                      </a:r>
                      <a:endParaRPr lang="ru-RU" sz="900" b="0" i="0" u="none" strike="noStrike">
                        <a:solidFill>
                          <a:srgbClr val="000000"/>
                        </a:solidFill>
                        <a:effectLst/>
                        <a:latin typeface="+mj-lt"/>
                      </a:endParaRPr>
                    </a:p>
                  </a:txBody>
                  <a:tcPr marL="6116" marR="6116" marT="6116" marB="0" anchor="ctr"/>
                </a:tc>
                <a:tc>
                  <a:txBody>
                    <a:bodyPr vert="horz" wrap="square"/>
                    <a:lstStyle/>
                    <a:p>
                      <a:pPr algn="ctr" fontAlgn="ctr"/>
                      <a:r>
                        <a:rPr lang="ru-RU" sz="900" u="none" strike="noStrike">
                          <a:effectLst/>
                          <a:latin typeface="+mj-lt"/>
                        </a:rPr>
                        <a:t>3-я</a:t>
                      </a:r>
                      <a:endParaRPr lang="ru-RU" sz="900" b="0" i="0" u="none" strike="noStrike">
                        <a:solidFill>
                          <a:srgbClr val="000000"/>
                        </a:solidFill>
                        <a:effectLst/>
                        <a:latin typeface="+mj-lt"/>
                      </a:endParaRPr>
                    </a:p>
                  </a:txBody>
                  <a:tcPr marL="6116" marR="6116" marT="6116" marB="0" anchor="ctr"/>
                </a:tc>
                <a:tc>
                  <a:txBody>
                    <a:bodyPr vert="horz" wrap="square"/>
                    <a:lstStyle/>
                    <a:p>
                      <a:pPr algn="ctr" fontAlgn="ctr"/>
                      <a:r>
                        <a:rPr lang="ru-RU" sz="900" b="1" u="none" strike="noStrike">
                          <a:solidFill>
                            <a:srgbClr val="FF0000"/>
                          </a:solidFill>
                          <a:effectLst/>
                          <a:latin typeface="+mj-lt"/>
                        </a:rPr>
                        <a:t>1-я</a:t>
                      </a:r>
                      <a:endParaRPr lang="ru-RU" sz="900" b="1" i="0" u="none" strike="noStrike">
                        <a:solidFill>
                          <a:srgbClr val="FF0000"/>
                        </a:solidFill>
                        <a:effectLst/>
                        <a:latin typeface="+mj-lt"/>
                      </a:endParaRPr>
                    </a:p>
                  </a:txBody>
                  <a:tcPr marL="6116" marR="6116" marT="6116" marB="0" anchor="ctr"/>
                </a:tc>
                <a:tc>
                  <a:txBody>
                    <a:bodyPr vert="horz" wrap="square"/>
                    <a:lstStyle/>
                    <a:p>
                      <a:pPr algn="ctr" fontAlgn="ctr"/>
                      <a:r>
                        <a:rPr lang="ru-RU" sz="900" u="none" strike="noStrike">
                          <a:effectLst/>
                          <a:latin typeface="+mj-lt"/>
                        </a:rPr>
                        <a:t>3-я</a:t>
                      </a:r>
                      <a:endParaRPr lang="ru-RU" sz="900" b="0" i="0" u="none" strike="noStrike">
                        <a:solidFill>
                          <a:srgbClr val="000000"/>
                        </a:solidFill>
                        <a:effectLst/>
                        <a:latin typeface="+mj-lt"/>
                      </a:endParaRPr>
                    </a:p>
                  </a:txBody>
                  <a:tcPr marL="6116" marR="6116" marT="6116" marB="0" anchor="ctr"/>
                </a:tc>
                <a:tc>
                  <a:txBody>
                    <a:bodyPr vert="horz" wrap="square"/>
                    <a:lstStyle/>
                    <a:p>
                      <a:pPr algn="ctr" fontAlgn="ctr"/>
                      <a:r>
                        <a:rPr lang="ru-RU" sz="900" u="none" strike="noStrike">
                          <a:effectLst/>
                          <a:latin typeface="+mj-lt"/>
                        </a:rPr>
                        <a:t>1-я</a:t>
                      </a:r>
                      <a:endParaRPr lang="ru-RU" sz="900" b="0" i="0" u="none" strike="noStrike">
                        <a:solidFill>
                          <a:srgbClr val="000000"/>
                        </a:solidFill>
                        <a:effectLst/>
                        <a:latin typeface="+mj-lt"/>
                      </a:endParaRPr>
                    </a:p>
                  </a:txBody>
                  <a:tcPr marL="6116" marR="6116" marT="6116" marB="0" anchor="ctr"/>
                </a:tc>
                <a:tc>
                  <a:txBody>
                    <a:bodyPr vert="horz" wrap="square"/>
                    <a:lstStyle/>
                    <a:p>
                      <a:pPr algn="ctr" fontAlgn="ctr"/>
                      <a:r>
                        <a:rPr lang="ru-RU" sz="900" u="none" strike="noStrike">
                          <a:effectLst/>
                          <a:latin typeface="+mj-lt"/>
                        </a:rPr>
                        <a:t>3-я</a:t>
                      </a:r>
                      <a:endParaRPr lang="ru-RU" sz="900" b="0" i="0" u="none" strike="noStrike">
                        <a:solidFill>
                          <a:srgbClr val="000000"/>
                        </a:solidFill>
                        <a:effectLst/>
                        <a:latin typeface="+mj-lt"/>
                      </a:endParaRPr>
                    </a:p>
                  </a:txBody>
                  <a:tcPr marL="6116" marR="6116" marT="6116" marB="0" anchor="ctr"/>
                </a:tc>
                <a:extLst>
                  <a:ext uri="{0D108BD9-81ED-4DB2-BD59-A6C34878D82A}">
                    <a16:rowId xmlns:a16="http://schemas.microsoft.com/office/drawing/2014/main" val="3979254423"/>
                  </a:ext>
                </a:extLst>
              </a:tr>
              <a:tr h="140750">
                <a:tc>
                  <a:txBody>
                    <a:bodyPr vert="horz" wrap="square"/>
                    <a:lstStyle/>
                    <a:p>
                      <a:pPr algn="ctr" fontAlgn="b"/>
                      <a:r>
                        <a:rPr lang="ru-RU" sz="900" u="none" strike="noStrike">
                          <a:effectLst/>
                          <a:latin typeface="+mj-lt"/>
                        </a:rPr>
                        <a:t>90,9</a:t>
                      </a:r>
                      <a:endParaRPr lang="ru-RU" sz="900" b="0" i="0" u="none" strike="noStrike">
                        <a:solidFill>
                          <a:srgbClr val="000000"/>
                        </a:solidFill>
                        <a:effectLst/>
                        <a:latin typeface="+mj-lt"/>
                      </a:endParaRPr>
                    </a:p>
                  </a:txBody>
                  <a:tcPr marL="6116" marR="6116" marT="6116" marB="0" anchor="b"/>
                </a:tc>
                <a:tc>
                  <a:txBody>
                    <a:bodyPr vert="horz" wrap="square"/>
                    <a:lstStyle/>
                    <a:p>
                      <a:pPr algn="ctr" fontAlgn="b"/>
                      <a:r>
                        <a:rPr lang="ru-RU" sz="900" u="none" strike="noStrike">
                          <a:effectLst/>
                          <a:latin typeface="+mj-lt"/>
                        </a:rPr>
                        <a:t>54,5</a:t>
                      </a:r>
                      <a:endParaRPr lang="ru-RU" sz="900" b="0" i="0" u="none" strike="noStrike">
                        <a:solidFill>
                          <a:srgbClr val="000000"/>
                        </a:solidFill>
                        <a:effectLst/>
                        <a:latin typeface="+mj-lt"/>
                      </a:endParaRPr>
                    </a:p>
                  </a:txBody>
                  <a:tcPr marL="6116" marR="6116" marT="6116" marB="0" anchor="b"/>
                </a:tc>
                <a:tc>
                  <a:txBody>
                    <a:bodyPr vert="horz" wrap="square"/>
                    <a:lstStyle/>
                    <a:p>
                      <a:pPr algn="ctr" fontAlgn="b"/>
                      <a:r>
                        <a:rPr lang="ru-RU" sz="900" b="1" u="none" strike="noStrike">
                          <a:solidFill>
                            <a:srgbClr val="FF0000"/>
                          </a:solidFill>
                          <a:effectLst/>
                          <a:latin typeface="+mj-lt"/>
                        </a:rPr>
                        <a:t>27,3</a:t>
                      </a:r>
                      <a:endParaRPr lang="ru-RU" sz="900" b="1" i="0" u="none" strike="noStrike">
                        <a:solidFill>
                          <a:srgbClr val="FF0000"/>
                        </a:solidFill>
                        <a:effectLst/>
                        <a:latin typeface="+mj-lt"/>
                      </a:endParaRPr>
                    </a:p>
                  </a:txBody>
                  <a:tcPr marL="6116" marR="6116" marT="6116" marB="0" anchor="b"/>
                </a:tc>
                <a:tc>
                  <a:txBody>
                    <a:bodyPr vert="horz" wrap="square"/>
                    <a:lstStyle/>
                    <a:p>
                      <a:pPr algn="ctr" fontAlgn="b"/>
                      <a:r>
                        <a:rPr lang="ru-RU" sz="900" b="1" u="none" strike="noStrike">
                          <a:solidFill>
                            <a:srgbClr val="FF0000"/>
                          </a:solidFill>
                          <a:effectLst/>
                          <a:latin typeface="+mj-lt"/>
                        </a:rPr>
                        <a:t>16,4</a:t>
                      </a:r>
                      <a:endParaRPr lang="ru-RU" sz="900" b="1" i="0" u="none" strike="noStrike">
                        <a:solidFill>
                          <a:srgbClr val="FF0000"/>
                        </a:solidFill>
                        <a:effectLst/>
                        <a:latin typeface="+mj-lt"/>
                      </a:endParaRPr>
                    </a:p>
                  </a:txBody>
                  <a:tcPr marL="6116" marR="6116" marT="6116" marB="0" anchor="b"/>
                </a:tc>
                <a:tc>
                  <a:txBody>
                    <a:bodyPr vert="horz" wrap="square"/>
                    <a:lstStyle/>
                    <a:p>
                      <a:pPr algn="ctr" fontAlgn="b"/>
                      <a:r>
                        <a:rPr lang="ru-RU" sz="900" u="none" strike="noStrike">
                          <a:effectLst/>
                          <a:latin typeface="+mj-lt"/>
                        </a:rPr>
                        <a:t>2654,2</a:t>
                      </a:r>
                      <a:endParaRPr lang="ru-RU" sz="900" b="0" i="0" u="none" strike="noStrike">
                        <a:solidFill>
                          <a:srgbClr val="000000"/>
                        </a:solidFill>
                        <a:effectLst/>
                        <a:latin typeface="+mj-lt"/>
                      </a:endParaRPr>
                    </a:p>
                  </a:txBody>
                  <a:tcPr marL="6116" marR="6116" marT="6116" marB="0" anchor="b"/>
                </a:tc>
                <a:tc>
                  <a:txBody>
                    <a:bodyPr vert="horz" wrap="square"/>
                    <a:lstStyle/>
                    <a:p>
                      <a:pPr algn="ctr" fontAlgn="b"/>
                      <a:r>
                        <a:rPr lang="ru-RU" sz="900" u="none" strike="noStrike">
                          <a:effectLst/>
                          <a:latin typeface="+mj-lt"/>
                        </a:rPr>
                        <a:t>1593</a:t>
                      </a:r>
                      <a:endParaRPr lang="ru-RU" sz="900" b="0" i="0" u="none" strike="noStrike">
                        <a:solidFill>
                          <a:srgbClr val="000000"/>
                        </a:solidFill>
                        <a:effectLst/>
                        <a:latin typeface="+mj-lt"/>
                      </a:endParaRPr>
                    </a:p>
                  </a:txBody>
                  <a:tcPr marL="6116" marR="6116" marT="6116" marB="0" anchor="b"/>
                </a:tc>
                <a:tc>
                  <a:txBody>
                    <a:bodyPr vert="horz" wrap="square"/>
                    <a:lstStyle/>
                    <a:p>
                      <a:pPr algn="ctr" fontAlgn="b"/>
                      <a:r>
                        <a:rPr lang="ru-RU" sz="900" u="none" strike="noStrike">
                          <a:effectLst/>
                          <a:latin typeface="+mj-lt"/>
                        </a:rPr>
                        <a:t>5,6</a:t>
                      </a:r>
                      <a:endParaRPr lang="ru-RU" sz="900" b="0" i="0" u="none" strike="noStrike">
                        <a:solidFill>
                          <a:srgbClr val="000000"/>
                        </a:solidFill>
                        <a:effectLst/>
                        <a:latin typeface="+mj-lt"/>
                      </a:endParaRPr>
                    </a:p>
                  </a:txBody>
                  <a:tcPr marL="6116" marR="6116" marT="6116" marB="0" anchor="b"/>
                </a:tc>
                <a:tc>
                  <a:txBody>
                    <a:bodyPr vert="horz" wrap="square"/>
                    <a:lstStyle/>
                    <a:p>
                      <a:pPr algn="ctr" fontAlgn="b"/>
                      <a:r>
                        <a:rPr lang="ru-RU" sz="900" u="none" strike="noStrike">
                          <a:effectLst/>
                          <a:latin typeface="+mj-lt"/>
                        </a:rPr>
                        <a:t>166,7</a:t>
                      </a:r>
                      <a:endParaRPr lang="ru-RU" sz="900" b="0" i="0" u="none" strike="noStrike">
                        <a:solidFill>
                          <a:srgbClr val="000000"/>
                        </a:solidFill>
                        <a:effectLst/>
                        <a:latin typeface="+mj-lt"/>
                      </a:endParaRPr>
                    </a:p>
                  </a:txBody>
                  <a:tcPr marL="6116" marR="6116" marT="6116" marB="0" anchor="b"/>
                </a:tc>
                <a:tc>
                  <a:txBody>
                    <a:bodyPr vert="horz" wrap="square"/>
                    <a:lstStyle/>
                    <a:p>
                      <a:pPr algn="ctr" fontAlgn="b"/>
                      <a:r>
                        <a:rPr lang="ru-RU" sz="900" b="1" u="none" strike="noStrike">
                          <a:solidFill>
                            <a:srgbClr val="FF0000"/>
                          </a:solidFill>
                          <a:effectLst/>
                          <a:latin typeface="+mj-lt"/>
                        </a:rPr>
                        <a:t>9,5</a:t>
                      </a:r>
                      <a:endParaRPr lang="ru-RU" sz="900" b="1" i="0" u="none" strike="noStrike">
                        <a:solidFill>
                          <a:srgbClr val="FF0000"/>
                        </a:solidFill>
                        <a:effectLst/>
                        <a:latin typeface="+mj-lt"/>
                      </a:endParaRPr>
                    </a:p>
                  </a:txBody>
                  <a:tcPr marL="6116" marR="6116" marT="6116" marB="0" anchor="b"/>
                </a:tc>
                <a:tc>
                  <a:txBody>
                    <a:bodyPr vert="horz" wrap="square"/>
                    <a:lstStyle/>
                    <a:p>
                      <a:pPr algn="ctr" fontAlgn="b"/>
                      <a:r>
                        <a:rPr lang="ru-RU" sz="900" u="none" strike="noStrike">
                          <a:effectLst/>
                          <a:latin typeface="+mj-lt"/>
                        </a:rPr>
                        <a:t>0,0</a:t>
                      </a:r>
                      <a:endParaRPr lang="ru-RU" sz="900" b="0" i="0" u="none" strike="noStrike">
                        <a:solidFill>
                          <a:srgbClr val="000000"/>
                        </a:solidFill>
                        <a:effectLst/>
                        <a:latin typeface="+mj-lt"/>
                      </a:endParaRPr>
                    </a:p>
                  </a:txBody>
                  <a:tcPr marL="6116" marR="6116" marT="6116" marB="0" anchor="b"/>
                </a:tc>
                <a:tc>
                  <a:txBody>
                    <a:bodyPr vert="horz" wrap="square"/>
                    <a:lstStyle/>
                    <a:p>
                      <a:pPr algn="ctr" fontAlgn="b"/>
                      <a:r>
                        <a:rPr lang="ru-RU" sz="900" u="none" strike="noStrike">
                          <a:effectLst/>
                          <a:latin typeface="+mj-lt"/>
                        </a:rPr>
                        <a:t>16,9</a:t>
                      </a:r>
                      <a:endParaRPr lang="ru-RU" sz="900" b="0" i="0" u="none" strike="noStrike">
                        <a:solidFill>
                          <a:srgbClr val="000000"/>
                        </a:solidFill>
                        <a:effectLst/>
                        <a:latin typeface="+mj-lt"/>
                      </a:endParaRPr>
                    </a:p>
                  </a:txBody>
                  <a:tcPr marL="6116" marR="6116" marT="6116" marB="0" anchor="b"/>
                </a:tc>
                <a:tc>
                  <a:txBody>
                    <a:bodyPr vert="horz" wrap="square"/>
                    <a:lstStyle/>
                    <a:p>
                      <a:pPr algn="ctr" fontAlgn="b"/>
                      <a:r>
                        <a:rPr lang="ru-RU" sz="900" u="none" strike="noStrike">
                          <a:effectLst/>
                          <a:latin typeface="+mj-lt"/>
                        </a:rPr>
                        <a:t>2,1</a:t>
                      </a:r>
                      <a:endParaRPr lang="ru-RU" sz="900" b="0" i="0" u="none" strike="noStrike">
                        <a:solidFill>
                          <a:srgbClr val="000000"/>
                        </a:solidFill>
                        <a:effectLst/>
                        <a:latin typeface="+mj-lt"/>
                      </a:endParaRPr>
                    </a:p>
                  </a:txBody>
                  <a:tcPr marL="6116" marR="6116" marT="6116" marB="0" anchor="b"/>
                </a:tc>
                <a:extLst>
                  <a:ext uri="{0D108BD9-81ED-4DB2-BD59-A6C34878D82A}">
                    <a16:rowId xmlns:a16="http://schemas.microsoft.com/office/drawing/2014/main" val="384837305"/>
                  </a:ext>
                </a:extLst>
              </a:tr>
            </a:tbl>
          </a:graphicData>
        </a:graphic>
      </p:graphicFrame>
      <p:sp>
        <p:nvSpPr>
          <p:cNvPr id="21" name="Прямоугольник 20">
            <a:extLst>
              <a:ext uri="{FF2B5EF4-FFF2-40B4-BE49-F238E27FC236}">
                <a16:creationId xmlns:a16="http://schemas.microsoft.com/office/drawing/2014/main" id="{624DA0AC-543B-45EC-A395-ABE8CE24F58B}"/>
              </a:ext>
            </a:extLst>
          </p:cNvPr>
          <p:cNvSpPr/>
          <p:nvPr/>
        </p:nvSpPr>
        <p:spPr>
          <a:xfrm>
            <a:off x="5955628" y="6349912"/>
            <a:ext cx="2429939" cy="246221"/>
          </a:xfrm>
          <a:prstGeom prst="rect">
            <a:avLst/>
          </a:prstGeom>
        </p:spPr>
        <p:txBody>
          <a:bodyPr wrap="square">
            <a:spAutoFit/>
          </a:bodyPr>
          <a:lstStyle/>
          <a:p>
            <a:r>
              <a:rPr lang="en-US" sz="1000" b="1" u="none">
                <a:latin typeface="+mn-lt"/>
              </a:rPr>
              <a:t>A</a:t>
            </a:r>
            <a:r>
              <a:rPr lang="en-US" sz="1000" b="1" u="none" baseline="-25000">
                <a:latin typeface="+mn-lt"/>
              </a:rPr>
              <a:t>i </a:t>
            </a:r>
            <a:r>
              <a:rPr lang="en-US" sz="1000" b="1" u="none">
                <a:latin typeface="+mn-lt"/>
              </a:rPr>
              <a:t>= </a:t>
            </a:r>
            <a:r>
              <a:rPr lang="en-US" sz="1000" u="none">
                <a:latin typeface="+mn-lt"/>
              </a:rPr>
              <a:t> </a:t>
            </a:r>
            <a:r>
              <a:rPr lang="ru-RU" sz="1000" b="1" u="none">
                <a:latin typeface="+mn-lt"/>
              </a:rPr>
              <a:t>2</a:t>
            </a:r>
            <a:r>
              <a:rPr lang="ru-RU" sz="1000" b="1">
                <a:latin typeface="+mn-lt"/>
              </a:rPr>
              <a:t>3</a:t>
            </a:r>
            <a:r>
              <a:rPr lang="en-US" sz="1000" b="1" u="none">
                <a:latin typeface="+mn-lt"/>
              </a:rPr>
              <a:t>,</a:t>
            </a:r>
            <a:r>
              <a:rPr lang="ru-RU" sz="1000" b="1">
                <a:latin typeface="+mn-lt"/>
              </a:rPr>
              <a:t>5</a:t>
            </a:r>
            <a:r>
              <a:rPr lang="ru-RU" sz="1000" b="1" u="none">
                <a:latin typeface="+mn-lt"/>
              </a:rPr>
              <a:t>3</a:t>
            </a:r>
            <a:endParaRPr lang="ru-RU" sz="1000" u="none">
              <a:latin typeface="+mn-lt"/>
            </a:endParaRPr>
          </a:p>
        </p:txBody>
      </p:sp>
      <p:sp>
        <p:nvSpPr>
          <p:cNvPr id="22" name="Прямоугольник 21">
            <a:extLst>
              <a:ext uri="{FF2B5EF4-FFF2-40B4-BE49-F238E27FC236}">
                <a16:creationId xmlns:a16="http://schemas.microsoft.com/office/drawing/2014/main" id="{9BD6593A-8222-44FC-B7DF-97F16F64C1B0}"/>
              </a:ext>
            </a:extLst>
          </p:cNvPr>
          <p:cNvSpPr/>
          <p:nvPr/>
        </p:nvSpPr>
        <p:spPr>
          <a:xfrm>
            <a:off x="5955628" y="6173328"/>
            <a:ext cx="2643140" cy="246221"/>
          </a:xfrm>
          <a:prstGeom prst="rect">
            <a:avLst/>
          </a:prstGeom>
        </p:spPr>
        <p:txBody>
          <a:bodyPr wrap="square">
            <a:spAutoFit/>
          </a:bodyPr>
          <a:lstStyle/>
          <a:p>
            <a:r>
              <a:rPr lang="ru-RU" sz="1000" b="1">
                <a:solidFill>
                  <a:srgbClr val="000000"/>
                </a:solidFill>
                <a:latin typeface="+mn-lt"/>
              </a:rPr>
              <a:t>Показатели</a:t>
            </a:r>
            <a:r>
              <a:rPr lang="ru-RU" sz="1000" b="1" u="none">
                <a:solidFill>
                  <a:srgbClr val="000000"/>
                </a:solidFill>
                <a:latin typeface="+mn-lt"/>
              </a:rPr>
              <a:t> академии за 2025 год:</a:t>
            </a:r>
            <a:endParaRPr lang="ru-RU" sz="1000" b="1">
              <a:latin typeface="+mn-lt"/>
            </a:endParaRPr>
          </a:p>
        </p:txBody>
      </p:sp>
      <p:sp>
        <p:nvSpPr>
          <p:cNvPr id="23" name="Прямоугольник 22">
            <a:extLst>
              <a:ext uri="{FF2B5EF4-FFF2-40B4-BE49-F238E27FC236}">
                <a16:creationId xmlns:a16="http://schemas.microsoft.com/office/drawing/2014/main" id="{B7DAA249-A437-4269-9FA8-D84627B81C04}"/>
              </a:ext>
            </a:extLst>
          </p:cNvPr>
          <p:cNvSpPr/>
          <p:nvPr/>
        </p:nvSpPr>
        <p:spPr>
          <a:xfrm>
            <a:off x="7880872" y="6341913"/>
            <a:ext cx="2429938" cy="246221"/>
          </a:xfrm>
          <a:prstGeom prst="rect">
            <a:avLst/>
          </a:prstGeom>
        </p:spPr>
        <p:txBody>
          <a:bodyPr wrap="square">
            <a:spAutoFit/>
          </a:bodyPr>
          <a:lstStyle/>
          <a:p>
            <a:r>
              <a:rPr lang="ru-RU" sz="1000" b="1" u="none">
                <a:latin typeface="+mn-lt"/>
              </a:rPr>
              <a:t>Б</a:t>
            </a:r>
            <a:r>
              <a:rPr lang="en-US" sz="1000" b="1" u="none" baseline="-25000" err="1">
                <a:latin typeface="+mn-lt"/>
              </a:rPr>
              <a:t>i </a:t>
            </a:r>
            <a:r>
              <a:rPr lang="en-US" sz="1000" b="1" u="none">
                <a:latin typeface="+mn-lt"/>
              </a:rPr>
              <a:t>= </a:t>
            </a:r>
            <a:r>
              <a:rPr lang="en-US" sz="1000" u="none">
                <a:latin typeface="+mn-lt"/>
              </a:rPr>
              <a:t> </a:t>
            </a:r>
            <a:r>
              <a:rPr lang="ru-RU" sz="1000" b="1">
                <a:latin typeface="+mn-lt"/>
              </a:rPr>
              <a:t>58</a:t>
            </a:r>
            <a:r>
              <a:rPr lang="en-US" sz="1000" b="1" u="none">
                <a:latin typeface="+mn-lt"/>
              </a:rPr>
              <a:t>,</a:t>
            </a:r>
            <a:r>
              <a:rPr lang="ru-RU" sz="1000" b="1" u="none">
                <a:latin typeface="+mn-lt"/>
              </a:rPr>
              <a:t>82</a:t>
            </a:r>
            <a:endParaRPr lang="ru-RU" sz="1000" u="none">
              <a:latin typeface="+mn-lt"/>
            </a:endParaRPr>
          </a:p>
        </p:txBody>
      </p:sp>
      <p:sp>
        <p:nvSpPr>
          <p:cNvPr id="25" name="TextBox 24">
            <a:extLst>
              <a:ext uri="{FF2B5EF4-FFF2-40B4-BE49-F238E27FC236}">
                <a16:creationId xmlns:a16="http://schemas.microsoft.com/office/drawing/2014/main" id="{C6D0AA5B-44AC-4BA9-B669-2176E03D81F6}"/>
              </a:ext>
            </a:extLst>
          </p:cNvPr>
          <p:cNvSpPr txBox="1"/>
          <p:nvPr/>
        </p:nvSpPr>
        <p:spPr>
          <a:xfrm>
            <a:off x="8424" y="5284874"/>
            <a:ext cx="5787001" cy="1169551"/>
          </a:xfrm>
          <a:prstGeom prst="rect">
            <a:avLst/>
          </a:prstGeom>
          <a:noFill/>
        </p:spPr>
        <p:txBody>
          <a:bodyPr wrap="square">
            <a:spAutoFit/>
          </a:bodyPr>
          <a:lstStyle/>
          <a:p>
            <a:pPr algn="just">
              <a:spcAft>
                <a:spcPct val="0"/>
              </a:spcAft>
            </a:pPr>
            <a:r>
              <a:rPr lang="ru-RU" sz="1000" u="none">
                <a:latin typeface="+mn-lt"/>
                <a:cs typeface="Times New Roman" panose="02020603050405020304" pitchFamily="18" charset="0"/>
              </a:rPr>
              <a:t>Показатели приведены в соответствии с данными, вносимыми в </a:t>
            </a:r>
            <a:r>
              <a:rPr lang="ru-RU" sz="1000">
                <a:latin typeface="+mn-lt"/>
              </a:rPr>
              <a:t>б</a:t>
            </a:r>
            <a:r>
              <a:rPr lang="ru-RU" sz="1000" b="0" i="0">
                <a:effectLst/>
                <a:latin typeface="+mn-lt"/>
              </a:rPr>
              <a:t>азу данных, содержащую сведения об оценке и о мониторинге результативности деятельности научных организаций, выполняющих научно-исследовательские, опытно-конструкторские и технологические работы гражданского назначения,</a:t>
            </a:r>
            <a:r>
              <a:rPr lang="ru-RU" sz="1000" b="0" i="0">
                <a:effectLst/>
                <a:latin typeface="+mn-lt"/>
                <a:cs typeface="Times New Roman" panose="02020603050405020304" pitchFamily="18" charset="0"/>
              </a:rPr>
              <a:t> </a:t>
            </a:r>
            <a:r>
              <a:rPr lang="ru-RU" sz="1000" u="none">
                <a:latin typeface="+mn-lt"/>
                <a:cs typeface="Times New Roman" panose="02020603050405020304" pitchFamily="18" charset="0"/>
              </a:rPr>
              <a:t>на основании </a:t>
            </a:r>
            <a:r>
              <a:rPr lang="ru-RU" sz="1000">
                <a:effectLst/>
                <a:latin typeface="+mn-lt"/>
                <a:ea typeface="Calibri" panose="020f0502020204030204" pitchFamily="34" charset="0"/>
              </a:rPr>
              <a:t>требований </a:t>
            </a:r>
            <a:r>
              <a:rPr lang="ru-RU" sz="1000">
                <a:effectLst/>
                <a:latin typeface="+mn-lt"/>
                <a:ea typeface="Times New Roman" panose="02020603050405020304" pitchFamily="18" charset="0"/>
              </a:rPr>
              <a:t>постановления Правительства Российской Федерации от 8 апреля 2009 г. № 312 «Об оценке и о мониторинге результативности деятельности научных организаций, выполняющих научно-исследовательские, опытно-конструкторские и технологические работы гражданского назначения».</a:t>
            </a:r>
          </a:p>
        </p:txBody>
      </p:sp>
    </p:spTree>
  </p:cSld>
  <p:clrMapOvr>
    <a:masterClrMapping/>
  </p:clrMapOvr>
  <p:transition/>
  <p:timing/>
</p:sld>
</file>

<file path=ppt/slides/slide1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9" name="Rectangle 1">
            <a:extLst>
              <a:ext uri="{FF2B5EF4-FFF2-40B4-BE49-F238E27FC236}">
                <a16:creationId xmlns:a16="http://schemas.microsoft.com/office/drawing/2014/main" id="{E0E1013F-52BE-44D6-A9F5-662A2786AF8B}"/>
              </a:ext>
            </a:extLst>
          </p:cNvPr>
          <p:cNvSpPr>
            <a:spLocks noChangeArrowheads="1"/>
          </p:cNvSpPr>
          <p:nvPr/>
        </p:nvSpPr>
        <p:spPr bwMode="auto">
          <a:xfrm>
            <a:off x="0" y="3175"/>
            <a:ext cx="9906000" cy="322263"/>
          </a:xfrm>
          <a:prstGeom prst="rect">
            <a:avLst/>
          </a:prstGeom>
          <a:solidFill>
            <a:schemeClr val="bg1">
              <a:lumMod val="85000"/>
            </a:schemeClr>
          </a:solidFill>
          <a:ln w="9525">
            <a:noFill/>
            <a:miter lim="800000"/>
          </a:ln>
          <a:effectLst/>
        </p:spPr>
        <p:txBody>
          <a:bodyPr lIns="29642" tIns="14822" rIns="29642" bIns="14822" anchor="ctr">
            <a:spAutoFit/>
          </a:bodyPr>
          <a:lstStyle/>
          <a:p>
            <a:pPr algn="ctr" defTabSz="957067" eaLnBrk="1" fontAlgn="auto" hangingPunct="1">
              <a:spcBef>
                <a:spcPct val="0"/>
              </a:spcBef>
              <a:spcAft>
                <a:spcPct val="0"/>
              </a:spcAft>
              <a:defRPr/>
            </a:pPr>
            <a:r>
              <a:rPr lang="ru-RU" b="1">
                <a:latin typeface="+mn-lt"/>
              </a:rPr>
              <a:t>ВЫВОДЫ И ПРЕДЛОЖЕНИЯ </a:t>
            </a:r>
          </a:p>
        </p:txBody>
      </p:sp>
      <p:sp>
        <p:nvSpPr>
          <p:cNvPr id="23555" name="Прямоугольник 10">
            <a:extLst>
              <a:ext uri="{FF2B5EF4-FFF2-40B4-BE49-F238E27FC236}">
                <a16:creationId xmlns:a16="http://schemas.microsoft.com/office/drawing/2014/main" id="{A94CD067-F673-4DED-BBD9-94356FA7D436}"/>
              </a:ext>
            </a:extLst>
          </p:cNvPr>
          <p:cNvSpPr>
            <a:spLocks noChangeArrowheads="1"/>
          </p:cNvSpPr>
          <p:nvPr/>
        </p:nvSpPr>
        <p:spPr bwMode="auto">
          <a:xfrm>
            <a:off x="523875" y="1214438"/>
            <a:ext cx="9001125" cy="3477875"/>
          </a:xfrm>
          <a:prstGeom prst="rect">
            <a:avLst/>
          </a:prstGeom>
          <a:noFill/>
          <a:ln w="9525">
            <a:noFill/>
            <a:miter lim="800000"/>
          </a:ln>
        </p:spPr>
        <p:txBody>
          <a:bodyPr>
            <a:spAutoFit/>
          </a:bodyPr>
          <a:lstStyle/>
          <a:p>
            <a:pPr marL="427037" indent="-342900" algn="just" eaLnBrk="1" hangingPunct="1">
              <a:buFontTx/>
              <a:buAutoNum type="arabicPeriod"/>
              <a:defRPr/>
            </a:pPr>
            <a:r>
              <a:rPr lang="ru-RU" sz="2200">
                <a:latin typeface="+mn-lt"/>
                <a:cs typeface="Times New Roman" panose="02020603050405020304" pitchFamily="18" charset="0"/>
              </a:rPr>
              <a:t>Считать План научной работы Ивановской пожарно-спасательной академии ГПС МЧС России на 2025 г. выполненным в полном объеме.</a:t>
            </a:r>
          </a:p>
          <a:p>
            <a:pPr marL="427037" indent="-342900" algn="just" eaLnBrk="1" hangingPunct="1">
              <a:buFontTx/>
              <a:buAutoNum type="arabicPeriod"/>
              <a:defRPr/>
            </a:pPr>
            <a:endParaRPr lang="ru-RU" sz="2200">
              <a:latin typeface="+mn-lt"/>
              <a:cs typeface="Times New Roman" panose="02020603050405020304" pitchFamily="18" charset="0"/>
            </a:endParaRPr>
          </a:p>
          <a:p>
            <a:pPr marL="427037" indent="-342900" algn="just" eaLnBrk="1" hangingPunct="1">
              <a:buFontTx/>
              <a:buAutoNum type="arabicPeriod"/>
              <a:defRPr/>
            </a:pPr>
            <a:r>
              <a:rPr lang="ru-RU" sz="2200">
                <a:latin typeface="+mn-lt"/>
                <a:cs typeface="Times New Roman" panose="02020603050405020304" pitchFamily="18" charset="0"/>
              </a:rPr>
              <a:t>Утвердить Отчет о выполнении плана научной работы Ивановской пожарно-спасательной академии ГПС МЧС России за 2025 год.</a:t>
            </a:r>
          </a:p>
          <a:p>
            <a:pPr marL="427037" indent="-342900" algn="just" eaLnBrk="1" hangingPunct="1">
              <a:buFontTx/>
              <a:buAutoNum type="arabicPeriod"/>
              <a:defRPr/>
            </a:pPr>
            <a:endParaRPr lang="ru-RU" sz="2200">
              <a:latin typeface="+mn-lt"/>
              <a:cs typeface="Times New Roman" panose="02020603050405020304" pitchFamily="18" charset="0"/>
            </a:endParaRPr>
          </a:p>
          <a:p>
            <a:pPr marL="427037" indent="-342900" algn="just" eaLnBrk="1" hangingPunct="1">
              <a:buFontTx/>
              <a:buAutoNum type="arabicPeriod"/>
              <a:defRPr/>
            </a:pPr>
            <a:r>
              <a:rPr lang="ru-RU" sz="2200">
                <a:latin typeface="+mn-lt"/>
                <a:cs typeface="Times New Roman" panose="02020603050405020304" pitchFamily="18" charset="0"/>
              </a:rPr>
              <a:t>Руководителям научно-исследовательских работ, выполненных в соответствии с Планом научной работы академии в 2025 году, организовать внедрение результатов в образовательный процесс в срок до 01.03.2026 г.</a:t>
            </a:r>
            <a:endParaRPr lang="ru-RU" sz="2400">
              <a:latin typeface="Calibri" panose="020f0502020204030204" pitchFamily="34" charset="0"/>
            </a:endParaRPr>
          </a:p>
        </p:txBody>
      </p:sp>
      <p:sp>
        <p:nvSpPr>
          <p:cNvPr id="28676" name="Номер слайда 1">
            <a:extLst>
              <a:ext uri="{FF2B5EF4-FFF2-40B4-BE49-F238E27FC236}">
                <a16:creationId xmlns:a16="http://schemas.microsoft.com/office/drawing/2014/main" id="{342FFEC3-D98F-42BC-8FA4-FAACB5BF6DF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955675" eaLnBrk="0" fontAlgn="base" hangingPunct="0">
              <a:spcBef>
                <a:spcPct val="0"/>
              </a:spcBef>
              <a:spcAft>
                <a:spcPct val="0"/>
              </a:spcAft>
              <a:defRPr sz="1900">
                <a:solidFill>
                  <a:schemeClr val="tx1"/>
                </a:solidFill>
                <a:latin typeface="Arial" panose="020b0604020202020204" pitchFamily="34" charset="0"/>
              </a:defRPr>
            </a:lvl6pPr>
            <a:lvl7pPr marL="2971800" indent="-228600" defTabSz="955675" eaLnBrk="0" fontAlgn="base" hangingPunct="0">
              <a:spcBef>
                <a:spcPct val="0"/>
              </a:spcBef>
              <a:spcAft>
                <a:spcPct val="0"/>
              </a:spcAft>
              <a:defRPr sz="1900">
                <a:solidFill>
                  <a:schemeClr val="tx1"/>
                </a:solidFill>
                <a:latin typeface="Arial" panose="020b0604020202020204" pitchFamily="34" charset="0"/>
              </a:defRPr>
            </a:lvl7pPr>
            <a:lvl8pPr marL="3429000" indent="-228600" defTabSz="955675" eaLnBrk="0" fontAlgn="base" hangingPunct="0">
              <a:spcBef>
                <a:spcPct val="0"/>
              </a:spcBef>
              <a:spcAft>
                <a:spcPct val="0"/>
              </a:spcAft>
              <a:defRPr sz="1900">
                <a:solidFill>
                  <a:schemeClr val="tx1"/>
                </a:solidFill>
                <a:latin typeface="Arial" panose="020b0604020202020204" pitchFamily="34" charset="0"/>
              </a:defRPr>
            </a:lvl8pPr>
            <a:lvl9pPr marL="3886200" indent="-228600" defTabSz="955675" eaLnBrk="0" fontAlgn="base" hangingPunct="0">
              <a:spcBef>
                <a:spcPct val="0"/>
              </a:spcBef>
              <a:spcAft>
                <a:spcPct val="0"/>
              </a:spcAft>
              <a:defRPr sz="1900">
                <a:solidFill>
                  <a:schemeClr val="tx1"/>
                </a:solidFill>
                <a:latin typeface="Arial" panose="020b0604020202020204" pitchFamily="34" charset="0"/>
              </a:defRPr>
            </a:lvl9pPr>
          </a:lstStyle>
          <a:p>
            <a:fld id="{FF8B5B86-6D83-4711-B1BD-102D620184EF}" type="slidenum">
              <a:rPr lang="ru-RU" altLang="ru-RU" sz="1800">
                <a:solidFill>
                  <a:srgbClr val="898989"/>
                </a:solidFill>
                <a:latin typeface="Calibri" panose="020f0502020204030204" pitchFamily="34" charset="0"/>
              </a:rPr>
              <a:t>15</a:t>
            </a:fld>
            <a:endParaRPr lang="ru-RU" altLang="ru-RU" sz="1800">
              <a:solidFill>
                <a:srgbClr val="898989"/>
              </a:solidFill>
              <a:latin typeface="Calibri" panose="020f0502020204030204" pitchFamily="34" charset="0"/>
            </a:endParaRPr>
          </a:p>
        </p:txBody>
      </p:sp>
    </p:spTree>
  </p:cSld>
  <p:clrMapOvr>
    <a:masterClrMapping/>
  </p:clrMapOvr>
  <p:transition/>
  <p:timing/>
</p:sld>
</file>

<file path=ppt/slides/slide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16386" name="Номер слайда 3">
            <a:extLst>
              <a:ext uri="{FF2B5EF4-FFF2-40B4-BE49-F238E27FC236}">
                <a16:creationId xmlns:a16="http://schemas.microsoft.com/office/drawing/2014/main" id="{5F1C4240-81C8-490F-B151-A89CED960C3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955675" eaLnBrk="0" fontAlgn="base" hangingPunct="0">
              <a:spcBef>
                <a:spcPct val="0"/>
              </a:spcBef>
              <a:spcAft>
                <a:spcPct val="0"/>
              </a:spcAft>
              <a:defRPr sz="1900">
                <a:solidFill>
                  <a:schemeClr val="tx1"/>
                </a:solidFill>
                <a:latin typeface="Arial" panose="020b0604020202020204" pitchFamily="34" charset="0"/>
              </a:defRPr>
            </a:lvl6pPr>
            <a:lvl7pPr marL="2971800" indent="-228600" defTabSz="955675" eaLnBrk="0" fontAlgn="base" hangingPunct="0">
              <a:spcBef>
                <a:spcPct val="0"/>
              </a:spcBef>
              <a:spcAft>
                <a:spcPct val="0"/>
              </a:spcAft>
              <a:defRPr sz="1900">
                <a:solidFill>
                  <a:schemeClr val="tx1"/>
                </a:solidFill>
                <a:latin typeface="Arial" panose="020b0604020202020204" pitchFamily="34" charset="0"/>
              </a:defRPr>
            </a:lvl7pPr>
            <a:lvl8pPr marL="3429000" indent="-228600" defTabSz="955675" eaLnBrk="0" fontAlgn="base" hangingPunct="0">
              <a:spcBef>
                <a:spcPct val="0"/>
              </a:spcBef>
              <a:spcAft>
                <a:spcPct val="0"/>
              </a:spcAft>
              <a:defRPr sz="1900">
                <a:solidFill>
                  <a:schemeClr val="tx1"/>
                </a:solidFill>
                <a:latin typeface="Arial" panose="020b0604020202020204" pitchFamily="34" charset="0"/>
              </a:defRPr>
            </a:lvl8pPr>
            <a:lvl9pPr marL="3886200" indent="-228600" defTabSz="955675" eaLnBrk="0" fontAlgn="base" hangingPunct="0">
              <a:spcBef>
                <a:spcPct val="0"/>
              </a:spcBef>
              <a:spcAft>
                <a:spcPct val="0"/>
              </a:spcAft>
              <a:defRPr sz="1900">
                <a:solidFill>
                  <a:schemeClr val="tx1"/>
                </a:solidFill>
                <a:latin typeface="Arial" panose="020b0604020202020204" pitchFamily="34" charset="0"/>
              </a:defRPr>
            </a:lvl9pPr>
          </a:lstStyle>
          <a:p>
            <a:fld id="{02495ADB-AB04-4903-9FDB-185B99915ADB}" type="slidenum">
              <a:rPr lang="ru-RU" altLang="ru-RU" sz="1800">
                <a:solidFill>
                  <a:srgbClr val="898989"/>
                </a:solidFill>
                <a:latin typeface="Calibri" panose="020f0502020204030204" pitchFamily="34" charset="0"/>
              </a:rPr>
              <a:t>2</a:t>
            </a:fld>
            <a:endParaRPr lang="ru-RU" altLang="ru-RU" sz="1800">
              <a:solidFill>
                <a:srgbClr val="898989"/>
              </a:solidFill>
              <a:latin typeface="Calibri" panose="020f0502020204030204" pitchFamily="34" charset="0"/>
            </a:endParaRPr>
          </a:p>
        </p:txBody>
      </p:sp>
      <p:sp>
        <p:nvSpPr>
          <p:cNvPr id="5" name="Rectangle 1">
            <a:extLst>
              <a:ext uri="{FF2B5EF4-FFF2-40B4-BE49-F238E27FC236}">
                <a16:creationId xmlns:a16="http://schemas.microsoft.com/office/drawing/2014/main" id="{88375985-9555-4368-9C58-A5971009D0C1}"/>
              </a:ext>
            </a:extLst>
          </p:cNvPr>
          <p:cNvSpPr>
            <a:spLocks noChangeArrowheads="1"/>
          </p:cNvSpPr>
          <p:nvPr/>
        </p:nvSpPr>
        <p:spPr bwMode="auto">
          <a:xfrm>
            <a:off x="0" y="-276225"/>
            <a:ext cx="9906000" cy="860425"/>
          </a:xfrm>
          <a:prstGeom prst="rect">
            <a:avLst/>
          </a:prstGeom>
          <a:solidFill>
            <a:schemeClr val="bg1">
              <a:lumMod val="85000"/>
            </a:schemeClr>
          </a:solidFill>
          <a:ln w="9525">
            <a:noFill/>
            <a:miter lim="800000"/>
          </a:ln>
          <a:effectLst/>
        </p:spPr>
        <p:txBody>
          <a:bodyPr lIns="29642" tIns="14822" rIns="29642" bIns="14822" anchor="ctr">
            <a:spAutoFit/>
          </a:bodyPr>
          <a:lstStyle/>
          <a:p>
            <a:pPr marL="29857" algn="ctr" defTabSz="957067" eaLnBrk="1" fontAlgn="auto" hangingPunct="1">
              <a:spcBef>
                <a:spcPct val="0"/>
              </a:spcBef>
              <a:spcAft>
                <a:spcPct val="0"/>
              </a:spcAft>
              <a:defRPr/>
            </a:pPr>
            <a:endParaRPr lang="ru-RU" sz="1800" b="1">
              <a:latin typeface="+mn-lt"/>
            </a:endParaRPr>
          </a:p>
          <a:p>
            <a:pPr marL="29857" algn="ctr" defTabSz="957067" eaLnBrk="1" fontAlgn="auto" hangingPunct="1">
              <a:spcBef>
                <a:spcPct val="0"/>
              </a:spcBef>
              <a:spcAft>
                <a:spcPct val="0"/>
              </a:spcAft>
              <a:defRPr/>
            </a:pPr>
            <a:r>
              <a:rPr lang="ru-RU" sz="1800" b="1">
                <a:latin typeface="+mn-lt"/>
              </a:rPr>
              <a:t>СТРУКТУРА ОТЧЕТА О ВЫПОЛНЕНИИ ПЛАНА НАУЧНОЙ РАБОТЫ АКАДЕМИИ ЗА 2025 ГОД</a:t>
            </a:r>
          </a:p>
          <a:p>
            <a:pPr marL="29857" algn="ctr" defTabSz="957067" eaLnBrk="1" fontAlgn="auto" hangingPunct="1">
              <a:spcBef>
                <a:spcPct val="0"/>
              </a:spcBef>
              <a:spcAft>
                <a:spcPct val="0"/>
              </a:spcAft>
              <a:defRPr/>
            </a:pPr>
            <a:endParaRPr lang="ru-RU" sz="1800" b="1">
              <a:latin typeface="+mn-lt"/>
            </a:endParaRPr>
          </a:p>
        </p:txBody>
      </p:sp>
      <p:sp>
        <p:nvSpPr>
          <p:cNvPr id="3" name="Прямоугольник 2">
            <a:extLst>
              <a:ext uri="{FF2B5EF4-FFF2-40B4-BE49-F238E27FC236}">
                <a16:creationId xmlns:a16="http://schemas.microsoft.com/office/drawing/2014/main" id="{F9E781E0-2007-4DA1-87E5-18343CD4C9F9}"/>
              </a:ext>
            </a:extLst>
          </p:cNvPr>
          <p:cNvSpPr/>
          <p:nvPr/>
        </p:nvSpPr>
        <p:spPr>
          <a:xfrm>
            <a:off x="455613" y="836613"/>
            <a:ext cx="8994775" cy="3646511"/>
          </a:xfrm>
          <a:prstGeom prst="rect">
            <a:avLst/>
          </a:prstGeom>
        </p:spPr>
        <p:txBody>
          <a:bodyPr>
            <a:spAutoFit/>
          </a:bodyPr>
          <a:lstStyle/>
          <a:p>
            <a:pPr algn="just">
              <a:lnSpc>
                <a:spcPct val="200000"/>
              </a:lnSpc>
              <a:spcBef>
                <a:spcPts val="600"/>
              </a:spcBef>
              <a:spcAft>
                <a:spcPct val="0"/>
              </a:spcAft>
              <a:defRPr/>
            </a:pPr>
            <a:r>
              <a:rPr lang="ru-RU" sz="1800">
                <a:latin typeface="+mn-lt"/>
              </a:rPr>
              <a:t>1. НАУЧНО-ИССЛЕДОВАТЕЛЬСКИЕ И ОПЫТНО-КОНСТРУКТОРСКИЕ РАБОТЫ, ПОИСКОВЫЕ НАУЧНЫЕ ИССЛЕДОВАНИЯ</a:t>
            </a:r>
          </a:p>
          <a:p>
            <a:pPr algn="just">
              <a:lnSpc>
                <a:spcPct val="200000"/>
              </a:lnSpc>
              <a:spcBef>
                <a:spcPts val="600"/>
              </a:spcBef>
              <a:spcAft>
                <a:spcPct val="0"/>
              </a:spcAft>
              <a:defRPr/>
            </a:pPr>
            <a:r>
              <a:rPr lang="ru-RU" sz="1800">
                <a:latin typeface="+mn-lt"/>
              </a:rPr>
              <a:t>2. УЧЕТ РЕЗУЛЬТАТОВ ИНТЕЛЛЕКТУАЛЬНОЙ ДЕЯТЕЛЬНОСТИ</a:t>
            </a:r>
            <a:endParaRPr lang="ru-RU" sz="1800">
              <a:latin typeface="+mn-lt"/>
              <a:ea typeface="Times New Roman" panose="02020603050405020304" pitchFamily="18" charset="0"/>
            </a:endParaRPr>
          </a:p>
          <a:p>
            <a:pPr algn="just">
              <a:lnSpc>
                <a:spcPct val="200000"/>
              </a:lnSpc>
              <a:spcBef>
                <a:spcPts val="600"/>
              </a:spcBef>
              <a:spcAft>
                <a:spcPct val="0"/>
              </a:spcAft>
              <a:defRPr/>
            </a:pPr>
            <a:r>
              <a:rPr lang="ru-RU" sz="1800">
                <a:latin typeface="+mn-lt"/>
              </a:rPr>
              <a:t>3. ИЗДАТЕЛЬСКАЯ И ПУБЛИКАЦИОННАЯ ДЕЯТЕЛЬНОСТЬ</a:t>
            </a:r>
            <a:endParaRPr lang="ru-RU" sz="1800">
              <a:latin typeface="+mn-lt"/>
              <a:ea typeface="Times New Roman" panose="02020603050405020304" pitchFamily="18" charset="0"/>
            </a:endParaRPr>
          </a:p>
          <a:p>
            <a:pPr algn="just">
              <a:lnSpc>
                <a:spcPct val="200000"/>
              </a:lnSpc>
              <a:spcBef>
                <a:spcPts val="600"/>
              </a:spcBef>
              <a:spcAft>
                <a:spcPct val="0"/>
              </a:spcAft>
              <a:defRPr/>
            </a:pPr>
            <a:r>
              <a:rPr lang="ru-RU" sz="1800">
                <a:latin typeface="+mn-lt"/>
              </a:rPr>
              <a:t>4. НАУЧНЫЕ КОНФЕРЕНЦИИ, ФОРУМЫ, СЕМИНАРЫ И ДР.</a:t>
            </a:r>
          </a:p>
          <a:p>
            <a:pPr algn="just">
              <a:lnSpc>
                <a:spcPct val="200000"/>
              </a:lnSpc>
              <a:spcBef>
                <a:spcPts val="600"/>
              </a:spcBef>
              <a:spcAft>
                <a:spcPct val="0"/>
              </a:spcAft>
              <a:defRPr/>
            </a:pPr>
            <a:r>
              <a:rPr lang="ru-RU" sz="1800">
                <a:latin typeface="+mn-lt"/>
              </a:rPr>
              <a:t>5. ОЦЕНКА РЕЗУЛЬТАТИВНОСТИ ДЕЯТЕЛЬНОСТИ</a:t>
            </a:r>
          </a:p>
        </p:txBody>
      </p:sp>
    </p:spTree>
  </p:cSld>
  <p:clrMapOvr>
    <a:masterClrMapping/>
  </p:clrMapOvr>
  <p:transition/>
  <p:timing/>
</p:sld>
</file>

<file path=ppt/slides/slide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11" name="Прямоугольник 10">
            <a:extLst>
              <a:ext uri="{FF2B5EF4-FFF2-40B4-BE49-F238E27FC236}">
                <a16:creationId xmlns:a16="http://schemas.microsoft.com/office/drawing/2014/main" id="{743176D3-3912-4FD7-B44E-691F473D69DE}"/>
              </a:ext>
            </a:extLst>
          </p:cNvPr>
          <p:cNvSpPr/>
          <p:nvPr/>
        </p:nvSpPr>
        <p:spPr>
          <a:xfrm>
            <a:off x="11059" y="3500270"/>
            <a:ext cx="9906000" cy="3118722"/>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0" y="1288238"/>
            <a:ext cx="9906000" cy="1264898"/>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Номер слайда 3"/>
          <p:cNvSpPr>
            <a:spLocks noGrp="1"/>
          </p:cNvSpPr>
          <p:nvPr>
            <p:ph type="sldNum" sz="quarter" idx="12"/>
          </p:nvPr>
        </p:nvSpPr>
        <p:spPr/>
        <p:txBody>
          <a:bodyPr/>
          <a:lstStyle/>
          <a:p>
            <a:fld id="{27D7F332-7EC5-4199-9449-75FDF91F0AFE}" type="slidenum">
              <a:rPr lang="ru-RU" sz="1800" smtClean="0"/>
              <a:t>3</a:t>
            </a:fld>
            <a:endParaRPr lang="ru-RU" sz="1800"/>
          </a:p>
        </p:txBody>
      </p:sp>
      <p:sp>
        <p:nvSpPr>
          <p:cNvPr id="5" name="Rectangle 1"/>
          <p:cNvSpPr>
            <a:spLocks noChangeArrowheads="1"/>
          </p:cNvSpPr>
          <p:nvPr/>
        </p:nvSpPr>
        <p:spPr bwMode="auto">
          <a:xfrm>
            <a:off x="-12768" y="3393"/>
            <a:ext cx="9906000" cy="337710"/>
          </a:xfrm>
          <a:prstGeom prst="rect">
            <a:avLst/>
          </a:prstGeom>
          <a:solidFill>
            <a:schemeClr val="bg1">
              <a:lumMod val="85000"/>
            </a:schemeClr>
          </a:solidFill>
          <a:ln w="9525">
            <a:noFill/>
            <a:miter lim="800000"/>
          </a:ln>
          <a:effectLst/>
        </p:spPr>
        <p:txBody>
          <a:bodyPr vert="horz" wrap="square" lIns="29642" tIns="14822" rIns="29642" bIns="14822" numCol="1" anchor="ctr" anchorCtr="0" compatLnSpc="1">
            <a:prstTxWarp prst="textNoShape">
              <a:avLst/>
            </a:prstTxWarp>
            <a:spAutoFit/>
          </a:bodyPr>
          <a:lstStyle/>
          <a:p>
            <a:pPr marL="29857" algn="ctr"/>
            <a:r>
              <a:rPr lang="ru-RU" sz="2000" b="1">
                <a:latin typeface="Calibri" panose="020f0502020204030204" pitchFamily="34" charset="0"/>
              </a:rPr>
              <a:t>Направления научных исследований</a:t>
            </a:r>
          </a:p>
        </p:txBody>
      </p:sp>
      <p:sp>
        <p:nvSpPr>
          <p:cNvPr id="6" name="Прямоугольник 5"/>
          <p:cNvSpPr/>
          <p:nvPr/>
        </p:nvSpPr>
        <p:spPr>
          <a:xfrm>
            <a:off x="200472" y="332656"/>
            <a:ext cx="9577064" cy="6063198"/>
          </a:xfrm>
          <a:prstGeom prst="rect">
            <a:avLst/>
          </a:prstGeom>
        </p:spPr>
        <p:txBody>
          <a:bodyPr wrap="square">
            <a:spAutoFit/>
          </a:bodyPr>
          <a:lstStyle/>
          <a:p>
            <a:pPr lvl="0" algn="just"/>
            <a:r>
              <a:rPr lang="ru-RU" sz="1800">
                <a:latin typeface="+mn-lt"/>
              </a:rPr>
              <a:t>Проведение научных исследований осуществляется в соответствии с приоритетными направлениями </a:t>
            </a:r>
            <a:r>
              <a:rPr lang="ru-RU" sz="1800">
                <a:latin typeface="+mn-lt"/>
                <a:ea typeface="Times New Roman" panose="02020603050405020304" pitchFamily="18" charset="0"/>
                <a:cs typeface="Times New Roman" panose="02020603050405020304" pitchFamily="18" charset="0"/>
              </a:rPr>
              <a:t>научной деятельности академии (утв. на заседании Научно-технического совета академии, протокол №4 от 30.09.2020 г.),</a:t>
            </a:r>
          </a:p>
          <a:p>
            <a:pPr lvl="0" algn="just"/>
            <a:endParaRPr lang="ru-RU" sz="1800">
              <a:ea typeface="Times New Roman" panose="02020603050405020304" pitchFamily="18" charset="0"/>
              <a:cs typeface="Times New Roman" panose="02020603050405020304" pitchFamily="18" charset="0"/>
            </a:endParaRPr>
          </a:p>
          <a:p>
            <a:pPr lvl="0" algn="just"/>
            <a:endParaRPr lang="ru-RU" sz="1800">
              <a:ea typeface="Times New Roman" panose="02020603050405020304" pitchFamily="18" charset="0"/>
              <a:cs typeface="Times New Roman" panose="02020603050405020304" pitchFamily="18" charset="0"/>
            </a:endParaRPr>
          </a:p>
          <a:p>
            <a:pPr lvl="0" algn="just"/>
            <a:endParaRPr lang="ru-RU" sz="1800">
              <a:ea typeface="Times New Roman" panose="02020603050405020304" pitchFamily="18" charset="0"/>
              <a:cs typeface="Times New Roman" panose="02020603050405020304" pitchFamily="18" charset="0"/>
            </a:endParaRPr>
          </a:p>
          <a:p>
            <a:pPr lvl="0" algn="just"/>
            <a:endParaRPr lang="ru-RU" sz="1800">
              <a:ea typeface="Times New Roman" panose="02020603050405020304" pitchFamily="18" charset="0"/>
              <a:cs typeface="Times New Roman" panose="02020603050405020304" pitchFamily="18" charset="0"/>
            </a:endParaRPr>
          </a:p>
          <a:p>
            <a:pPr lvl="0" algn="just"/>
            <a:endParaRPr lang="ru-RU" sz="1800">
              <a:ea typeface="Times New Roman" panose="02020603050405020304" pitchFamily="18" charset="0"/>
              <a:cs typeface="Times New Roman" panose="02020603050405020304" pitchFamily="18" charset="0"/>
            </a:endParaRPr>
          </a:p>
          <a:p>
            <a:pPr lvl="0" algn="just"/>
            <a:r>
              <a:rPr lang="ru-RU" sz="1800">
                <a:latin typeface="+mn-lt"/>
                <a:ea typeface="Times New Roman" panose="02020603050405020304" pitchFamily="18" charset="0"/>
                <a:cs typeface="Times New Roman" panose="02020603050405020304" pitchFamily="18" charset="0"/>
              </a:rPr>
              <a:t>разработанными на основании приоритетных направлений </a:t>
            </a:r>
            <a:r>
              <a:rPr lang="ru-RU" sz="1800">
                <a:latin typeface="+mn-lt"/>
              </a:rPr>
              <a:t>развития науки, техники и технологий в системе МЧС России на период 2021-2023 годов и на перспективу до 2030 года (утв. протоколом заседания Научно-технического совета МЧС России от 25.08.2020 г. №2):</a:t>
            </a:r>
          </a:p>
          <a:p>
            <a:pPr lvl="0" algn="just"/>
            <a:endParaRPr lang="ru-RU" sz="1600" b="1"/>
          </a:p>
          <a:p>
            <a:pPr marL="285750" lvl="0" indent="-285750" algn="just">
              <a:buFont typeface="Wingdings" panose="05000000000000000000" pitchFamily="2" charset="2"/>
              <a:buChar char="Ø"/>
            </a:pPr>
            <a:r>
              <a:rPr lang="ru-RU" sz="1450">
                <a:latin typeface="+mn-lt"/>
              </a:rPr>
              <a:t>Развитие законодательной, нормативно правовой и методической базы в области гражданской обороны, защиты населения и территорий от чрезвычайных ситуаций, обеспечения пожарной безопасности и безопасности людей на водных объектах.</a:t>
            </a:r>
          </a:p>
          <a:p>
            <a:pPr marL="285750" lvl="0" indent="-285750" algn="just">
              <a:buFont typeface="Wingdings" panose="05000000000000000000" pitchFamily="2" charset="2"/>
              <a:buChar char="Ø"/>
            </a:pPr>
            <a:r>
              <a:rPr lang="ru-RU" sz="1450">
                <a:latin typeface="+mn-lt"/>
              </a:rPr>
              <a:t>Развитие автоматизированных систем поддержки принятия управленческих решений органами управления ГО и РСЧС в том числе в части, касающейся профилактики и тушения пожаров, совершенствование методологий прогнозирования угроз возникновения чрезвычайных ситуаций природного и техногенного характера, пожаров и их последствий, систем обеспечения общественной безопасности, правопорядка и безопасности среды жизнедеятельности.</a:t>
            </a:r>
          </a:p>
          <a:p>
            <a:pPr marL="285750" indent="-285750" algn="just">
              <a:buFont typeface="Wingdings" panose="05000000000000000000" pitchFamily="2" charset="2"/>
              <a:buChar char="Ø"/>
            </a:pPr>
            <a:r>
              <a:rPr lang="ru-RU" sz="1450">
                <a:latin typeface="+mn-lt"/>
              </a:rPr>
              <a:t>Разработка и внедрение многофункциональных и универсальных образцов пожарной и аварийно-спасательной техники (в том числе высотной и насосно-рукавной), оборудования, робототехники и беспилотных авиационных систем и технологий, обеспечивающих повышение эффективности выполнения подразделениями МЧС России задач по предназначению.</a:t>
            </a:r>
          </a:p>
        </p:txBody>
      </p:sp>
      <p:sp>
        <p:nvSpPr>
          <p:cNvPr id="10" name="Прямоугольник 9">
            <a:extLst>
              <a:ext uri="{FF2B5EF4-FFF2-40B4-BE49-F238E27FC236}">
                <a16:creationId xmlns:a16="http://schemas.microsoft.com/office/drawing/2014/main" id="{245C6FFF-8997-42FE-BD49-CD6904335B85}"/>
              </a:ext>
            </a:extLst>
          </p:cNvPr>
          <p:cNvSpPr/>
          <p:nvPr/>
        </p:nvSpPr>
        <p:spPr>
          <a:xfrm>
            <a:off x="200472" y="1380125"/>
            <a:ext cx="9505056" cy="1068819"/>
          </a:xfrm>
          <a:prstGeom prst="rect">
            <a:avLst/>
          </a:prstGeom>
        </p:spPr>
        <p:txBody>
          <a:bodyPr wrap="square">
            <a:spAutoFit/>
          </a:bodyPr>
          <a:lstStyle/>
          <a:p>
            <a:pPr algn="just">
              <a:lnSpc>
                <a:spcPct val="115000"/>
              </a:lnSpc>
              <a:spcAft>
                <a:spcPct val="0"/>
              </a:spcAft>
            </a:pPr>
            <a:r>
              <a:rPr lang="ru-RU" sz="1400" b="1">
                <a:latin typeface="+mn-lt"/>
                <a:ea typeface="Times New Roman" panose="02020603050405020304" pitchFamily="18" charset="0"/>
                <a:cs typeface="Times New Roman" panose="02020603050405020304" pitchFamily="18" charset="0"/>
              </a:rPr>
              <a:t>1. Информационно-аналитическое обеспечение боевых действий при ликвидации пожаров и ЧС. </a:t>
            </a:r>
          </a:p>
          <a:p>
            <a:pPr algn="just">
              <a:lnSpc>
                <a:spcPct val="115000"/>
              </a:lnSpc>
              <a:spcAft>
                <a:spcPct val="0"/>
              </a:spcAft>
            </a:pPr>
            <a:r>
              <a:rPr lang="ru-RU" sz="1400" b="1">
                <a:latin typeface="+mn-lt"/>
                <a:ea typeface="Times New Roman" panose="02020603050405020304" pitchFamily="18" charset="0"/>
                <a:cs typeface="Times New Roman" panose="02020603050405020304" pitchFamily="18" charset="0"/>
              </a:rPr>
              <a:t>2. Разработка современных пожаробезопасных материалов и технологий.</a:t>
            </a:r>
          </a:p>
          <a:p>
            <a:pPr algn="just">
              <a:lnSpc>
                <a:spcPct val="115000"/>
              </a:lnSpc>
              <a:spcAft>
                <a:spcPct val="0"/>
              </a:spcAft>
            </a:pPr>
            <a:r>
              <a:rPr lang="ru-RU" sz="1400" b="1">
                <a:latin typeface="+mn-lt"/>
                <a:ea typeface="Times New Roman" panose="02020603050405020304" pitchFamily="18" charset="0"/>
                <a:cs typeface="Times New Roman" panose="02020603050405020304" pitchFamily="18" charset="0"/>
              </a:rPr>
              <a:t>3. Разработка, создание и эксплуатация пожарной и специальной техники. </a:t>
            </a:r>
          </a:p>
          <a:p>
            <a:pPr algn="just">
              <a:lnSpc>
                <a:spcPct val="115000"/>
              </a:lnSpc>
              <a:spcAft>
                <a:spcPct val="0"/>
              </a:spcAft>
            </a:pPr>
            <a:r>
              <a:rPr lang="ru-RU" sz="1400" b="1">
                <a:latin typeface="+mn-lt"/>
                <a:ea typeface="Times New Roman" panose="02020603050405020304" pitchFamily="18" charset="0"/>
                <a:cs typeface="Times New Roman" panose="02020603050405020304" pitchFamily="18" charset="0"/>
              </a:rPr>
              <a:t>4. Исследование правовых, экономических, социальных, организационных и культурных вопросов безопасности.</a:t>
            </a:r>
            <a:endParaRPr lang="ru-RU" sz="1400" b="1">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6506406"/>
      </p:ext>
    </p:extLst>
  </p:cSld>
  <p:clrMapOvr>
    <a:masterClrMapping/>
  </p:clrMapOvr>
  <p:transition/>
  <p:timing/>
</p:sld>
</file>

<file path=ppt/slides/slide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17410" name="Номер слайда 3">
            <a:extLst>
              <a:ext uri="{FF2B5EF4-FFF2-40B4-BE49-F238E27FC236}">
                <a16:creationId xmlns:a16="http://schemas.microsoft.com/office/drawing/2014/main" id="{9B150EC2-2DB9-4AA0-860C-E0C21688330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955675" eaLnBrk="0" fontAlgn="base" hangingPunct="0">
              <a:spcBef>
                <a:spcPct val="0"/>
              </a:spcBef>
              <a:spcAft>
                <a:spcPct val="0"/>
              </a:spcAft>
              <a:defRPr sz="1900">
                <a:solidFill>
                  <a:schemeClr val="tx1"/>
                </a:solidFill>
                <a:latin typeface="Arial" panose="020b0604020202020204" pitchFamily="34" charset="0"/>
              </a:defRPr>
            </a:lvl6pPr>
            <a:lvl7pPr marL="2971800" indent="-228600" defTabSz="955675" eaLnBrk="0" fontAlgn="base" hangingPunct="0">
              <a:spcBef>
                <a:spcPct val="0"/>
              </a:spcBef>
              <a:spcAft>
                <a:spcPct val="0"/>
              </a:spcAft>
              <a:defRPr sz="1900">
                <a:solidFill>
                  <a:schemeClr val="tx1"/>
                </a:solidFill>
                <a:latin typeface="Arial" panose="020b0604020202020204" pitchFamily="34" charset="0"/>
              </a:defRPr>
            </a:lvl7pPr>
            <a:lvl8pPr marL="3429000" indent="-228600" defTabSz="955675" eaLnBrk="0" fontAlgn="base" hangingPunct="0">
              <a:spcBef>
                <a:spcPct val="0"/>
              </a:spcBef>
              <a:spcAft>
                <a:spcPct val="0"/>
              </a:spcAft>
              <a:defRPr sz="1900">
                <a:solidFill>
                  <a:schemeClr val="tx1"/>
                </a:solidFill>
                <a:latin typeface="Arial" panose="020b0604020202020204" pitchFamily="34" charset="0"/>
              </a:defRPr>
            </a:lvl8pPr>
            <a:lvl9pPr marL="3886200" indent="-228600" defTabSz="955675" eaLnBrk="0" fontAlgn="base" hangingPunct="0">
              <a:spcBef>
                <a:spcPct val="0"/>
              </a:spcBef>
              <a:spcAft>
                <a:spcPct val="0"/>
              </a:spcAft>
              <a:defRPr sz="1900">
                <a:solidFill>
                  <a:schemeClr val="tx1"/>
                </a:solidFill>
                <a:latin typeface="Arial" panose="020b0604020202020204" pitchFamily="34" charset="0"/>
              </a:defRPr>
            </a:lvl9pPr>
          </a:lstStyle>
          <a:p>
            <a:fld id="{C58AA713-5B07-4FC3-B4A7-E27FE8ADAE1D}" type="slidenum">
              <a:rPr lang="ru-RU" altLang="ru-RU" sz="1800">
                <a:solidFill>
                  <a:srgbClr val="898989"/>
                </a:solidFill>
                <a:latin typeface="Calibri" panose="020f0502020204030204" pitchFamily="34" charset="0"/>
              </a:rPr>
              <a:t>4</a:t>
            </a:fld>
            <a:endParaRPr lang="ru-RU" altLang="ru-RU" sz="1800">
              <a:solidFill>
                <a:srgbClr val="898989"/>
              </a:solidFill>
              <a:latin typeface="Calibri" panose="020f0502020204030204" pitchFamily="34" charset="0"/>
            </a:endParaRPr>
          </a:p>
        </p:txBody>
      </p:sp>
      <p:sp>
        <p:nvSpPr>
          <p:cNvPr id="5" name="Rectangle 1">
            <a:extLst>
              <a:ext uri="{FF2B5EF4-FFF2-40B4-BE49-F238E27FC236}">
                <a16:creationId xmlns:a16="http://schemas.microsoft.com/office/drawing/2014/main" id="{8CA80B19-EA19-4677-BA59-98F5CD11DD14}"/>
              </a:ext>
            </a:extLst>
          </p:cNvPr>
          <p:cNvSpPr>
            <a:spLocks noChangeArrowheads="1"/>
          </p:cNvSpPr>
          <p:nvPr/>
        </p:nvSpPr>
        <p:spPr bwMode="auto">
          <a:xfrm>
            <a:off x="-12700" y="3175"/>
            <a:ext cx="9906000" cy="584200"/>
          </a:xfrm>
          <a:prstGeom prst="rect">
            <a:avLst/>
          </a:prstGeom>
          <a:solidFill>
            <a:schemeClr val="bg1">
              <a:lumMod val="85000"/>
            </a:schemeClr>
          </a:solidFill>
          <a:ln w="9525">
            <a:noFill/>
            <a:miter lim="800000"/>
          </a:ln>
          <a:effectLst/>
        </p:spPr>
        <p:txBody>
          <a:bodyPr lIns="29642" tIns="14822" rIns="29642" bIns="14822" anchor="ctr">
            <a:spAutoFit/>
          </a:bodyPr>
          <a:lstStyle/>
          <a:p>
            <a:pPr marL="29857" algn="ctr" defTabSz="957067" eaLnBrk="1" fontAlgn="auto" hangingPunct="1">
              <a:spcBef>
                <a:spcPct val="0"/>
              </a:spcBef>
              <a:spcAft>
                <a:spcPct val="0"/>
              </a:spcAft>
              <a:defRPr/>
            </a:pPr>
            <a:r>
              <a:rPr lang="ru-RU" sz="1800" b="1">
                <a:latin typeface="+mn-lt"/>
              </a:rPr>
              <a:t>План научной работы академии на 2025 год был рассмотрен и одобрен на заседании </a:t>
            </a:r>
          </a:p>
          <a:p>
            <a:pPr marL="29857" algn="ctr" defTabSz="957067" eaLnBrk="1" fontAlgn="auto" hangingPunct="1">
              <a:spcBef>
                <a:spcPct val="0"/>
              </a:spcBef>
              <a:spcAft>
                <a:spcPct val="0"/>
              </a:spcAft>
              <a:defRPr/>
            </a:pPr>
            <a:r>
              <a:rPr lang="ru-RU" sz="1800" b="1">
                <a:latin typeface="+mn-lt"/>
              </a:rPr>
              <a:t>Ученого совета академии (протокол №6 от 23.05.20</a:t>
            </a:r>
            <a:r>
              <a:rPr lang="en-US" sz="1800" b="1">
                <a:latin typeface="+mn-lt"/>
              </a:rPr>
              <a:t>2</a:t>
            </a:r>
            <a:r>
              <a:rPr lang="ru-RU" sz="1800" b="1">
                <a:latin typeface="+mn-lt"/>
              </a:rPr>
              <a:t>4 г.)</a:t>
            </a:r>
          </a:p>
        </p:txBody>
      </p:sp>
      <p:sp>
        <p:nvSpPr>
          <p:cNvPr id="7" name="Прямоугольник 6">
            <a:extLst>
              <a:ext uri="{FF2B5EF4-FFF2-40B4-BE49-F238E27FC236}">
                <a16:creationId xmlns:a16="http://schemas.microsoft.com/office/drawing/2014/main" id="{D2CBD812-D398-4254-A294-38D9A8C86D73}"/>
              </a:ext>
            </a:extLst>
          </p:cNvPr>
          <p:cNvSpPr/>
          <p:nvPr/>
        </p:nvSpPr>
        <p:spPr>
          <a:xfrm>
            <a:off x="1" y="1643050"/>
            <a:ext cx="9906000" cy="58422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ru-RU" sz="1600" b="1">
              <a:solidFill>
                <a:schemeClr val="tx1"/>
              </a:solidFill>
            </a:endParaRPr>
          </a:p>
          <a:p>
            <a:pPr algn="ctr"/>
            <a:r>
              <a:rPr lang="ru-RU" sz="1600" b="1">
                <a:solidFill>
                  <a:schemeClr val="tx1"/>
                </a:solidFill>
              </a:rPr>
              <a:t>НИР «Разработка базы данных «Пожарная опасность текстильных материалов» в целях судебной </a:t>
            </a:r>
          </a:p>
          <a:p>
            <a:pPr algn="ctr"/>
            <a:r>
              <a:rPr lang="ru-RU" sz="1600" b="1">
                <a:solidFill>
                  <a:schemeClr val="tx1"/>
                </a:solidFill>
              </a:rPr>
              <a:t>пожарно-технической экспертизы» (НИР «Текстиль») (2024-2025 гг.)</a:t>
            </a:r>
          </a:p>
          <a:p>
            <a:pPr algn="ctr" eaLnBrk="1" hangingPunct="1">
              <a:defRPr/>
            </a:pPr>
            <a:endParaRPr lang="ru-RU" sz="1600" b="1">
              <a:solidFill>
                <a:schemeClr val="tx1"/>
              </a:solidFill>
            </a:endParaRPr>
          </a:p>
        </p:txBody>
      </p:sp>
      <p:sp>
        <p:nvSpPr>
          <p:cNvPr id="6" name="Прямоугольник 5">
            <a:extLst>
              <a:ext uri="{FF2B5EF4-FFF2-40B4-BE49-F238E27FC236}">
                <a16:creationId xmlns:a16="http://schemas.microsoft.com/office/drawing/2014/main" id="{76A26CF8-BC88-4BC0-B424-B03A091CADB2}"/>
              </a:ext>
            </a:extLst>
          </p:cNvPr>
          <p:cNvSpPr/>
          <p:nvPr/>
        </p:nvSpPr>
        <p:spPr>
          <a:xfrm>
            <a:off x="-29931" y="621887"/>
            <a:ext cx="9690100" cy="954107"/>
          </a:xfrm>
          <a:prstGeom prst="rect">
            <a:avLst/>
          </a:prstGeom>
        </p:spPr>
        <p:txBody>
          <a:bodyPr>
            <a:spAutoFit/>
          </a:bodyPr>
          <a:lstStyle/>
          <a:p>
            <a:pPr algn="ctr" eaLnBrk="1" hangingPunct="1">
              <a:defRPr/>
            </a:pPr>
            <a:r>
              <a:rPr lang="ru-RU" sz="1400">
                <a:latin typeface="+mn-lt"/>
              </a:rPr>
              <a:t>Общее количество выполненных НИР в соответствии с Планом научной работы академии на 2025 год составило </a:t>
            </a:r>
            <a:r>
              <a:rPr lang="ru-RU" sz="1400" b="1" u="sng">
                <a:latin typeface="+mn-lt"/>
              </a:rPr>
              <a:t>43 </a:t>
            </a:r>
            <a:r>
              <a:rPr lang="ru-RU" sz="1400">
                <a:latin typeface="+mn-lt"/>
              </a:rPr>
              <a:t>темы</a:t>
            </a:r>
            <a:endParaRPr lang="en-US" sz="1400">
              <a:latin typeface="+mn-lt"/>
            </a:endParaRPr>
          </a:p>
          <a:p>
            <a:pPr algn="ctr" eaLnBrk="1" hangingPunct="1">
              <a:defRPr/>
            </a:pPr>
            <a:r>
              <a:rPr lang="ru-RU" sz="1400">
                <a:latin typeface="+mn-lt"/>
              </a:rPr>
              <a:t>(из них </a:t>
            </a:r>
            <a:r>
              <a:rPr lang="en-US" sz="1400" b="1" u="sng">
                <a:latin typeface="+mn-lt"/>
              </a:rPr>
              <a:t>1</a:t>
            </a:r>
            <a:r>
              <a:rPr lang="ru-RU" sz="1400">
                <a:latin typeface="+mn-lt"/>
              </a:rPr>
              <a:t> – в соответствии с Планом научно-исследовательских и опытно-конструкторских работ в области гражданской обороны, предупреждения и ликвидации чрезвычайных ситуаций, обеспечения пожарной безопасности, преодоления последствий радиационных аварий и катастроф на 2025 год и на плановый период 2026 и 2027 годов).</a:t>
            </a:r>
          </a:p>
        </p:txBody>
      </p:sp>
      <p:sp>
        <p:nvSpPr>
          <p:cNvPr id="12" name="TextBox 11">
            <a:extLst>
              <a:ext uri="{FF2B5EF4-FFF2-40B4-BE49-F238E27FC236}">
                <a16:creationId xmlns:a16="http://schemas.microsoft.com/office/drawing/2014/main" id="{A7903E40-B04A-42D0-9C08-F335E2D73257}"/>
              </a:ext>
            </a:extLst>
          </p:cNvPr>
          <p:cNvSpPr txBox="1"/>
          <p:nvPr/>
        </p:nvSpPr>
        <p:spPr>
          <a:xfrm>
            <a:off x="128464" y="2307508"/>
            <a:ext cx="6806746" cy="3785652"/>
          </a:xfrm>
          <a:prstGeom prst="rect">
            <a:avLst/>
          </a:prstGeom>
          <a:noFill/>
        </p:spPr>
        <p:txBody>
          <a:bodyPr wrap="square">
            <a:spAutoFit/>
          </a:bodyPr>
          <a:lstStyle/>
          <a:p>
            <a:pPr marL="176213" indent="-176213"/>
            <a:r>
              <a:rPr lang="ru-RU" sz="1600" b="1">
                <a:solidFill>
                  <a:schemeClr val="tx1"/>
                </a:solidFill>
                <a:latin typeface="+mn-lt"/>
              </a:rPr>
              <a:t>Заказывающее подразделение:</a:t>
            </a:r>
            <a:r>
              <a:rPr lang="ru-RU" sz="1600">
                <a:solidFill>
                  <a:schemeClr val="tx1"/>
                </a:solidFill>
                <a:latin typeface="+mn-lt"/>
              </a:rPr>
              <a:t> ДНПР МЧС России</a:t>
            </a:r>
          </a:p>
          <a:p>
            <a:pPr marL="176213" indent="-176213"/>
            <a:endParaRPr lang="ru-RU" sz="1600">
              <a:solidFill>
                <a:schemeClr val="tx1"/>
              </a:solidFill>
              <a:latin typeface="+mn-lt"/>
            </a:endParaRPr>
          </a:p>
          <a:p>
            <a:pPr>
              <a:defRPr/>
            </a:pPr>
            <a:r>
              <a:rPr lang="ru-RU" sz="1600" b="1">
                <a:solidFill>
                  <a:schemeClr val="tx1"/>
                </a:solidFill>
                <a:latin typeface="+mn-lt"/>
              </a:rPr>
              <a:t>Основные результаты:</a:t>
            </a:r>
            <a:endParaRPr lang="en-US" sz="1600" b="1">
              <a:solidFill>
                <a:schemeClr val="tx1"/>
              </a:solidFill>
              <a:latin typeface="+mn-lt"/>
            </a:endParaRPr>
          </a:p>
          <a:p>
            <a:pPr marL="176213" algn="just"/>
            <a:r>
              <a:rPr lang="x-none" sz="1600">
                <a:solidFill>
                  <a:schemeClr val="tx1"/>
                </a:solidFill>
                <a:latin typeface="+mn-lt"/>
              </a:rPr>
              <a:t>1. Отчет о НИР (</a:t>
            </a:r>
            <a:r>
              <a:rPr lang="ru-RU" sz="1600">
                <a:latin typeface="+mn-lt"/>
              </a:rPr>
              <a:t>заключительный</a:t>
            </a:r>
            <a:r>
              <a:rPr lang="x-none" sz="1600">
                <a:solidFill>
                  <a:schemeClr val="tx1"/>
                </a:solidFill>
                <a:latin typeface="+mn-lt"/>
              </a:rPr>
              <a:t>), включающий:</a:t>
            </a:r>
            <a:endParaRPr lang="ru-RU" sz="1600">
              <a:solidFill>
                <a:schemeClr val="tx1"/>
              </a:solidFill>
              <a:latin typeface="+mn-lt"/>
            </a:endParaRPr>
          </a:p>
          <a:p>
            <a:pPr marL="21590" indent="-1270" algn="just" hangingPunct="0">
              <a:spcAft>
                <a:spcPct val="0"/>
              </a:spcAft>
              <a:tabLst>
                <a:tab pos="220345"/>
              </a:tabLst>
            </a:pPr>
            <a:r>
              <a:rPr lang="ru-RU" sz="1600" spc="-10">
                <a:effectLst/>
                <a:latin typeface="+mn-lt"/>
                <a:ea typeface="Times New Roman" panose="02020603050405020304" pitchFamily="18" charset="0"/>
              </a:rPr>
              <a:t>- </a:t>
            </a:r>
            <a:r>
              <a:rPr lang="x-none" sz="1600">
                <a:effectLst/>
                <a:latin typeface="+mn-lt"/>
                <a:ea typeface="Times New Roman" panose="02020603050405020304" pitchFamily="18" charset="0"/>
              </a:rPr>
              <a:t>результат установления зависимости пожарной опасности текстильных материалов из синтетических волокон от типа материала (волокно, ткань); ткацкой структуры (поверхностная и объемная плотность); наличия в материале отделочных препаратов различной химической природы; области применения;</a:t>
            </a:r>
            <a:endParaRPr lang="ru-RU" sz="1600">
              <a:latin typeface="+mn-lt"/>
              <a:ea typeface="Times New Roman" panose="02020603050405020304" pitchFamily="18" charset="0"/>
            </a:endParaRPr>
          </a:p>
          <a:p>
            <a:pPr marL="21590" indent="-1270" algn="just" hangingPunct="0">
              <a:spcAft>
                <a:spcPct val="0"/>
              </a:spcAft>
              <a:tabLst>
                <a:tab pos="220345"/>
              </a:tabLst>
            </a:pPr>
            <a:r>
              <a:rPr lang="ru-RU" sz="1600">
                <a:solidFill>
                  <a:srgbClr val="000000"/>
                </a:solidFill>
                <a:effectLst/>
                <a:latin typeface="+mn-lt"/>
                <a:ea typeface="Times New Roman" panose="02020603050405020304" pitchFamily="18" charset="0"/>
              </a:rPr>
              <a:t>- </a:t>
            </a:r>
            <a:r>
              <a:rPr lang="ru-RU" sz="1600">
                <a:effectLst/>
                <a:latin typeface="+mn-lt"/>
                <a:ea typeface="Times New Roman" panose="02020603050405020304" pitchFamily="18" charset="0"/>
              </a:rPr>
              <a:t>научно-обоснованную оценку, обобщение и систематизацию результатов исследования пожарной опасности текстильных материалов</a:t>
            </a:r>
            <a:r>
              <a:rPr lang="ru-RU" sz="1600">
                <a:solidFill>
                  <a:srgbClr val="000000"/>
                </a:solidFill>
                <a:effectLst/>
                <a:latin typeface="+mn-lt"/>
                <a:ea typeface="Times New Roman" panose="02020603050405020304" pitchFamily="18" charset="0"/>
              </a:rPr>
              <a:t>.</a:t>
            </a:r>
            <a:endParaRPr lang="ru-RU" sz="1600">
              <a:solidFill>
                <a:schemeClr val="tx1"/>
              </a:solidFill>
              <a:latin typeface="+mn-lt"/>
            </a:endParaRPr>
          </a:p>
          <a:p>
            <a:pPr marL="176213" algn="just"/>
            <a:r>
              <a:rPr lang="x-none" sz="1600">
                <a:solidFill>
                  <a:schemeClr val="tx1"/>
                </a:solidFill>
                <a:latin typeface="+mn-lt"/>
              </a:rPr>
              <a:t>2. Отчет о патентных исследованиях.</a:t>
            </a:r>
            <a:endParaRPr lang="ru-RU" sz="1600">
              <a:solidFill>
                <a:schemeClr val="tx1"/>
              </a:solidFill>
              <a:latin typeface="+mn-lt"/>
            </a:endParaRPr>
          </a:p>
          <a:p>
            <a:pPr marL="20638" indent="160338" algn="just" hangingPunct="0">
              <a:spcAft>
                <a:spcPct val="0"/>
              </a:spcAft>
            </a:pPr>
            <a:r>
              <a:rPr lang="ru-RU" sz="1600">
                <a:solidFill>
                  <a:srgbClr val="000000"/>
                </a:solidFill>
                <a:effectLst/>
                <a:latin typeface="+mn-lt"/>
                <a:ea typeface="Times New Roman" panose="02020603050405020304" pitchFamily="18" charset="0"/>
              </a:rPr>
              <a:t>3. База данных по пожарной опасности текстильных материалов в целях судебной пожарно-технической экспертизы.</a:t>
            </a:r>
            <a:endParaRPr lang="ru-RU" sz="1600">
              <a:effectLst/>
              <a:latin typeface="+mn-lt"/>
              <a:ea typeface="Times New Roman" panose="02020603050405020304" pitchFamily="18" charset="0"/>
            </a:endParaRPr>
          </a:p>
          <a:p>
            <a:pPr marL="20638" indent="160338" algn="just" hangingPunct="0">
              <a:spcAft>
                <a:spcPct val="0"/>
              </a:spcAft>
              <a:tabLst>
                <a:tab pos="220345"/>
              </a:tabLst>
            </a:pPr>
            <a:r>
              <a:rPr lang="x-none" sz="1600">
                <a:solidFill>
                  <a:srgbClr val="000000"/>
                </a:solidFill>
                <a:effectLst/>
                <a:latin typeface="+mn-lt"/>
                <a:ea typeface="Times New Roman" panose="02020603050405020304" pitchFamily="18" charset="0"/>
              </a:rPr>
              <a:t>4. Свидетельство о государственной регистрации базы данных.</a:t>
            </a:r>
            <a:endParaRPr lang="ru-RU" sz="1600">
              <a:effectLst/>
              <a:latin typeface="+mn-lt"/>
              <a:ea typeface="Times New Roman" panose="02020603050405020304" pitchFamily="18" charset="0"/>
            </a:endParaRPr>
          </a:p>
        </p:txBody>
      </p:sp>
      <p:pic>
        <p:nvPicPr>
          <p:cNvPr id="8" name="Рисунок 7">
            <a:extLst>
              <a:ext uri="{FF2B5EF4-FFF2-40B4-BE49-F238E27FC236}">
                <a16:creationId xmlns:a16="http://schemas.microsoft.com/office/drawing/2014/main" id="{12DF0363-1659-4D15-9AE7-D8E8BF762B63}"/>
              </a:ext>
            </a:extLst>
          </p:cNvPr>
          <p:cNvPicPr>
            <a:picLocks noChangeAspect="1"/>
          </p:cNvPicPr>
          <p:nvPr/>
        </p:nvPicPr>
        <p:blipFill>
          <a:blip r:embed="rId2"/>
          <a:srcRect l="23831" t="12108" r="42732" b="4723"/>
          <a:stretch>
            <a:fillRect/>
          </a:stretch>
        </p:blipFill>
        <p:spPr>
          <a:xfrm>
            <a:off x="8370091" y="2314537"/>
            <a:ext cx="1394050" cy="1969854"/>
          </a:xfrm>
          <a:prstGeom prst="rect">
            <a:avLst/>
          </a:prstGeom>
        </p:spPr>
      </p:pic>
      <p:pic>
        <p:nvPicPr>
          <p:cNvPr id="11" name="Рисунок 10">
            <a:extLst>
              <a:ext uri="{FF2B5EF4-FFF2-40B4-BE49-F238E27FC236}">
                <a16:creationId xmlns:a16="http://schemas.microsoft.com/office/drawing/2014/main" id="{F7254336-754A-475A-B62B-355F000E7505}"/>
              </a:ext>
            </a:extLst>
          </p:cNvPr>
          <p:cNvPicPr>
            <a:picLocks noChangeAspect="1"/>
          </p:cNvPicPr>
          <p:nvPr/>
        </p:nvPicPr>
        <p:blipFill>
          <a:blip r:embed="rId3"/>
          <a:srcRect l="24558" t="12525" r="42731" b="2930"/>
          <a:stretch>
            <a:fillRect/>
          </a:stretch>
        </p:blipFill>
        <p:spPr>
          <a:xfrm>
            <a:off x="6976041" y="2222310"/>
            <a:ext cx="1394050" cy="2026737"/>
          </a:xfrm>
          <a:prstGeom prst="rect">
            <a:avLst/>
          </a:prstGeom>
        </p:spPr>
      </p:pic>
      <p:pic>
        <p:nvPicPr>
          <p:cNvPr id="14" name="Рисунок 13">
            <a:extLst>
              <a:ext uri="{FF2B5EF4-FFF2-40B4-BE49-F238E27FC236}">
                <a16:creationId xmlns:a16="http://schemas.microsoft.com/office/drawing/2014/main" id="{B751DD71-2476-49F6-A9C1-5A4E5321EFE5}"/>
              </a:ext>
            </a:extLst>
          </p:cNvPr>
          <p:cNvPicPr>
            <a:picLocks noChangeAspect="1"/>
          </p:cNvPicPr>
          <p:nvPr/>
        </p:nvPicPr>
        <p:blipFill>
          <a:blip r:embed="rId4"/>
          <a:srcRect l="23831" t="12524" r="42731" b="3767"/>
          <a:stretch>
            <a:fillRect/>
          </a:stretch>
        </p:blipFill>
        <p:spPr>
          <a:xfrm>
            <a:off x="7761312" y="4365452"/>
            <a:ext cx="1398884" cy="1969854"/>
          </a:xfrm>
          <a:prstGeom prst="rect">
            <a:avLst/>
          </a:prstGeom>
        </p:spPr>
      </p:pic>
    </p:spTree>
  </p:cSld>
  <p:clrMapOvr>
    <a:masterClrMapping/>
  </p:clrMapOvr>
  <p:transition/>
  <p:timing/>
</p:sld>
</file>

<file path=ppt/slides/slide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9" name="Прямоугольник 8">
            <a:extLst>
              <a:ext uri="{FF2B5EF4-FFF2-40B4-BE49-F238E27FC236}">
                <a16:creationId xmlns:a16="http://schemas.microsoft.com/office/drawing/2014/main" id="{68CD94B0-0D59-49F5-8331-AD4930790950}"/>
              </a:ext>
            </a:extLst>
          </p:cNvPr>
          <p:cNvSpPr/>
          <p:nvPr/>
        </p:nvSpPr>
        <p:spPr>
          <a:xfrm>
            <a:off x="0" y="404813"/>
            <a:ext cx="9906000" cy="59531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18435" name="Номер слайда 3">
            <a:extLst>
              <a:ext uri="{FF2B5EF4-FFF2-40B4-BE49-F238E27FC236}">
                <a16:creationId xmlns:a16="http://schemas.microsoft.com/office/drawing/2014/main" id="{59ECD640-CFCF-43EF-8B48-164C3746C831}"/>
              </a:ext>
            </a:extLst>
          </p:cNvPr>
          <p:cNvSpPr>
            <a:spLocks noGrp="1"/>
          </p:cNvSpPr>
          <p:nvPr>
            <p:ph type="sldNum" sz="quarter" idx="12"/>
          </p:nvPr>
        </p:nvSpPr>
        <p:spPr bwMode="auto">
          <a:xfrm>
            <a:off x="7381875" y="6286500"/>
            <a:ext cx="2311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955675" eaLnBrk="0" fontAlgn="base" hangingPunct="0">
              <a:spcBef>
                <a:spcPct val="0"/>
              </a:spcBef>
              <a:spcAft>
                <a:spcPct val="0"/>
              </a:spcAft>
              <a:defRPr sz="1900">
                <a:solidFill>
                  <a:schemeClr val="tx1"/>
                </a:solidFill>
                <a:latin typeface="Arial" panose="020b0604020202020204" pitchFamily="34" charset="0"/>
              </a:defRPr>
            </a:lvl6pPr>
            <a:lvl7pPr marL="2971800" indent="-228600" defTabSz="955675" eaLnBrk="0" fontAlgn="base" hangingPunct="0">
              <a:spcBef>
                <a:spcPct val="0"/>
              </a:spcBef>
              <a:spcAft>
                <a:spcPct val="0"/>
              </a:spcAft>
              <a:defRPr sz="1900">
                <a:solidFill>
                  <a:schemeClr val="tx1"/>
                </a:solidFill>
                <a:latin typeface="Arial" panose="020b0604020202020204" pitchFamily="34" charset="0"/>
              </a:defRPr>
            </a:lvl7pPr>
            <a:lvl8pPr marL="3429000" indent="-228600" defTabSz="955675" eaLnBrk="0" fontAlgn="base" hangingPunct="0">
              <a:spcBef>
                <a:spcPct val="0"/>
              </a:spcBef>
              <a:spcAft>
                <a:spcPct val="0"/>
              </a:spcAft>
              <a:defRPr sz="1900">
                <a:solidFill>
                  <a:schemeClr val="tx1"/>
                </a:solidFill>
                <a:latin typeface="Arial" panose="020b0604020202020204" pitchFamily="34" charset="0"/>
              </a:defRPr>
            </a:lvl8pPr>
            <a:lvl9pPr marL="3886200" indent="-228600" defTabSz="955675" eaLnBrk="0" fontAlgn="base" hangingPunct="0">
              <a:spcBef>
                <a:spcPct val="0"/>
              </a:spcBef>
              <a:spcAft>
                <a:spcPct val="0"/>
              </a:spcAft>
              <a:defRPr sz="1900">
                <a:solidFill>
                  <a:schemeClr val="tx1"/>
                </a:solidFill>
                <a:latin typeface="Arial" panose="020b0604020202020204" pitchFamily="34" charset="0"/>
              </a:defRPr>
            </a:lvl9pPr>
          </a:lstStyle>
          <a:p>
            <a:fld id="{37816E4B-AEA2-4841-ADB4-95D25E994BA4}" type="slidenum">
              <a:rPr lang="ru-RU" altLang="ru-RU" sz="1800">
                <a:solidFill>
                  <a:srgbClr val="7F7F7F"/>
                </a:solidFill>
                <a:latin typeface="Calibri" panose="020f0502020204030204" pitchFamily="34" charset="0"/>
              </a:rPr>
              <a:t>5</a:t>
            </a:fld>
            <a:endParaRPr lang="ru-RU" altLang="ru-RU" sz="1800">
              <a:solidFill>
                <a:srgbClr val="7F7F7F"/>
              </a:solidFill>
              <a:latin typeface="Calibri" panose="020f0502020204030204" pitchFamily="34" charset="0"/>
            </a:endParaRPr>
          </a:p>
        </p:txBody>
      </p:sp>
      <p:sp>
        <p:nvSpPr>
          <p:cNvPr id="5" name="Прямоугольник 4">
            <a:extLst>
              <a:ext uri="{FF2B5EF4-FFF2-40B4-BE49-F238E27FC236}">
                <a16:creationId xmlns:a16="http://schemas.microsoft.com/office/drawing/2014/main" id="{1E785F1B-D82B-4C81-B80B-BBDE20C8B23D}"/>
              </a:ext>
            </a:extLst>
          </p:cNvPr>
          <p:cNvSpPr/>
          <p:nvPr/>
        </p:nvSpPr>
        <p:spPr>
          <a:xfrm>
            <a:off x="0" y="0"/>
            <a:ext cx="9906000" cy="4048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6" name="Прямоугольник 5">
            <a:extLst>
              <a:ext uri="{FF2B5EF4-FFF2-40B4-BE49-F238E27FC236}">
                <a16:creationId xmlns:a16="http://schemas.microsoft.com/office/drawing/2014/main" id="{33A0E37F-66C4-4839-9AA7-1AC3C12342EF}"/>
              </a:ext>
            </a:extLst>
          </p:cNvPr>
          <p:cNvSpPr/>
          <p:nvPr/>
        </p:nvSpPr>
        <p:spPr>
          <a:xfrm>
            <a:off x="704850" y="0"/>
            <a:ext cx="9201150" cy="400050"/>
          </a:xfrm>
          <a:prstGeom prst="rect">
            <a:avLst/>
          </a:prstGeom>
        </p:spPr>
        <p:txBody>
          <a:bodyPr>
            <a:spAutoFit/>
          </a:bodyPr>
          <a:lstStyle/>
          <a:p>
            <a:pPr marL="29857" algn="ctr" eaLnBrk="1" hangingPunct="1">
              <a:defRPr/>
            </a:pPr>
            <a:r>
              <a:rPr lang="ru-RU" sz="2000" b="1">
                <a:latin typeface="+mn-lt"/>
              </a:rPr>
              <a:t>1. Описание инициативных научно-исследовательских работ </a:t>
            </a:r>
          </a:p>
        </p:txBody>
      </p:sp>
      <p:sp>
        <p:nvSpPr>
          <p:cNvPr id="18438" name="Прямоугольник 14">
            <a:extLst>
              <a:ext uri="{FF2B5EF4-FFF2-40B4-BE49-F238E27FC236}">
                <a16:creationId xmlns:a16="http://schemas.microsoft.com/office/drawing/2014/main" id="{EDB2B0FC-8D27-4A00-BF83-5F71672EC2D7}"/>
              </a:ext>
            </a:extLst>
          </p:cNvPr>
          <p:cNvSpPr>
            <a:spLocks noChangeArrowheads="1"/>
          </p:cNvSpPr>
          <p:nvPr/>
        </p:nvSpPr>
        <p:spPr bwMode="auto">
          <a:xfrm>
            <a:off x="0" y="417244"/>
            <a:ext cx="9906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955675" eaLnBrk="0" fontAlgn="base" hangingPunct="0">
              <a:spcBef>
                <a:spcPct val="0"/>
              </a:spcBef>
              <a:spcAft>
                <a:spcPct val="0"/>
              </a:spcAft>
              <a:defRPr sz="1900">
                <a:solidFill>
                  <a:schemeClr val="tx1"/>
                </a:solidFill>
                <a:latin typeface="Arial" panose="020b0604020202020204" pitchFamily="34" charset="0"/>
              </a:defRPr>
            </a:lvl6pPr>
            <a:lvl7pPr marL="2971800" indent="-228600" defTabSz="955675" eaLnBrk="0" fontAlgn="base" hangingPunct="0">
              <a:spcBef>
                <a:spcPct val="0"/>
              </a:spcBef>
              <a:spcAft>
                <a:spcPct val="0"/>
              </a:spcAft>
              <a:defRPr sz="1900">
                <a:solidFill>
                  <a:schemeClr val="tx1"/>
                </a:solidFill>
                <a:latin typeface="Arial" panose="020b0604020202020204" pitchFamily="34" charset="0"/>
              </a:defRPr>
            </a:lvl7pPr>
            <a:lvl8pPr marL="3429000" indent="-228600" defTabSz="955675" eaLnBrk="0" fontAlgn="base" hangingPunct="0">
              <a:spcBef>
                <a:spcPct val="0"/>
              </a:spcBef>
              <a:spcAft>
                <a:spcPct val="0"/>
              </a:spcAft>
              <a:defRPr sz="1900">
                <a:solidFill>
                  <a:schemeClr val="tx1"/>
                </a:solidFill>
                <a:latin typeface="Arial" panose="020b0604020202020204" pitchFamily="34" charset="0"/>
              </a:defRPr>
            </a:lvl8pPr>
            <a:lvl9pPr marL="3886200" indent="-228600" defTabSz="955675" eaLnBrk="0" fontAlgn="base" hangingPunct="0">
              <a:spcBef>
                <a:spcPct val="0"/>
              </a:spcBef>
              <a:spcAft>
                <a:spcPct val="0"/>
              </a:spcAft>
              <a:defRPr sz="1900">
                <a:solidFill>
                  <a:schemeClr val="tx1"/>
                </a:solidFill>
                <a:latin typeface="Arial" panose="020b0604020202020204" pitchFamily="34" charset="0"/>
              </a:defRPr>
            </a:lvl9pPr>
          </a:lstStyle>
          <a:p>
            <a:pPr algn="ctr" eaLnBrk="1" hangingPunct="1"/>
            <a:r>
              <a:rPr lang="ru-RU" altLang="ru-RU" sz="1600" b="1">
                <a:latin typeface="+mn-lt"/>
                <a:ea typeface="Times New Roman" panose="02020603050405020304" pitchFamily="18" charset="0"/>
                <a:cs typeface="Calibri" panose="020f0502020204030204" pitchFamily="34" charset="0"/>
              </a:rPr>
              <a:t>Информационно-аналитическое обеспечение боевых действий при ликвидации пожаров и ЧС. </a:t>
            </a:r>
          </a:p>
          <a:p>
            <a:pPr algn="ctr" eaLnBrk="1" hangingPunct="1"/>
            <a:r>
              <a:rPr lang="ru-RU" sz="1600" b="1">
                <a:latin typeface="+mn-lt"/>
                <a:ea typeface="Times New Roman" panose="02020603050405020304" pitchFamily="18" charset="0"/>
                <a:cs typeface="Times New Roman" panose="02020603050405020304" pitchFamily="18" charset="0"/>
              </a:rPr>
              <a:t>Разработка, создание и эксплуатация пожарной и специальной техники </a:t>
            </a:r>
            <a:r>
              <a:rPr lang="ru-RU" altLang="ru-RU" sz="1600" b="1">
                <a:latin typeface="+mn-lt"/>
                <a:ea typeface="Times New Roman" panose="02020603050405020304" pitchFamily="18" charset="0"/>
                <a:cs typeface="Calibri" panose="020f0502020204030204" pitchFamily="34" charset="0"/>
              </a:rPr>
              <a:t>(14 НИР)</a:t>
            </a:r>
          </a:p>
        </p:txBody>
      </p:sp>
      <p:sp>
        <p:nvSpPr>
          <p:cNvPr id="17" name="Прямоугольник 16">
            <a:extLst>
              <a:ext uri="{FF2B5EF4-FFF2-40B4-BE49-F238E27FC236}">
                <a16:creationId xmlns:a16="http://schemas.microsoft.com/office/drawing/2014/main" id="{90FEBB34-891C-4EA5-A73B-E8E2B6AFAFF2}"/>
              </a:ext>
            </a:extLst>
          </p:cNvPr>
          <p:cNvSpPr/>
          <p:nvPr/>
        </p:nvSpPr>
        <p:spPr>
          <a:xfrm>
            <a:off x="288925" y="1104900"/>
            <a:ext cx="8324850" cy="338138"/>
          </a:xfrm>
          <a:prstGeom prst="rect">
            <a:avLst/>
          </a:prstGeom>
        </p:spPr>
        <p:txBody>
          <a:bodyPr>
            <a:spAutoFit/>
          </a:bodyPr>
          <a:lstStyle/>
          <a:p>
            <a:pPr eaLnBrk="1" hangingPunct="1">
              <a:defRPr/>
            </a:pPr>
            <a:r>
              <a:rPr lang="ru-RU" sz="1600" b="1" u="sng">
                <a:solidFill>
                  <a:schemeClr val="accent1"/>
                </a:solidFill>
                <a:latin typeface="+mn-lt"/>
              </a:rPr>
              <a:t>ОСНОВНЫМИ РЕЗУЛЬТАТАМИ ВЫПОЛНЕНИЯ РАБОТ ПО НАПРАВЛЕНИЮ СТАЛИ</a:t>
            </a:r>
            <a:r>
              <a:rPr lang="ru-RU" sz="1600" b="1">
                <a:solidFill>
                  <a:schemeClr val="accent1"/>
                </a:solidFill>
                <a:latin typeface="+mn-lt"/>
              </a:rPr>
              <a:t>:</a:t>
            </a:r>
          </a:p>
        </p:txBody>
      </p:sp>
      <p:graphicFrame>
        <p:nvGraphicFramePr>
          <p:cNvPr id="26" name="Таблица 25">
            <a:extLst>
              <a:ext uri="{FF2B5EF4-FFF2-40B4-BE49-F238E27FC236}">
                <a16:creationId xmlns:a16="http://schemas.microsoft.com/office/drawing/2014/main" id="{BCD26F7E-080D-45A0-8AC7-083EA1CE44D5}"/>
              </a:ext>
            </a:extLst>
          </p:cNvPr>
          <p:cNvGraphicFramePr>
            <a:graphicFrameLocks noGrp="1"/>
          </p:cNvGraphicFramePr>
          <p:nvPr>
            <p:extLst>
              <p:ext uri="{D42A27DB-BD31-4B8C-83A1-F6EECF244321}">
                <p14:modId xmlns:p14="http://schemas.microsoft.com/office/powerpoint/2010/main" val="1518769876"/>
              </p:ext>
            </p:extLst>
          </p:nvPr>
        </p:nvGraphicFramePr>
        <p:xfrm>
          <a:off x="370451" y="5010570"/>
          <a:ext cx="9056564" cy="1620839"/>
        </p:xfrm>
        <a:graphic>
          <a:graphicData uri="http://schemas.openxmlformats.org/drawingml/2006/table">
            <a:tbl>
              <a:tblPr firstRow="1" bandRow="1">
                <a:tableStyleId>{5C22544A-7EE6-4342-B048-85BDC9FD1C3A}</a:tableStyleId>
              </a:tblPr>
              <a:tblGrid>
                <a:gridCol w="8347755">
                  <a:extLst>
                    <a:ext uri="{9D8B030D-6E8A-4147-A177-3AD203B41FA5}">
                      <a16:colId xmlns:a16="http://schemas.microsoft.com/office/drawing/2014/main" val="20000"/>
                    </a:ext>
                  </a:extLst>
                </a:gridCol>
                <a:gridCol w="708809">
                  <a:extLst>
                    <a:ext uri="{9D8B030D-6E8A-4147-A177-3AD203B41FA5}">
                      <a16:colId xmlns:a16="http://schemas.microsoft.com/office/drawing/2014/main" val="20001"/>
                    </a:ext>
                  </a:extLst>
                </a:gridCol>
              </a:tblGrid>
              <a:tr h="281474">
                <a:tc>
                  <a:txBody>
                    <a:bodyPr vert="horz" wrap="square"/>
                    <a:lstStyle/>
                    <a:p>
                      <a:pPr marL="0" marR="0" indent="0" algn="l" defTabSz="957067" rtl="0" eaLnBrk="1" fontAlgn="auto" latinLnBrk="0" hangingPunct="1">
                        <a:lnSpc>
                          <a:spcPct val="100000"/>
                        </a:lnSpc>
                        <a:spcBef>
                          <a:spcPct val="0"/>
                        </a:spcBef>
                        <a:spcAft>
                          <a:spcPct val="0"/>
                        </a:spcAft>
                        <a:buClrTx/>
                        <a:buSzTx/>
                        <a:buFontTx/>
                        <a:buNone/>
                        <a:defRPr/>
                      </a:pPr>
                      <a:r>
                        <a:rPr lang="ru-RU" sz="1400"/>
                        <a:t>КОЛИЧЕСТВЕННЫЕ</a:t>
                      </a:r>
                      <a:r>
                        <a:rPr lang="ru-RU" sz="1400" baseline="0"/>
                        <a:t> ПОКАЗАТЕЛИ (ед.)</a:t>
                      </a:r>
                      <a:r>
                        <a:rPr lang="ru-RU" sz="1400"/>
                        <a:t>:</a:t>
                      </a:r>
                    </a:p>
                  </a:txBody>
                  <a:tcPr marL="67995" marR="67995" marT="34002" marB="34002"/>
                </a:tc>
                <a:tc>
                  <a:txBody>
                    <a:bodyPr vert="horz" wrap="square"/>
                    <a:lstStyle/>
                    <a:p>
                      <a:pPr marL="0" marR="0" indent="0" algn="ctr" defTabSz="957067" rtl="0" eaLnBrk="1" fontAlgn="auto" latinLnBrk="0" hangingPunct="1">
                        <a:lnSpc>
                          <a:spcPct val="100000"/>
                        </a:lnSpc>
                        <a:spcBef>
                          <a:spcPct val="0"/>
                        </a:spcBef>
                        <a:spcAft>
                          <a:spcPct val="0"/>
                        </a:spcAft>
                        <a:buClrTx/>
                        <a:buSzTx/>
                        <a:buFontTx/>
                        <a:buNone/>
                        <a:defRPr/>
                      </a:pPr>
                      <a:r>
                        <a:rPr lang="ru-RU" sz="1400"/>
                        <a:t>2025</a:t>
                      </a:r>
                    </a:p>
                  </a:txBody>
                  <a:tcPr marL="67995" marR="67995" marT="34002" marB="34002"/>
                </a:tc>
                <a:extLst>
                  <a:ext uri="{0D108BD9-81ED-4DB2-BD59-A6C34878D82A}">
                    <a16:rowId xmlns:a16="http://schemas.microsoft.com/office/drawing/2014/main" val="10000"/>
                  </a:ext>
                </a:extLst>
              </a:tr>
              <a:tr h="281474">
                <a:tc>
                  <a:txBody>
                    <a:bodyPr vert="horz" wrap="square"/>
                    <a:lstStyle/>
                    <a:p>
                      <a:pPr algn="just" hangingPunct="0">
                        <a:spcAft>
                          <a:spcPct val="0"/>
                        </a:spcAft>
                      </a:pPr>
                      <a:r>
                        <a:rPr lang="ru-RU" sz="1400">
                          <a:solidFill>
                            <a:srgbClr val="000000"/>
                          </a:solidFill>
                          <a:effectLst/>
                          <a:latin typeface="+mn-lt"/>
                          <a:ea typeface="Times New Roman" panose="02020603050405020304" pitchFamily="18" charset="0"/>
                        </a:rPr>
                        <a:t>Публикации в изданиях, входящих в «Белый список», международные базы данных цитирования</a:t>
                      </a:r>
                      <a:endParaRPr lang="ru-RU" sz="1400">
                        <a:effectLst/>
                        <a:latin typeface="+mn-lt"/>
                        <a:ea typeface="Times New Roman" panose="02020603050405020304" pitchFamily="18" charset="0"/>
                      </a:endParaRPr>
                    </a:p>
                  </a:txBody>
                  <a:tcPr marL="68580" marR="68580" marT="0" marB="0" anchor="ctr"/>
                </a:tc>
                <a:tc>
                  <a:txBody>
                    <a:bodyPr vert="horz" wrap="square"/>
                    <a:lstStyle/>
                    <a:p>
                      <a:pPr marL="0" marR="0" indent="0" algn="ctr" defTabSz="957067" rtl="0" eaLnBrk="1" fontAlgn="auto" latinLnBrk="0" hangingPunct="1">
                        <a:lnSpc>
                          <a:spcPct val="100000"/>
                        </a:lnSpc>
                        <a:spcBef>
                          <a:spcPct val="0"/>
                        </a:spcBef>
                        <a:spcAft>
                          <a:spcPct val="0"/>
                        </a:spcAft>
                        <a:buClrTx/>
                        <a:buSzTx/>
                        <a:buFontTx/>
                        <a:buNone/>
                        <a:defRPr/>
                      </a:pPr>
                      <a:r>
                        <a:rPr lang="ru-RU" sz="1400">
                          <a:latin typeface="+mn-lt"/>
                        </a:rPr>
                        <a:t>12</a:t>
                      </a:r>
                    </a:p>
                  </a:txBody>
                  <a:tcPr marL="67995" marR="67995" marT="34002" marB="34002"/>
                </a:tc>
                <a:extLst>
                  <a:ext uri="{0D108BD9-81ED-4DB2-BD59-A6C34878D82A}">
                    <a16:rowId xmlns:a16="http://schemas.microsoft.com/office/drawing/2014/main" val="10001"/>
                  </a:ext>
                </a:extLst>
              </a:tr>
              <a:tr h="494943">
                <a:tc>
                  <a:txBody>
                    <a:bodyPr vert="horz" wrap="square"/>
                    <a:lstStyle/>
                    <a:p>
                      <a:r>
                        <a:rPr lang="ru-RU" sz="1400" kern="1200">
                          <a:solidFill>
                            <a:schemeClr val="dk1"/>
                          </a:solidFill>
                          <a:latin typeface="+mn-lt"/>
                          <a:ea typeface="+mn-ea"/>
                          <a:cs typeface="+mn-cs"/>
                        </a:rPr>
                        <a:t>Публикации</a:t>
                      </a:r>
                      <a:r>
                        <a:rPr lang="ru-RU" sz="1400" kern="1200" baseline="0">
                          <a:solidFill>
                            <a:schemeClr val="dk1"/>
                          </a:solidFill>
                          <a:latin typeface="+mn-lt"/>
                          <a:ea typeface="+mn-ea"/>
                          <a:cs typeface="+mn-cs"/>
                        </a:rPr>
                        <a:t> </a:t>
                      </a:r>
                      <a:r>
                        <a:rPr lang="ru-RU" sz="1400" kern="1200" cap="none">
                          <a:solidFill>
                            <a:schemeClr val="dk1"/>
                          </a:solidFill>
                          <a:latin typeface="+mn-lt"/>
                          <a:ea typeface="+mn-ea"/>
                          <a:cs typeface="+mn-cs"/>
                        </a:rPr>
                        <a:t>в научных журналах, включенных в Российский научный индекс цитирования (РИНЦ),</a:t>
                      </a:r>
                      <a:r>
                        <a:rPr lang="ru-RU" sz="1400" kern="1200" cap="none" baseline="0">
                          <a:solidFill>
                            <a:schemeClr val="dk1"/>
                          </a:solidFill>
                          <a:latin typeface="+mn-lt"/>
                          <a:ea typeface="+mn-ea"/>
                          <a:cs typeface="+mn-cs"/>
                        </a:rPr>
                        <a:t> </a:t>
                      </a:r>
                      <a:r>
                        <a:rPr lang="ru-RU" sz="1400" kern="1200" cap="none">
                          <a:solidFill>
                            <a:schemeClr val="dk1"/>
                          </a:solidFill>
                          <a:latin typeface="+mn-lt"/>
                          <a:ea typeface="+mn-ea"/>
                          <a:cs typeface="+mn-cs"/>
                        </a:rPr>
                        <a:t>из них - в научных изданиях, входящих в перечень ВАК Министерства науки и высшего образования РФ</a:t>
                      </a:r>
                      <a:endParaRPr lang="ru-RU" sz="1400" kern="1200">
                        <a:solidFill>
                          <a:schemeClr val="dk1"/>
                        </a:solidFill>
                        <a:latin typeface="+mn-lt"/>
                        <a:ea typeface="+mn-ea"/>
                        <a:cs typeface="+mn-cs"/>
                      </a:endParaRPr>
                    </a:p>
                  </a:txBody>
                  <a:tcPr marL="67995" marR="67995" marT="34002" marB="34002"/>
                </a:tc>
                <a:tc>
                  <a:txBody>
                    <a:bodyPr vert="horz" wrap="square"/>
                    <a:lstStyle/>
                    <a:p>
                      <a:pPr algn="ctr"/>
                      <a:r>
                        <a:rPr lang="ru-RU" sz="1400" kern="1200">
                          <a:solidFill>
                            <a:schemeClr val="tx1"/>
                          </a:solidFill>
                          <a:latin typeface="+mn-lt"/>
                          <a:ea typeface="+mn-ea"/>
                          <a:cs typeface="+mn-cs"/>
                        </a:rPr>
                        <a:t>45 (13)</a:t>
                      </a:r>
                    </a:p>
                  </a:txBody>
                  <a:tcPr marL="67995" marR="67995" marT="34002" marB="34002"/>
                </a:tc>
                <a:extLst>
                  <a:ext uri="{0D108BD9-81ED-4DB2-BD59-A6C34878D82A}">
                    <a16:rowId xmlns:a16="http://schemas.microsoft.com/office/drawing/2014/main" val="10002"/>
                  </a:ext>
                </a:extLst>
              </a:tr>
              <a:tr h="281474">
                <a:tc>
                  <a:txBody>
                    <a:bodyPr vert="horz" wrap="square"/>
                    <a:lstStyle/>
                    <a:p>
                      <a:pPr marL="0" marR="0" lvl="0" indent="0" algn="l" defTabSz="957067" rtl="0" eaLnBrk="1" fontAlgn="auto" latinLnBrk="0" hangingPunct="1">
                        <a:lnSpc>
                          <a:spcPct val="100000"/>
                        </a:lnSpc>
                        <a:spcBef>
                          <a:spcPct val="0"/>
                        </a:spcBef>
                        <a:spcAft>
                          <a:spcPct val="0"/>
                        </a:spcAft>
                        <a:buClrTx/>
                        <a:buSzTx/>
                        <a:buFontTx/>
                        <a:buNone/>
                        <a:defRPr/>
                      </a:pPr>
                      <a:r>
                        <a:rPr lang="ru-RU" sz="1400" kern="1200">
                          <a:solidFill>
                            <a:schemeClr val="dk1"/>
                          </a:solidFill>
                          <a:latin typeface="+mn-lt"/>
                          <a:ea typeface="+mn-ea"/>
                          <a:cs typeface="+mn-cs"/>
                        </a:rPr>
                        <a:t>Результаты</a:t>
                      </a:r>
                      <a:r>
                        <a:rPr lang="ru-RU" sz="1400" kern="1200" baseline="0">
                          <a:solidFill>
                            <a:schemeClr val="dk1"/>
                          </a:solidFill>
                          <a:latin typeface="+mn-lt"/>
                          <a:ea typeface="+mn-ea"/>
                          <a:cs typeface="+mn-cs"/>
                        </a:rPr>
                        <a:t> интеллектуальной деятельности (РИД)</a:t>
                      </a:r>
                      <a:endParaRPr lang="ru-RU" sz="1400" kern="1200">
                        <a:solidFill>
                          <a:schemeClr val="dk1"/>
                        </a:solidFill>
                        <a:latin typeface="+mn-lt"/>
                        <a:ea typeface="+mn-ea"/>
                        <a:cs typeface="+mn-cs"/>
                      </a:endParaRPr>
                    </a:p>
                  </a:txBody>
                  <a:tcPr marL="67995" marR="67995" marT="34002" marB="34002"/>
                </a:tc>
                <a:tc>
                  <a:txBody>
                    <a:bodyPr vert="horz" wrap="square"/>
                    <a:lstStyle/>
                    <a:p>
                      <a:pPr algn="ctr"/>
                      <a:r>
                        <a:rPr lang="ru-RU" sz="1400" kern="1200">
                          <a:solidFill>
                            <a:schemeClr val="tx1"/>
                          </a:solidFill>
                          <a:latin typeface="+mn-lt"/>
                          <a:ea typeface="+mn-ea"/>
                          <a:cs typeface="+mn-cs"/>
                        </a:rPr>
                        <a:t>2</a:t>
                      </a:r>
                    </a:p>
                  </a:txBody>
                  <a:tcPr marL="67995" marR="67995" marT="34002" marB="34002"/>
                </a:tc>
                <a:extLst>
                  <a:ext uri="{0D108BD9-81ED-4DB2-BD59-A6C34878D82A}">
                    <a16:rowId xmlns:a16="http://schemas.microsoft.com/office/drawing/2014/main" val="10004"/>
                  </a:ext>
                </a:extLst>
              </a:tr>
              <a:tr h="281474">
                <a:tc>
                  <a:txBody>
                    <a:bodyPr vert="horz" wrap="square"/>
                    <a:lstStyle/>
                    <a:p>
                      <a:pPr marL="0" marR="0" lvl="0" indent="0" algn="l" defTabSz="957067" rtl="0" eaLnBrk="1" fontAlgn="auto" latinLnBrk="0" hangingPunct="1">
                        <a:lnSpc>
                          <a:spcPct val="100000"/>
                        </a:lnSpc>
                        <a:spcBef>
                          <a:spcPct val="0"/>
                        </a:spcBef>
                        <a:spcAft>
                          <a:spcPct val="0"/>
                        </a:spcAft>
                        <a:buClrTx/>
                        <a:buSzTx/>
                        <a:buFontTx/>
                        <a:buNone/>
                        <a:defRPr/>
                      </a:pPr>
                      <a:r>
                        <a:rPr lang="ru-RU" sz="1400" kern="1200">
                          <a:solidFill>
                            <a:schemeClr val="dk1"/>
                          </a:solidFill>
                          <a:latin typeface="+mn-lt"/>
                          <a:ea typeface="+mn-ea"/>
                          <a:cs typeface="+mn-cs"/>
                        </a:rPr>
                        <a:t>ВКР</a:t>
                      </a:r>
                    </a:p>
                  </a:txBody>
                  <a:tcPr marL="67995" marR="67995" marT="34002" marB="34002"/>
                </a:tc>
                <a:tc>
                  <a:txBody>
                    <a:bodyPr vert="horz" wrap="square"/>
                    <a:lstStyle/>
                    <a:p>
                      <a:pPr algn="ctr"/>
                      <a:r>
                        <a:rPr lang="ru-RU" sz="1400" kern="1200">
                          <a:solidFill>
                            <a:schemeClr val="tx1"/>
                          </a:solidFill>
                          <a:latin typeface="+mn-lt"/>
                          <a:ea typeface="+mn-ea"/>
                          <a:cs typeface="+mn-cs"/>
                        </a:rPr>
                        <a:t>2</a:t>
                      </a:r>
                    </a:p>
                  </a:txBody>
                  <a:tcPr marL="67995" marR="67995" marT="34002" marB="34002"/>
                </a:tc>
                <a:extLst>
                  <a:ext uri="{0D108BD9-81ED-4DB2-BD59-A6C34878D82A}">
                    <a16:rowId xmlns:a16="http://schemas.microsoft.com/office/drawing/2014/main" val="2968414065"/>
                  </a:ext>
                </a:extLst>
              </a:tr>
            </a:tbl>
          </a:graphicData>
        </a:graphic>
      </p:graphicFrame>
      <p:sp>
        <p:nvSpPr>
          <p:cNvPr id="20" name="Прямоугольник 19">
            <a:extLst>
              <a:ext uri="{FF2B5EF4-FFF2-40B4-BE49-F238E27FC236}">
                <a16:creationId xmlns:a16="http://schemas.microsoft.com/office/drawing/2014/main" id="{02E78861-41EC-495B-9FFE-E398351DEEA4}"/>
              </a:ext>
            </a:extLst>
          </p:cNvPr>
          <p:cNvSpPr/>
          <p:nvPr/>
        </p:nvSpPr>
        <p:spPr>
          <a:xfrm>
            <a:off x="224356" y="2179342"/>
            <a:ext cx="9320900" cy="1569660"/>
          </a:xfrm>
          <a:prstGeom prst="rect">
            <a:avLst/>
          </a:prstGeom>
        </p:spPr>
        <p:txBody>
          <a:bodyPr wrap="square">
            <a:spAutoFit/>
          </a:bodyPr>
          <a:lstStyle/>
          <a:p>
            <a:pPr algn="just"/>
            <a:r>
              <a:rPr lang="ru-RU" sz="1200" b="1">
                <a:latin typeface="+mn-lt"/>
              </a:rPr>
              <a:t>МЕТОДИЧЕСКИЕ РЕКОМЕНДАЦИИ / НАУЧНО ОБОСНОВАННЫЕ ПРЕДЛОЖЕНИЯ:</a:t>
            </a:r>
          </a:p>
          <a:p>
            <a:pPr marL="285750" indent="-285750" algn="just">
              <a:buFontTx/>
              <a:buChar char="-"/>
            </a:pPr>
            <a:r>
              <a:rPr lang="ru-RU" sz="1200">
                <a:effectLst/>
                <a:latin typeface="+mn-lt"/>
                <a:ea typeface="Times New Roman" panose="02020603050405020304" pitchFamily="18" charset="0"/>
              </a:rPr>
              <a:t>для проведения практических занятий по решению ситуационных задач с применением макета-демонстратора «РХМ УАЗ-469рх» (п.2);</a:t>
            </a:r>
          </a:p>
          <a:p>
            <a:pPr marL="285750" indent="-285750" algn="just">
              <a:buFontTx/>
              <a:buChar char="-"/>
            </a:pPr>
            <a:r>
              <a:rPr lang="ru-RU" sz="1200">
                <a:effectLst/>
                <a:latin typeface="+mn-lt"/>
                <a:ea typeface="Times New Roman" panose="02020603050405020304" pitchFamily="18" charset="0"/>
              </a:rPr>
              <a:t>по определению оптимальных боевых позиций приборов подачи огнетушащих веществ при тушении пожаров на воздушном судне в условиях низких температур (п.4);</a:t>
            </a:r>
          </a:p>
          <a:p>
            <a:pPr marL="285750" indent="-285750" algn="just">
              <a:buFontTx/>
              <a:buChar char="-"/>
            </a:pPr>
            <a:r>
              <a:rPr lang="ru-RU" sz="1200">
                <a:effectLst/>
                <a:latin typeface="+mn-lt"/>
                <a:ea typeface="Times New Roman" panose="02020603050405020304" pitchFamily="18" charset="0"/>
              </a:rPr>
              <a:t>по оптимальным условиям работы насосного оборудования (п.19);</a:t>
            </a:r>
          </a:p>
          <a:p>
            <a:pPr marL="285750" indent="-285750" algn="just">
              <a:buFontTx/>
              <a:buChar char="-"/>
            </a:pPr>
            <a:r>
              <a:rPr lang="ru-RU" sz="1200">
                <a:effectLst/>
                <a:latin typeface="+mn-lt"/>
                <a:ea typeface="Times New Roman" panose="02020603050405020304" pitchFamily="18" charset="0"/>
              </a:rPr>
              <a:t>по условиям использования новых видов нано- и микроструктурированных смазочных сред в производстве пожарно-технического оборудования (п.20);</a:t>
            </a:r>
          </a:p>
          <a:p>
            <a:pPr marL="285750" indent="-285750" algn="just">
              <a:buFontTx/>
              <a:buChar char="-"/>
            </a:pPr>
            <a:r>
              <a:rPr lang="ru-RU" sz="1200">
                <a:effectLst/>
                <a:latin typeface="+mn-lt"/>
                <a:ea typeface="Times New Roman" panose="02020603050405020304" pitchFamily="18" charset="0"/>
              </a:rPr>
              <a:t>для проектирования экспериментальных моделей грунтометателей (п.21).</a:t>
            </a:r>
            <a:endParaRPr lang="ru-RU" sz="1200">
              <a:effectLst/>
              <a:latin typeface="Times New Roman" panose="02020603050405020304" pitchFamily="18" charset="0"/>
              <a:ea typeface="Times New Roman" panose="02020603050405020304" pitchFamily="18" charset="0"/>
            </a:endParaRPr>
          </a:p>
        </p:txBody>
      </p:sp>
      <p:sp>
        <p:nvSpPr>
          <p:cNvPr id="22" name="Прямоугольник 21">
            <a:extLst>
              <a:ext uri="{FF2B5EF4-FFF2-40B4-BE49-F238E27FC236}">
                <a16:creationId xmlns:a16="http://schemas.microsoft.com/office/drawing/2014/main" id="{092B32DF-5B05-48CD-ADC0-B4F0927E25BD}"/>
              </a:ext>
            </a:extLst>
          </p:cNvPr>
          <p:cNvSpPr/>
          <p:nvPr/>
        </p:nvSpPr>
        <p:spPr>
          <a:xfrm>
            <a:off x="224356" y="1391915"/>
            <a:ext cx="9313588" cy="830997"/>
          </a:xfrm>
          <a:prstGeom prst="rect">
            <a:avLst/>
          </a:prstGeom>
        </p:spPr>
        <p:txBody>
          <a:bodyPr wrap="square">
            <a:spAutoFit/>
          </a:bodyPr>
          <a:lstStyle/>
          <a:p>
            <a:pPr algn="just"/>
            <a:r>
              <a:rPr lang="ru-RU" sz="1200" b="1">
                <a:latin typeface="+mn-lt"/>
              </a:rPr>
              <a:t>РЕЗУЛЬТАТЫ ИНТЕЛЛЕКТУАЛЬНОЙ ДЕЯТЕЛЬНОСТИ:</a:t>
            </a:r>
          </a:p>
          <a:p>
            <a:pPr marL="285750" indent="-285750" algn="just">
              <a:buFontTx/>
              <a:buChar char="-"/>
            </a:pPr>
            <a:r>
              <a:rPr lang="ru-RU" sz="1200">
                <a:latin typeface="+mn-lt"/>
                <a:ea typeface="Times New Roman" panose="02020603050405020304" pitchFamily="18" charset="0"/>
              </a:rPr>
              <a:t>свидетельство о государственной регистрации базы данных «Информационные ресурсы системы выбора переносных устройств противодымной вентиляции при тушении внутренних пожаров в зданиях и сооружениях» (п.5);</a:t>
            </a:r>
          </a:p>
          <a:p>
            <a:pPr marL="285750" indent="-285750" algn="just">
              <a:buFontTx/>
              <a:buChar char="-"/>
            </a:pPr>
            <a:r>
              <a:rPr lang="ru-RU" sz="1200">
                <a:latin typeface="+mn-lt"/>
                <a:ea typeface="Times New Roman" panose="02020603050405020304" pitchFamily="18" charset="0"/>
              </a:rPr>
              <a:t>заявка на получение патента на полезную модель «Противоизломный протектор» (п.25).</a:t>
            </a:r>
            <a:endParaRPr lang="ru-RU" sz="1200">
              <a:latin typeface="+mn-lt"/>
            </a:endParaRPr>
          </a:p>
        </p:txBody>
      </p:sp>
      <p:sp>
        <p:nvSpPr>
          <p:cNvPr id="23" name="Прямоугольник 22"/>
          <p:cNvSpPr/>
          <p:nvPr/>
        </p:nvSpPr>
        <p:spPr>
          <a:xfrm>
            <a:off x="255263" y="3706869"/>
            <a:ext cx="9286940" cy="276999"/>
          </a:xfrm>
          <a:prstGeom prst="rect">
            <a:avLst/>
          </a:prstGeom>
        </p:spPr>
        <p:txBody>
          <a:bodyPr wrap="square">
            <a:spAutoFit/>
          </a:bodyPr>
          <a:lstStyle/>
          <a:p>
            <a:pPr algn="just"/>
            <a:r>
              <a:rPr lang="ru-RU" sz="1200" b="1">
                <a:effectLst/>
                <a:latin typeface="+mn-lt"/>
                <a:ea typeface="Times New Roman" panose="02020603050405020304" pitchFamily="18" charset="0"/>
              </a:rPr>
              <a:t>ПРОЕКТ ТЕХНИЧЕСКОГО ЗАДАНИЯ </a:t>
            </a:r>
            <a:r>
              <a:rPr lang="ru-RU" sz="1200">
                <a:effectLst/>
                <a:latin typeface="+mn-lt"/>
                <a:ea typeface="Times New Roman" panose="02020603050405020304" pitchFamily="18" charset="0"/>
              </a:rPr>
              <a:t>на создание прототипа информационно-управленческой подсистемы «Командное звено» (п.6)</a:t>
            </a:r>
            <a:r>
              <a:rPr lang="ru-RU" sz="1200" b="1">
                <a:latin typeface="+mn-lt"/>
              </a:rPr>
              <a:t> </a:t>
            </a:r>
            <a:endParaRPr lang="ru-RU" sz="1200">
              <a:latin typeface="+mn-lt"/>
            </a:endParaRPr>
          </a:p>
        </p:txBody>
      </p:sp>
      <p:sp>
        <p:nvSpPr>
          <p:cNvPr id="13" name="TextBox 12">
            <a:extLst>
              <a:ext uri="{FF2B5EF4-FFF2-40B4-BE49-F238E27FC236}">
                <a16:creationId xmlns:a16="http://schemas.microsoft.com/office/drawing/2014/main" id="{8CCFF7F2-9404-4D65-829C-A3DF1B90FCBC}"/>
              </a:ext>
            </a:extLst>
          </p:cNvPr>
          <p:cNvSpPr txBox="1"/>
          <p:nvPr/>
        </p:nvSpPr>
        <p:spPr>
          <a:xfrm>
            <a:off x="272577" y="3963587"/>
            <a:ext cx="9227036" cy="1015663"/>
          </a:xfrm>
          <a:prstGeom prst="rect">
            <a:avLst/>
          </a:prstGeom>
          <a:noFill/>
        </p:spPr>
        <p:txBody>
          <a:bodyPr wrap="square">
            <a:spAutoFit/>
          </a:bodyPr>
          <a:lstStyle/>
          <a:p>
            <a:pPr algn="just" hangingPunct="0">
              <a:spcAft>
                <a:spcPct val="0"/>
              </a:spcAft>
            </a:pPr>
            <a:r>
              <a:rPr lang="ru-RU" sz="1200" b="1">
                <a:solidFill>
                  <a:srgbClr val="000000"/>
                </a:solidFill>
                <a:effectLst/>
                <a:latin typeface="+mn-lt"/>
                <a:ea typeface="Times New Roman" panose="02020603050405020304" pitchFamily="18" charset="0"/>
              </a:rPr>
              <a:t>3D МОДЕЛЬ:</a:t>
            </a:r>
          </a:p>
          <a:p>
            <a:pPr algn="just" hangingPunct="0">
              <a:spcAft>
                <a:spcPct val="0"/>
              </a:spcAft>
            </a:pPr>
            <a:r>
              <a:rPr lang="ru-RU" sz="1200" b="1">
                <a:solidFill>
                  <a:srgbClr val="000000"/>
                </a:solidFill>
                <a:effectLst/>
                <a:latin typeface="+mn-lt"/>
                <a:ea typeface="Times New Roman" panose="02020603050405020304" pitchFamily="18" charset="0"/>
              </a:rPr>
              <a:t>- </a:t>
            </a:r>
            <a:r>
              <a:rPr lang="ru-RU" sz="1200">
                <a:solidFill>
                  <a:srgbClr val="000000"/>
                </a:solidFill>
                <a:effectLst/>
                <a:latin typeface="+mn-lt"/>
                <a:ea typeface="Times New Roman" panose="02020603050405020304" pitchFamily="18" charset="0"/>
              </a:rPr>
              <a:t>мобильного средства на базе легкового шасси повышенной проходимости для тушения ландшафтных пожаров (п.22);</a:t>
            </a:r>
          </a:p>
          <a:p>
            <a:pPr algn="just">
              <a:spcAft>
                <a:spcPct val="0"/>
              </a:spcAft>
            </a:pPr>
            <a:r>
              <a:rPr lang="ru-RU" sz="1200">
                <a:effectLst/>
                <a:latin typeface="+mn-lt"/>
                <a:ea typeface="Times New Roman" panose="02020603050405020304" pitchFamily="18" charset="0"/>
              </a:rPr>
              <a:t>- разработанной конструкции устройства для подачи огнетушащих веществ к беспилотному летательному аппарату (п.28).</a:t>
            </a:r>
            <a:endParaRPr lang="ru-RU" sz="1200">
              <a:solidFill>
                <a:srgbClr val="000000"/>
              </a:solidFill>
              <a:effectLst/>
              <a:latin typeface="+mn-lt"/>
              <a:ea typeface="Times New Roman" panose="02020603050405020304" pitchFamily="18" charset="0"/>
            </a:endParaRPr>
          </a:p>
          <a:p>
            <a:pPr algn="just" hangingPunct="0">
              <a:spcAft>
                <a:spcPct val="0"/>
              </a:spcAft>
            </a:pPr>
            <a:endParaRPr lang="ru-RU" sz="1200" b="1">
              <a:effectLst/>
              <a:latin typeface="+mn-lt"/>
              <a:ea typeface="Times New Roman" panose="02020603050405020304" pitchFamily="18" charset="0"/>
            </a:endParaRPr>
          </a:p>
          <a:p>
            <a:pPr algn="just" hangingPunct="0">
              <a:spcAft>
                <a:spcPct val="0"/>
              </a:spcAft>
            </a:pPr>
            <a:r>
              <a:rPr lang="ru-RU" sz="1200" b="1">
                <a:effectLst/>
                <a:latin typeface="+mn-lt"/>
                <a:ea typeface="Times New Roman" panose="02020603050405020304" pitchFamily="18" charset="0"/>
              </a:rPr>
              <a:t>ОБРАЗЦЫ ДЕТАЛЕЙ </a:t>
            </a:r>
            <a:r>
              <a:rPr lang="ru-RU" sz="1200">
                <a:effectLst/>
                <a:latin typeface="+mn-lt"/>
                <a:ea typeface="Times New Roman" panose="02020603050405020304" pitchFamily="18" charset="0"/>
              </a:rPr>
              <a:t>пожарной техники, полученных с использованием технологии 3</a:t>
            </a:r>
            <a:r>
              <a:rPr lang="en-US" sz="1200">
                <a:effectLst/>
                <a:latin typeface="+mn-lt"/>
                <a:ea typeface="Times New Roman" panose="02020603050405020304" pitchFamily="18" charset="0"/>
              </a:rPr>
              <a:t>D</a:t>
            </a:r>
            <a:r>
              <a:rPr lang="ru-RU" sz="1200">
                <a:effectLst/>
                <a:latin typeface="+mn-lt"/>
                <a:ea typeface="Times New Roman" panose="02020603050405020304" pitchFamily="18" charset="0"/>
              </a:rPr>
              <a:t> печати (п.23)</a:t>
            </a:r>
          </a:p>
        </p:txBody>
      </p:sp>
    </p:spTree>
  </p:cSld>
  <p:clrMapOvr>
    <a:masterClrMapping/>
  </p:clrMapOvr>
  <p:transition/>
  <p:timing/>
</p:sld>
</file>

<file path=ppt/slides/slide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9" name="Прямоугольник 8">
            <a:extLst>
              <a:ext uri="{FF2B5EF4-FFF2-40B4-BE49-F238E27FC236}">
                <a16:creationId xmlns:a16="http://schemas.microsoft.com/office/drawing/2014/main" id="{CEA748C7-2B7D-4639-B5C2-4F5EF374A00C}"/>
              </a:ext>
            </a:extLst>
          </p:cNvPr>
          <p:cNvSpPr/>
          <p:nvPr/>
        </p:nvSpPr>
        <p:spPr>
          <a:xfrm>
            <a:off x="0" y="404813"/>
            <a:ext cx="9906000" cy="51752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19459" name="Номер слайда 3">
            <a:extLst>
              <a:ext uri="{FF2B5EF4-FFF2-40B4-BE49-F238E27FC236}">
                <a16:creationId xmlns:a16="http://schemas.microsoft.com/office/drawing/2014/main" id="{3F67518F-C586-4666-BADC-556519881330}"/>
              </a:ext>
            </a:extLst>
          </p:cNvPr>
          <p:cNvSpPr>
            <a:spLocks noGrp="1"/>
          </p:cNvSpPr>
          <p:nvPr>
            <p:ph type="sldNum" sz="quarter" idx="12"/>
          </p:nvPr>
        </p:nvSpPr>
        <p:spPr bwMode="auto">
          <a:xfrm>
            <a:off x="7381875" y="6286500"/>
            <a:ext cx="2311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955675" eaLnBrk="0" fontAlgn="base" hangingPunct="0">
              <a:spcBef>
                <a:spcPct val="0"/>
              </a:spcBef>
              <a:spcAft>
                <a:spcPct val="0"/>
              </a:spcAft>
              <a:defRPr sz="1900">
                <a:solidFill>
                  <a:schemeClr val="tx1"/>
                </a:solidFill>
                <a:latin typeface="Arial" panose="020b0604020202020204" pitchFamily="34" charset="0"/>
              </a:defRPr>
            </a:lvl6pPr>
            <a:lvl7pPr marL="2971800" indent="-228600" defTabSz="955675" eaLnBrk="0" fontAlgn="base" hangingPunct="0">
              <a:spcBef>
                <a:spcPct val="0"/>
              </a:spcBef>
              <a:spcAft>
                <a:spcPct val="0"/>
              </a:spcAft>
              <a:defRPr sz="1900">
                <a:solidFill>
                  <a:schemeClr val="tx1"/>
                </a:solidFill>
                <a:latin typeface="Arial" panose="020b0604020202020204" pitchFamily="34" charset="0"/>
              </a:defRPr>
            </a:lvl7pPr>
            <a:lvl8pPr marL="3429000" indent="-228600" defTabSz="955675" eaLnBrk="0" fontAlgn="base" hangingPunct="0">
              <a:spcBef>
                <a:spcPct val="0"/>
              </a:spcBef>
              <a:spcAft>
                <a:spcPct val="0"/>
              </a:spcAft>
              <a:defRPr sz="1900">
                <a:solidFill>
                  <a:schemeClr val="tx1"/>
                </a:solidFill>
                <a:latin typeface="Arial" panose="020b0604020202020204" pitchFamily="34" charset="0"/>
              </a:defRPr>
            </a:lvl8pPr>
            <a:lvl9pPr marL="3886200" indent="-228600" defTabSz="955675" eaLnBrk="0" fontAlgn="base" hangingPunct="0">
              <a:spcBef>
                <a:spcPct val="0"/>
              </a:spcBef>
              <a:spcAft>
                <a:spcPct val="0"/>
              </a:spcAft>
              <a:defRPr sz="1900">
                <a:solidFill>
                  <a:schemeClr val="tx1"/>
                </a:solidFill>
                <a:latin typeface="Arial" panose="020b0604020202020204" pitchFamily="34" charset="0"/>
              </a:defRPr>
            </a:lvl9pPr>
          </a:lstStyle>
          <a:p>
            <a:fld id="{34C9E24D-73C9-40A8-9FED-5EFF2991A5B1}" type="slidenum">
              <a:rPr lang="ru-RU" altLang="ru-RU" sz="1800">
                <a:solidFill>
                  <a:srgbClr val="7F7F7F"/>
                </a:solidFill>
                <a:latin typeface="Calibri" panose="020f0502020204030204" pitchFamily="34" charset="0"/>
              </a:rPr>
              <a:t>6</a:t>
            </a:fld>
            <a:endParaRPr lang="ru-RU" altLang="ru-RU" sz="1800">
              <a:solidFill>
                <a:srgbClr val="7F7F7F"/>
              </a:solidFill>
              <a:latin typeface="Calibri" panose="020f0502020204030204" pitchFamily="34" charset="0"/>
            </a:endParaRPr>
          </a:p>
        </p:txBody>
      </p:sp>
      <p:sp>
        <p:nvSpPr>
          <p:cNvPr id="5" name="Прямоугольник 4">
            <a:extLst>
              <a:ext uri="{FF2B5EF4-FFF2-40B4-BE49-F238E27FC236}">
                <a16:creationId xmlns:a16="http://schemas.microsoft.com/office/drawing/2014/main" id="{4B393C50-8535-4CE5-AF46-E7043F72BF0A}"/>
              </a:ext>
            </a:extLst>
          </p:cNvPr>
          <p:cNvSpPr/>
          <p:nvPr/>
        </p:nvSpPr>
        <p:spPr>
          <a:xfrm>
            <a:off x="0" y="0"/>
            <a:ext cx="9906000" cy="4048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6" name="Прямоугольник 5">
            <a:extLst>
              <a:ext uri="{FF2B5EF4-FFF2-40B4-BE49-F238E27FC236}">
                <a16:creationId xmlns:a16="http://schemas.microsoft.com/office/drawing/2014/main" id="{6BA5A539-AFF6-4357-8602-39927BDFDAD6}"/>
              </a:ext>
            </a:extLst>
          </p:cNvPr>
          <p:cNvSpPr/>
          <p:nvPr/>
        </p:nvSpPr>
        <p:spPr>
          <a:xfrm>
            <a:off x="704850" y="0"/>
            <a:ext cx="9201150" cy="400050"/>
          </a:xfrm>
          <a:prstGeom prst="rect">
            <a:avLst/>
          </a:prstGeom>
        </p:spPr>
        <p:txBody>
          <a:bodyPr>
            <a:spAutoFit/>
          </a:bodyPr>
          <a:lstStyle/>
          <a:p>
            <a:pPr marL="29857" algn="ctr" eaLnBrk="1" hangingPunct="1">
              <a:defRPr/>
            </a:pPr>
            <a:r>
              <a:rPr lang="ru-RU" sz="2000" b="1">
                <a:latin typeface="+mn-lt"/>
              </a:rPr>
              <a:t>1. Описание инициативных научно-исследовательских работ </a:t>
            </a:r>
          </a:p>
        </p:txBody>
      </p:sp>
      <p:sp>
        <p:nvSpPr>
          <p:cNvPr id="15" name="Прямоугольник 14">
            <a:extLst>
              <a:ext uri="{FF2B5EF4-FFF2-40B4-BE49-F238E27FC236}">
                <a16:creationId xmlns:a16="http://schemas.microsoft.com/office/drawing/2014/main" id="{E78389BF-DE48-4328-ACCB-C1C4253AC40C}"/>
              </a:ext>
            </a:extLst>
          </p:cNvPr>
          <p:cNvSpPr/>
          <p:nvPr/>
        </p:nvSpPr>
        <p:spPr>
          <a:xfrm>
            <a:off x="0" y="466725"/>
            <a:ext cx="9906000" cy="338138"/>
          </a:xfrm>
          <a:prstGeom prst="rect">
            <a:avLst/>
          </a:prstGeom>
        </p:spPr>
        <p:txBody>
          <a:bodyPr>
            <a:spAutoFit/>
          </a:bodyPr>
          <a:lstStyle/>
          <a:p>
            <a:pPr algn="ctr" eaLnBrk="1" hangingPunct="1">
              <a:defRPr/>
            </a:pPr>
            <a:r>
              <a:rPr lang="ru-RU" altLang="ru-RU" sz="1600" b="1">
                <a:latin typeface="Calibri" panose="020f0502020204030204" pitchFamily="34" charset="0"/>
                <a:ea typeface="Times New Roman" panose="02020603050405020304" pitchFamily="18" charset="0"/>
                <a:cs typeface="Calibri" panose="020f0502020204030204" pitchFamily="34" charset="0"/>
              </a:rPr>
              <a:t>Разработка современных пожаробезопасных материалов и технологий </a:t>
            </a:r>
            <a:r>
              <a:rPr lang="ru-RU" altLang="ru-RU" sz="1600" b="1">
                <a:effectLst>
                  <a:outerShdw blurRad="38100" dist="38100" dir="2700000" algn="tl">
                    <a:srgbClr val="C0C0C0"/>
                  </a:outerShdw>
                </a:effectLst>
                <a:latin typeface="Calibri" panose="020f0502020204030204" pitchFamily="34" charset="0"/>
                <a:ea typeface="Times New Roman" panose="02020603050405020304" pitchFamily="18" charset="0"/>
                <a:cs typeface="Calibri" panose="020f0502020204030204" pitchFamily="34" charset="0"/>
              </a:rPr>
              <a:t>(12 НИР)</a:t>
            </a:r>
          </a:p>
        </p:txBody>
      </p:sp>
      <p:sp>
        <p:nvSpPr>
          <p:cNvPr id="17" name="Прямоугольник 16">
            <a:extLst>
              <a:ext uri="{FF2B5EF4-FFF2-40B4-BE49-F238E27FC236}">
                <a16:creationId xmlns:a16="http://schemas.microsoft.com/office/drawing/2014/main" id="{71B3C90B-2806-4FD3-B2F7-5E8B288EB6D5}"/>
              </a:ext>
            </a:extLst>
          </p:cNvPr>
          <p:cNvSpPr/>
          <p:nvPr/>
        </p:nvSpPr>
        <p:spPr>
          <a:xfrm>
            <a:off x="166688" y="958850"/>
            <a:ext cx="8324850" cy="338138"/>
          </a:xfrm>
          <a:prstGeom prst="rect">
            <a:avLst/>
          </a:prstGeom>
        </p:spPr>
        <p:txBody>
          <a:bodyPr>
            <a:spAutoFit/>
          </a:bodyPr>
          <a:lstStyle/>
          <a:p>
            <a:pPr eaLnBrk="1" hangingPunct="1">
              <a:defRPr/>
            </a:pPr>
            <a:r>
              <a:rPr lang="ru-RU" sz="1600" b="1" u="sng">
                <a:solidFill>
                  <a:schemeClr val="accent1"/>
                </a:solidFill>
                <a:latin typeface="+mn-lt"/>
              </a:rPr>
              <a:t>ОСНОВНЫМИ РЕЗУЛЬТАТАМИ ВЫПОЛНЕНИЯ РАБОТ ПО НАПРАВЛЕНИЮ СТАЛИ</a:t>
            </a:r>
            <a:r>
              <a:rPr lang="ru-RU" sz="1600" b="1">
                <a:solidFill>
                  <a:schemeClr val="accent1"/>
                </a:solidFill>
                <a:latin typeface="+mn-lt"/>
              </a:rPr>
              <a:t>:</a:t>
            </a:r>
          </a:p>
        </p:txBody>
      </p:sp>
      <p:graphicFrame>
        <p:nvGraphicFramePr>
          <p:cNvPr id="16" name="Таблица 15">
            <a:extLst>
              <a:ext uri="{FF2B5EF4-FFF2-40B4-BE49-F238E27FC236}">
                <a16:creationId xmlns:a16="http://schemas.microsoft.com/office/drawing/2014/main" id="{ED4E1FE3-F72B-422A-99D3-8C9E158041AE}"/>
              </a:ext>
            </a:extLst>
          </p:cNvPr>
          <p:cNvGraphicFramePr>
            <a:graphicFrameLocks noGrp="1"/>
          </p:cNvGraphicFramePr>
          <p:nvPr>
            <p:extLst>
              <p:ext uri="{D42A27DB-BD31-4B8C-83A1-F6EECF244321}">
                <p14:modId xmlns:p14="http://schemas.microsoft.com/office/powerpoint/2010/main" val="2129832364"/>
              </p:ext>
            </p:extLst>
          </p:nvPr>
        </p:nvGraphicFramePr>
        <p:xfrm>
          <a:off x="344488" y="4797190"/>
          <a:ext cx="8929687" cy="1619480"/>
        </p:xfrm>
        <a:graphic>
          <a:graphicData uri="http://schemas.openxmlformats.org/drawingml/2006/table">
            <a:tbl>
              <a:tblPr firstRow="1" bandRow="1">
                <a:tableStyleId>{5C22544A-7EE6-4342-B048-85BDC9FD1C3A}</a:tableStyleId>
              </a:tblPr>
              <a:tblGrid>
                <a:gridCol w="8124550">
                  <a:extLst>
                    <a:ext uri="{9D8B030D-6E8A-4147-A177-3AD203B41FA5}">
                      <a16:colId xmlns:a16="http://schemas.microsoft.com/office/drawing/2014/main" val="20000"/>
                    </a:ext>
                  </a:extLst>
                </a:gridCol>
                <a:gridCol w="805137">
                  <a:extLst>
                    <a:ext uri="{9D8B030D-6E8A-4147-A177-3AD203B41FA5}">
                      <a16:colId xmlns:a16="http://schemas.microsoft.com/office/drawing/2014/main" val="20001"/>
                    </a:ext>
                  </a:extLst>
                </a:gridCol>
              </a:tblGrid>
              <a:tr h="246656">
                <a:tc>
                  <a:txBody>
                    <a:bodyPr vert="horz" wrap="square"/>
                    <a:lstStyle/>
                    <a:p>
                      <a:pPr marL="0" marR="0" indent="0" algn="l" defTabSz="957067" rtl="0" eaLnBrk="1" fontAlgn="auto" latinLnBrk="0" hangingPunct="1">
                        <a:lnSpc>
                          <a:spcPct val="100000"/>
                        </a:lnSpc>
                        <a:spcBef>
                          <a:spcPct val="0"/>
                        </a:spcBef>
                        <a:spcAft>
                          <a:spcPct val="0"/>
                        </a:spcAft>
                        <a:buClrTx/>
                        <a:buSzTx/>
                        <a:buFontTx/>
                        <a:buNone/>
                        <a:defRPr/>
                      </a:pPr>
                      <a:r>
                        <a:rPr lang="ru-RU" sz="1400"/>
                        <a:t>КОЛИЧЕСТВЕННЫЕ</a:t>
                      </a:r>
                      <a:r>
                        <a:rPr lang="ru-RU" sz="1400" baseline="0"/>
                        <a:t> ПОКАЗАТЕЛИ (ед.)</a:t>
                      </a:r>
                      <a:r>
                        <a:rPr lang="ru-RU" sz="1400"/>
                        <a:t>:</a:t>
                      </a:r>
                    </a:p>
                  </a:txBody>
                  <a:tcPr marL="67995" marR="67995" marT="33932" marB="33932"/>
                </a:tc>
                <a:tc>
                  <a:txBody>
                    <a:bodyPr vert="horz" wrap="square"/>
                    <a:lstStyle/>
                    <a:p>
                      <a:pPr marL="0" marR="0" indent="0" algn="ctr" defTabSz="957067" rtl="0" eaLnBrk="1" fontAlgn="auto" latinLnBrk="0" hangingPunct="1">
                        <a:lnSpc>
                          <a:spcPct val="100000"/>
                        </a:lnSpc>
                        <a:spcBef>
                          <a:spcPct val="0"/>
                        </a:spcBef>
                        <a:spcAft>
                          <a:spcPct val="0"/>
                        </a:spcAft>
                        <a:buClrTx/>
                        <a:buSzTx/>
                        <a:buFontTx/>
                        <a:buNone/>
                        <a:defRPr/>
                      </a:pPr>
                      <a:r>
                        <a:rPr lang="ru-RU" sz="1400"/>
                        <a:t>2025</a:t>
                      </a:r>
                    </a:p>
                  </a:txBody>
                  <a:tcPr marL="67995" marR="67995" marT="33932" marB="33932"/>
                </a:tc>
                <a:extLst>
                  <a:ext uri="{0D108BD9-81ED-4DB2-BD59-A6C34878D82A}">
                    <a16:rowId xmlns:a16="http://schemas.microsoft.com/office/drawing/2014/main" val="10000"/>
                  </a:ext>
                </a:extLst>
              </a:tr>
              <a:tr h="281186">
                <a:tc>
                  <a:txBody>
                    <a:bodyPr vert="horz" wrap="square"/>
                    <a:lstStyle/>
                    <a:p>
                      <a:pPr algn="just" hangingPunct="0">
                        <a:spcAft>
                          <a:spcPct val="0"/>
                        </a:spcAft>
                      </a:pPr>
                      <a:r>
                        <a:rPr lang="ru-RU" sz="1400">
                          <a:solidFill>
                            <a:srgbClr val="000000"/>
                          </a:solidFill>
                          <a:effectLst/>
                          <a:latin typeface="+mn-lt"/>
                          <a:ea typeface="Times New Roman" panose="02020603050405020304" pitchFamily="18" charset="0"/>
                        </a:rPr>
                        <a:t>Публикации в изданиях, входящих в «Белый список», международные базы данных цитирования</a:t>
                      </a:r>
                      <a:endParaRPr lang="ru-RU" sz="1400">
                        <a:effectLst/>
                        <a:latin typeface="+mn-lt"/>
                        <a:ea typeface="Times New Roman" panose="02020603050405020304" pitchFamily="18" charset="0"/>
                      </a:endParaRPr>
                    </a:p>
                  </a:txBody>
                  <a:tcPr marL="67995" marR="67995" marT="33932" marB="33932"/>
                </a:tc>
                <a:tc>
                  <a:txBody>
                    <a:bodyPr vert="horz" wrap="square"/>
                    <a:lstStyle/>
                    <a:p>
                      <a:pPr marL="0" marR="0" indent="0" algn="ctr" defTabSz="957067" rtl="0" eaLnBrk="1" fontAlgn="auto" latinLnBrk="0" hangingPunct="1">
                        <a:lnSpc>
                          <a:spcPct val="100000"/>
                        </a:lnSpc>
                        <a:spcBef>
                          <a:spcPct val="0"/>
                        </a:spcBef>
                        <a:spcAft>
                          <a:spcPct val="0"/>
                        </a:spcAft>
                        <a:buClrTx/>
                        <a:buSzTx/>
                        <a:buFontTx/>
                        <a:buNone/>
                        <a:defRPr/>
                      </a:pPr>
                      <a:r>
                        <a:rPr lang="ru-RU" sz="1400"/>
                        <a:t>16</a:t>
                      </a:r>
                    </a:p>
                  </a:txBody>
                  <a:tcPr marL="67995" marR="67995" marT="33932" marB="33932"/>
                </a:tc>
                <a:extLst>
                  <a:ext uri="{0D108BD9-81ED-4DB2-BD59-A6C34878D82A}">
                    <a16:rowId xmlns:a16="http://schemas.microsoft.com/office/drawing/2014/main" val="10001"/>
                  </a:ext>
                </a:extLst>
              </a:tr>
              <a:tr h="494507">
                <a:tc>
                  <a:txBody>
                    <a:bodyPr vert="horz" wrap="square"/>
                    <a:lstStyle/>
                    <a:p>
                      <a:r>
                        <a:rPr lang="ru-RU" sz="1400" kern="1200">
                          <a:solidFill>
                            <a:schemeClr val="dk1"/>
                          </a:solidFill>
                          <a:latin typeface="+mn-lt"/>
                          <a:ea typeface="+mn-ea"/>
                          <a:cs typeface="+mn-cs"/>
                        </a:rPr>
                        <a:t>Публикации</a:t>
                      </a:r>
                      <a:r>
                        <a:rPr lang="ru-RU" sz="1400" kern="1200" baseline="0">
                          <a:solidFill>
                            <a:schemeClr val="dk1"/>
                          </a:solidFill>
                          <a:latin typeface="+mn-lt"/>
                          <a:ea typeface="+mn-ea"/>
                          <a:cs typeface="+mn-cs"/>
                        </a:rPr>
                        <a:t> </a:t>
                      </a:r>
                      <a:r>
                        <a:rPr lang="ru-RU" sz="1400" kern="1200" cap="none">
                          <a:solidFill>
                            <a:schemeClr val="dk1"/>
                          </a:solidFill>
                          <a:latin typeface="+mn-lt"/>
                          <a:ea typeface="+mn-ea"/>
                          <a:cs typeface="+mn-cs"/>
                        </a:rPr>
                        <a:t>в научных журналах, включенных в Российский научный индекс цитирования (РИНЦ),</a:t>
                      </a:r>
                      <a:r>
                        <a:rPr lang="ru-RU" sz="1400" kern="1200" cap="none" baseline="0">
                          <a:solidFill>
                            <a:schemeClr val="dk1"/>
                          </a:solidFill>
                          <a:latin typeface="+mn-lt"/>
                          <a:ea typeface="+mn-ea"/>
                          <a:cs typeface="+mn-cs"/>
                        </a:rPr>
                        <a:t> </a:t>
                      </a:r>
                      <a:r>
                        <a:rPr lang="ru-RU" sz="1400" kern="1200" cap="none">
                          <a:solidFill>
                            <a:schemeClr val="dk1"/>
                          </a:solidFill>
                          <a:latin typeface="+mn-lt"/>
                          <a:ea typeface="+mn-ea"/>
                          <a:cs typeface="+mn-cs"/>
                        </a:rPr>
                        <a:t>из них - в научных изданиях, входящих в перечень ВАК Министерства науки и высшего образования РФ</a:t>
                      </a:r>
                      <a:endParaRPr lang="ru-RU" sz="1400" kern="1200">
                        <a:solidFill>
                          <a:schemeClr val="dk1"/>
                        </a:solidFill>
                        <a:latin typeface="+mn-lt"/>
                        <a:ea typeface="+mn-ea"/>
                        <a:cs typeface="+mn-cs"/>
                      </a:endParaRPr>
                    </a:p>
                  </a:txBody>
                  <a:tcPr marL="67995" marR="67995" marT="33932" marB="33932"/>
                </a:tc>
                <a:tc>
                  <a:txBody>
                    <a:bodyPr vert="horz" wrap="square"/>
                    <a:lstStyle/>
                    <a:p>
                      <a:pPr algn="ctr"/>
                      <a:r>
                        <a:rPr lang="ru-RU" sz="1400" kern="1200">
                          <a:solidFill>
                            <a:schemeClr val="tx1"/>
                          </a:solidFill>
                          <a:latin typeface="+mn-lt"/>
                          <a:ea typeface="+mn-ea"/>
                          <a:cs typeface="+mn-cs"/>
                        </a:rPr>
                        <a:t>50 (13)</a:t>
                      </a:r>
                    </a:p>
                  </a:txBody>
                  <a:tcPr marL="67995" marR="67995" marT="33932" marB="33932"/>
                </a:tc>
                <a:extLst>
                  <a:ext uri="{0D108BD9-81ED-4DB2-BD59-A6C34878D82A}">
                    <a16:rowId xmlns:a16="http://schemas.microsoft.com/office/drawing/2014/main" val="10002"/>
                  </a:ext>
                </a:extLst>
              </a:tr>
              <a:tr h="258690">
                <a:tc>
                  <a:txBody>
                    <a:bodyPr vert="horz" wrap="square"/>
                    <a:lstStyle/>
                    <a:p>
                      <a:pPr marL="0" marR="0" lvl="0" indent="0" algn="l" defTabSz="957067" rtl="0" eaLnBrk="1" fontAlgn="auto" latinLnBrk="0" hangingPunct="1">
                        <a:lnSpc>
                          <a:spcPct val="100000"/>
                        </a:lnSpc>
                        <a:spcBef>
                          <a:spcPct val="0"/>
                        </a:spcBef>
                        <a:spcAft>
                          <a:spcPct val="0"/>
                        </a:spcAft>
                        <a:buClrTx/>
                        <a:buSzTx/>
                        <a:buFontTx/>
                        <a:buNone/>
                        <a:defRPr/>
                      </a:pPr>
                      <a:r>
                        <a:rPr lang="ru-RU" sz="1400" kern="1200">
                          <a:solidFill>
                            <a:schemeClr val="dk1"/>
                          </a:solidFill>
                          <a:latin typeface="+mn-lt"/>
                          <a:ea typeface="+mn-ea"/>
                          <a:cs typeface="+mn-cs"/>
                        </a:rPr>
                        <a:t>Результаты</a:t>
                      </a:r>
                      <a:r>
                        <a:rPr lang="ru-RU" sz="1400" kern="1200" baseline="0">
                          <a:solidFill>
                            <a:schemeClr val="dk1"/>
                          </a:solidFill>
                          <a:latin typeface="+mn-lt"/>
                          <a:ea typeface="+mn-ea"/>
                          <a:cs typeface="+mn-cs"/>
                        </a:rPr>
                        <a:t> интеллектуальной деятельности (РИД)</a:t>
                      </a:r>
                      <a:endParaRPr lang="ru-RU" sz="1400" kern="1200">
                        <a:solidFill>
                          <a:schemeClr val="dk1"/>
                        </a:solidFill>
                        <a:latin typeface="+mn-lt"/>
                        <a:ea typeface="+mn-ea"/>
                        <a:cs typeface="+mn-cs"/>
                      </a:endParaRPr>
                    </a:p>
                  </a:txBody>
                  <a:tcPr marL="67995" marR="67995" marT="33932" marB="33932"/>
                </a:tc>
                <a:tc>
                  <a:txBody>
                    <a:bodyPr vert="horz" wrap="square"/>
                    <a:lstStyle/>
                    <a:p>
                      <a:pPr algn="ctr"/>
                      <a:r>
                        <a:rPr lang="ru-RU" sz="1400" kern="1200">
                          <a:solidFill>
                            <a:schemeClr val="tx1"/>
                          </a:solidFill>
                          <a:latin typeface="+mn-lt"/>
                          <a:ea typeface="+mn-ea"/>
                          <a:cs typeface="+mn-cs"/>
                        </a:rPr>
                        <a:t>4</a:t>
                      </a:r>
                    </a:p>
                  </a:txBody>
                  <a:tcPr marL="67995" marR="67995" marT="33932" marB="33932"/>
                </a:tc>
                <a:extLst>
                  <a:ext uri="{0D108BD9-81ED-4DB2-BD59-A6C34878D82A}">
                    <a16:rowId xmlns:a16="http://schemas.microsoft.com/office/drawing/2014/main" val="2094966670"/>
                  </a:ext>
                </a:extLst>
              </a:tr>
              <a:tr h="281186">
                <a:tc>
                  <a:txBody>
                    <a:bodyPr vert="horz" wrap="square"/>
                    <a:lstStyle/>
                    <a:p>
                      <a:pPr marL="0" marR="0" lvl="0" indent="0" algn="l" defTabSz="957067" rtl="0" eaLnBrk="1" fontAlgn="auto" latinLnBrk="0" hangingPunct="1">
                        <a:lnSpc>
                          <a:spcPct val="100000"/>
                        </a:lnSpc>
                        <a:spcBef>
                          <a:spcPct val="0"/>
                        </a:spcBef>
                        <a:spcAft>
                          <a:spcPct val="0"/>
                        </a:spcAft>
                        <a:buClrTx/>
                        <a:buSzTx/>
                        <a:buFontTx/>
                        <a:buNone/>
                        <a:defRPr/>
                      </a:pPr>
                      <a:r>
                        <a:rPr lang="ru-RU" sz="1400" kern="1200">
                          <a:solidFill>
                            <a:schemeClr val="dk1"/>
                          </a:solidFill>
                          <a:latin typeface="+mn-lt"/>
                          <a:ea typeface="+mn-ea"/>
                          <a:cs typeface="+mn-cs"/>
                        </a:rPr>
                        <a:t>ВКР</a:t>
                      </a:r>
                    </a:p>
                  </a:txBody>
                  <a:tcPr marL="67995" marR="67995" marT="33932" marB="33932"/>
                </a:tc>
                <a:tc>
                  <a:txBody>
                    <a:bodyPr vert="horz" wrap="square"/>
                    <a:lstStyle/>
                    <a:p>
                      <a:pPr algn="ctr"/>
                      <a:r>
                        <a:rPr lang="ru-RU" sz="1400" kern="1200">
                          <a:solidFill>
                            <a:schemeClr val="tx1"/>
                          </a:solidFill>
                          <a:latin typeface="+mn-lt"/>
                          <a:ea typeface="+mn-ea"/>
                          <a:cs typeface="+mn-cs"/>
                        </a:rPr>
                        <a:t>1</a:t>
                      </a:r>
                    </a:p>
                  </a:txBody>
                  <a:tcPr marL="67995" marR="67995" marT="33932" marB="33932"/>
                </a:tc>
                <a:extLst>
                  <a:ext uri="{0D108BD9-81ED-4DB2-BD59-A6C34878D82A}">
                    <a16:rowId xmlns:a16="http://schemas.microsoft.com/office/drawing/2014/main" val="10004"/>
                  </a:ext>
                </a:extLst>
              </a:tr>
            </a:tbl>
          </a:graphicData>
        </a:graphic>
      </p:graphicFrame>
      <p:sp>
        <p:nvSpPr>
          <p:cNvPr id="21" name="Прямоугольник 20">
            <a:extLst>
              <a:ext uri="{FF2B5EF4-FFF2-40B4-BE49-F238E27FC236}">
                <a16:creationId xmlns:a16="http://schemas.microsoft.com/office/drawing/2014/main" id="{092B32DF-5B05-48CD-ADC0-B4F0927E25BD}"/>
              </a:ext>
            </a:extLst>
          </p:cNvPr>
          <p:cNvSpPr/>
          <p:nvPr/>
        </p:nvSpPr>
        <p:spPr>
          <a:xfrm>
            <a:off x="238092" y="1357298"/>
            <a:ext cx="9313588" cy="2215991"/>
          </a:xfrm>
          <a:prstGeom prst="rect">
            <a:avLst/>
          </a:prstGeom>
        </p:spPr>
        <p:txBody>
          <a:bodyPr wrap="square">
            <a:spAutoFit/>
          </a:bodyPr>
          <a:lstStyle/>
          <a:p>
            <a:pPr algn="just"/>
            <a:r>
              <a:rPr lang="ru-RU" sz="1400" b="1">
                <a:latin typeface="+mn-lt"/>
              </a:rPr>
              <a:t>РЕЗУЛЬТАТЫ ИНТЕЛЛЕКТУАЛЬНОЙ ДЕЯТЕЛЬНОСТИ :</a:t>
            </a:r>
          </a:p>
          <a:p>
            <a:pPr marL="285750" indent="-285750" algn="just">
              <a:buFontTx/>
              <a:buChar char="-"/>
            </a:pPr>
            <a:r>
              <a:rPr lang="ru-RU" sz="1400">
                <a:latin typeface="+mn-lt"/>
                <a:ea typeface="Times New Roman" panose="02020603050405020304" pitchFamily="18" charset="0"/>
              </a:rPr>
              <a:t>заявка на государственную регистрацию программы для ЭВМ «</a:t>
            </a:r>
            <a:r>
              <a:rPr lang="ru-RU" sz="1400">
                <a:solidFill>
                  <a:srgbClr val="000000"/>
                </a:solidFill>
                <a:effectLst/>
                <a:latin typeface="+mn-lt"/>
                <a:ea typeface="Times New Roman" panose="02020603050405020304" pitchFamily="18" charset="0"/>
              </a:rPr>
              <a:t>Программа</a:t>
            </a:r>
            <a:r>
              <a:rPr lang="ru-RU" sz="1400">
                <a:solidFill>
                  <a:srgbClr val="1A1A1A"/>
                </a:solidFill>
                <a:effectLst/>
                <a:latin typeface="+mn-lt"/>
                <a:ea typeface="Times New Roman" panose="02020603050405020304" pitchFamily="18" charset="0"/>
              </a:rPr>
              <a:t> для идентификации состава изоляции/оболочки электрокабельных изделий</a:t>
            </a:r>
            <a:r>
              <a:rPr lang="ru-RU" sz="1400">
                <a:effectLst/>
                <a:latin typeface="+mn-lt"/>
                <a:ea typeface="Times New Roman" panose="02020603050405020304" pitchFamily="18" charset="0"/>
              </a:rPr>
              <a:t>» (п.7);</a:t>
            </a:r>
          </a:p>
          <a:p>
            <a:pPr marL="285750" indent="-285750" algn="just">
              <a:buFontTx/>
              <a:buChar char="-"/>
            </a:pPr>
            <a:r>
              <a:rPr lang="ru-RU" sz="1400">
                <a:effectLst/>
                <a:latin typeface="+mn-lt"/>
                <a:ea typeface="Times New Roman" panose="02020603050405020304" pitchFamily="18" charset="0"/>
              </a:rPr>
              <a:t>патент на изобретение «Интумесцентный огнезащитный состав для тканей из целлюлозных волокон» (п.9);</a:t>
            </a:r>
          </a:p>
          <a:p>
            <a:pPr marL="285750" indent="-285750" algn="just">
              <a:buFontTx/>
              <a:buChar char="-"/>
            </a:pPr>
            <a:r>
              <a:rPr lang="ru-RU" sz="1400">
                <a:latin typeface="+mn-lt"/>
                <a:ea typeface="Times New Roman" panose="02020603050405020304" pitchFamily="18" charset="0"/>
              </a:rPr>
              <a:t>свидетельство о государственной регистрации базы данных </a:t>
            </a:r>
            <a:r>
              <a:rPr lang="ru-RU" sz="1400">
                <a:solidFill>
                  <a:srgbClr val="000000"/>
                </a:solidFill>
                <a:effectLst/>
                <a:latin typeface="+mn-lt"/>
                <a:ea typeface="Times New Roman" panose="02020603050405020304" pitchFamily="18" charset="0"/>
              </a:rPr>
              <a:t>по теплофизическим характеристикам и показателям ветровых нагрузок для разработки устройств в целях предотвращения распространения ландшафтного пожара (п.14);</a:t>
            </a:r>
          </a:p>
          <a:p>
            <a:pPr marL="285750" indent="-285750" algn="just">
              <a:buFontTx/>
              <a:buChar char="-"/>
            </a:pPr>
            <a:r>
              <a:rPr lang="ru-RU" sz="1400">
                <a:effectLst/>
                <a:latin typeface="+mn-lt"/>
                <a:ea typeface="Times New Roman" panose="02020603050405020304" pitchFamily="18" charset="0"/>
              </a:rPr>
              <a:t>заявка на получение патента на изобретение «Ионнообменный аппарат» (п.18).</a:t>
            </a:r>
          </a:p>
          <a:p>
            <a:pPr marL="285750" indent="-285750" algn="just">
              <a:buFontTx/>
              <a:buChar char="-"/>
            </a:pPr>
            <a:endParaRPr lang="ru-RU" sz="1300">
              <a:effectLst/>
              <a:latin typeface="+mn-lt"/>
              <a:ea typeface="Times New Roman" panose="02020603050405020304" pitchFamily="18" charset="0"/>
            </a:endParaRPr>
          </a:p>
          <a:p>
            <a:pPr marL="285750" indent="-285750" algn="just">
              <a:buFontTx/>
              <a:buChar char="-"/>
            </a:pPr>
            <a:endParaRPr lang="ru-RU" sz="1300">
              <a:effectLst/>
              <a:latin typeface="+mn-lt"/>
              <a:ea typeface="Times New Roman" panose="02020603050405020304" pitchFamily="18" charset="0"/>
            </a:endParaRPr>
          </a:p>
        </p:txBody>
      </p:sp>
      <p:sp>
        <p:nvSpPr>
          <p:cNvPr id="23" name="Прямоугольник 22"/>
          <p:cNvSpPr/>
          <p:nvPr/>
        </p:nvSpPr>
        <p:spPr>
          <a:xfrm>
            <a:off x="281325" y="3192828"/>
            <a:ext cx="9343349" cy="1342034"/>
          </a:xfrm>
          <a:prstGeom prst="rect">
            <a:avLst/>
          </a:prstGeom>
        </p:spPr>
        <p:txBody>
          <a:bodyPr wrap="square">
            <a:spAutoFit/>
          </a:bodyPr>
          <a:lstStyle/>
          <a:p>
            <a:r>
              <a:rPr lang="ru-RU" sz="1400" b="1">
                <a:latin typeface="+mn-lt"/>
              </a:rPr>
              <a:t>МЕТОДИЧЕСКИЕ РЕКОМЕНДАЦИИ / НАУЧНО ОБОСНОВАННЫЕ ПРЕДЛОЖЕНИЯ:</a:t>
            </a:r>
          </a:p>
          <a:p>
            <a:pPr marL="305435" indent="-285750" hangingPunct="0">
              <a:lnSpc>
                <a:spcPct val="96000"/>
              </a:lnSpc>
              <a:spcAft>
                <a:spcPct val="0"/>
              </a:spcAft>
              <a:buFontTx/>
              <a:buChar char="-"/>
            </a:pPr>
            <a:r>
              <a:rPr lang="ru-RU" sz="1400">
                <a:effectLst/>
                <a:latin typeface="+mn-lt"/>
                <a:ea typeface="Times New Roman" panose="02020603050405020304" pitchFamily="18" charset="0"/>
              </a:rPr>
              <a:t>по повышению устойчивости к воздействию открытого пламени текстильного материала для БОП (п.9);</a:t>
            </a:r>
          </a:p>
          <a:p>
            <a:pPr marL="305435" indent="-285750">
              <a:lnSpc>
                <a:spcPct val="96000"/>
              </a:lnSpc>
              <a:spcAft>
                <a:spcPct val="0"/>
              </a:spcAft>
              <a:buFontTx/>
              <a:buChar char="-"/>
            </a:pPr>
            <a:r>
              <a:rPr lang="ru-RU" sz="1400">
                <a:solidFill>
                  <a:srgbClr val="000000"/>
                </a:solidFill>
                <a:effectLst/>
                <a:latin typeface="+mn-lt"/>
                <a:ea typeface="Times New Roman" panose="02020603050405020304" pitchFamily="18" charset="0"/>
              </a:rPr>
              <a:t>по составу огнезащитного средства и способу его нанесения (п.11);</a:t>
            </a:r>
          </a:p>
          <a:p>
            <a:pPr marL="305435" indent="-285750">
              <a:lnSpc>
                <a:spcPct val="96000"/>
              </a:lnSpc>
              <a:spcAft>
                <a:spcPct val="0"/>
              </a:spcAft>
              <a:buFontTx/>
              <a:buChar char="-"/>
            </a:pPr>
            <a:r>
              <a:rPr lang="ru-RU" sz="1400">
                <a:effectLst/>
                <a:latin typeface="+mn-lt"/>
                <a:ea typeface="Times New Roman" panose="02020603050405020304" pitchFamily="18" charset="0"/>
              </a:rPr>
              <a:t>по перспективным направлениям развития технологии производства жаростойких строительных материалов (п.12);</a:t>
            </a:r>
          </a:p>
          <a:p>
            <a:pPr marL="305435" indent="-285750" hangingPunct="0">
              <a:lnSpc>
                <a:spcPct val="96000"/>
              </a:lnSpc>
              <a:spcAft>
                <a:spcPct val="0"/>
              </a:spcAft>
              <a:buFontTx/>
              <a:buChar char="-"/>
            </a:pPr>
            <a:r>
              <a:rPr lang="ru-RU" sz="1400">
                <a:effectLst/>
                <a:latin typeface="+mn-lt"/>
                <a:ea typeface="Calibri" panose="020f0502020204030204" pitchFamily="34" charset="0"/>
              </a:rPr>
              <a:t>по применению алгоритма оценки действий, направленных на тушение пожаров сотрудниками (работниками) СЭУ ФПС ИПЛ в рамках проведения судебной пожарно-технической экспертизы</a:t>
            </a:r>
            <a:r>
              <a:rPr lang="ru-RU" sz="1400" spc="-20">
                <a:latin typeface="+mn-lt"/>
                <a:ea typeface="Calibri" panose="020f0502020204030204" pitchFamily="34" charset="0"/>
              </a:rPr>
              <a:t> (п.13).</a:t>
            </a:r>
            <a:endParaRPr lang="ru-RU" sz="1400">
              <a:effectLst/>
              <a:latin typeface="+mn-lt"/>
              <a:ea typeface="Times New Roman" panose="02020603050405020304" pitchFamily="18" charset="0"/>
            </a:endParaRPr>
          </a:p>
        </p:txBody>
      </p:sp>
    </p:spTree>
  </p:cSld>
  <p:clrMapOvr>
    <a:masterClrMapping/>
  </p:clrMapOvr>
  <p:transition/>
  <p:timing/>
</p:sld>
</file>

<file path=ppt/slides/slide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9" name="Прямоугольник 8">
            <a:extLst>
              <a:ext uri="{FF2B5EF4-FFF2-40B4-BE49-F238E27FC236}">
                <a16:creationId xmlns:a16="http://schemas.microsoft.com/office/drawing/2014/main" id="{0871F254-5A4F-419B-A441-6C64FC95F2C4}"/>
              </a:ext>
            </a:extLst>
          </p:cNvPr>
          <p:cNvSpPr/>
          <p:nvPr/>
        </p:nvSpPr>
        <p:spPr>
          <a:xfrm>
            <a:off x="0" y="404813"/>
            <a:ext cx="9906000" cy="51752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21507" name="Номер слайда 3">
            <a:extLst>
              <a:ext uri="{FF2B5EF4-FFF2-40B4-BE49-F238E27FC236}">
                <a16:creationId xmlns:a16="http://schemas.microsoft.com/office/drawing/2014/main" id="{869031AF-230B-4A8E-813D-BF72D47A4481}"/>
              </a:ext>
            </a:extLst>
          </p:cNvPr>
          <p:cNvSpPr>
            <a:spLocks noGrp="1"/>
          </p:cNvSpPr>
          <p:nvPr>
            <p:ph type="sldNum" sz="quarter" idx="12"/>
          </p:nvPr>
        </p:nvSpPr>
        <p:spPr bwMode="auto">
          <a:xfrm>
            <a:off x="7381875" y="6286500"/>
            <a:ext cx="2311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955675" eaLnBrk="0" fontAlgn="base" hangingPunct="0">
              <a:spcBef>
                <a:spcPct val="0"/>
              </a:spcBef>
              <a:spcAft>
                <a:spcPct val="0"/>
              </a:spcAft>
              <a:defRPr sz="1900">
                <a:solidFill>
                  <a:schemeClr val="tx1"/>
                </a:solidFill>
                <a:latin typeface="Arial" panose="020b0604020202020204" pitchFamily="34" charset="0"/>
              </a:defRPr>
            </a:lvl6pPr>
            <a:lvl7pPr marL="2971800" indent="-228600" defTabSz="955675" eaLnBrk="0" fontAlgn="base" hangingPunct="0">
              <a:spcBef>
                <a:spcPct val="0"/>
              </a:spcBef>
              <a:spcAft>
                <a:spcPct val="0"/>
              </a:spcAft>
              <a:defRPr sz="1900">
                <a:solidFill>
                  <a:schemeClr val="tx1"/>
                </a:solidFill>
                <a:latin typeface="Arial" panose="020b0604020202020204" pitchFamily="34" charset="0"/>
              </a:defRPr>
            </a:lvl7pPr>
            <a:lvl8pPr marL="3429000" indent="-228600" defTabSz="955675" eaLnBrk="0" fontAlgn="base" hangingPunct="0">
              <a:spcBef>
                <a:spcPct val="0"/>
              </a:spcBef>
              <a:spcAft>
                <a:spcPct val="0"/>
              </a:spcAft>
              <a:defRPr sz="1900">
                <a:solidFill>
                  <a:schemeClr val="tx1"/>
                </a:solidFill>
                <a:latin typeface="Arial" panose="020b0604020202020204" pitchFamily="34" charset="0"/>
              </a:defRPr>
            </a:lvl8pPr>
            <a:lvl9pPr marL="3886200" indent="-228600" defTabSz="955675" eaLnBrk="0" fontAlgn="base" hangingPunct="0">
              <a:spcBef>
                <a:spcPct val="0"/>
              </a:spcBef>
              <a:spcAft>
                <a:spcPct val="0"/>
              </a:spcAft>
              <a:defRPr sz="1900">
                <a:solidFill>
                  <a:schemeClr val="tx1"/>
                </a:solidFill>
                <a:latin typeface="Arial" panose="020b0604020202020204" pitchFamily="34" charset="0"/>
              </a:defRPr>
            </a:lvl9pPr>
          </a:lstStyle>
          <a:p>
            <a:fld id="{CDE00500-7EFD-4A9A-93EE-EA19DFA60083}" type="slidenum">
              <a:rPr lang="ru-RU" altLang="ru-RU" sz="1800">
                <a:solidFill>
                  <a:srgbClr val="7F7F7F"/>
                </a:solidFill>
                <a:latin typeface="Calibri" panose="020f0502020204030204" pitchFamily="34" charset="0"/>
              </a:rPr>
              <a:t>7</a:t>
            </a:fld>
            <a:endParaRPr lang="ru-RU" altLang="ru-RU" sz="1800">
              <a:solidFill>
                <a:srgbClr val="7F7F7F"/>
              </a:solidFill>
              <a:latin typeface="Calibri" panose="020f0502020204030204" pitchFamily="34" charset="0"/>
            </a:endParaRPr>
          </a:p>
        </p:txBody>
      </p:sp>
      <p:sp>
        <p:nvSpPr>
          <p:cNvPr id="5" name="Прямоугольник 4">
            <a:extLst>
              <a:ext uri="{FF2B5EF4-FFF2-40B4-BE49-F238E27FC236}">
                <a16:creationId xmlns:a16="http://schemas.microsoft.com/office/drawing/2014/main" id="{DB0B56A0-19F3-4B07-BAFA-2E19DD35F5C7}"/>
              </a:ext>
            </a:extLst>
          </p:cNvPr>
          <p:cNvSpPr/>
          <p:nvPr/>
        </p:nvSpPr>
        <p:spPr>
          <a:xfrm>
            <a:off x="0" y="0"/>
            <a:ext cx="9906000" cy="4048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6" name="Прямоугольник 5">
            <a:extLst>
              <a:ext uri="{FF2B5EF4-FFF2-40B4-BE49-F238E27FC236}">
                <a16:creationId xmlns:a16="http://schemas.microsoft.com/office/drawing/2014/main" id="{34CDE69D-BF99-4651-8AB5-000EBAB77541}"/>
              </a:ext>
            </a:extLst>
          </p:cNvPr>
          <p:cNvSpPr/>
          <p:nvPr/>
        </p:nvSpPr>
        <p:spPr>
          <a:xfrm>
            <a:off x="704850" y="0"/>
            <a:ext cx="9201150" cy="400050"/>
          </a:xfrm>
          <a:prstGeom prst="rect">
            <a:avLst/>
          </a:prstGeom>
        </p:spPr>
        <p:txBody>
          <a:bodyPr>
            <a:spAutoFit/>
          </a:bodyPr>
          <a:lstStyle/>
          <a:p>
            <a:pPr marL="29857" algn="ctr" eaLnBrk="1" hangingPunct="1">
              <a:defRPr/>
            </a:pPr>
            <a:r>
              <a:rPr lang="ru-RU" sz="2000" b="1">
                <a:latin typeface="+mn-lt"/>
              </a:rPr>
              <a:t>1. Описание инициативных научно-исследовательских работ </a:t>
            </a:r>
          </a:p>
        </p:txBody>
      </p:sp>
      <p:sp>
        <p:nvSpPr>
          <p:cNvPr id="15" name="Прямоугольник 14">
            <a:extLst>
              <a:ext uri="{FF2B5EF4-FFF2-40B4-BE49-F238E27FC236}">
                <a16:creationId xmlns:a16="http://schemas.microsoft.com/office/drawing/2014/main" id="{4114B60F-DA22-44B2-9550-63B1B52EE75F}"/>
              </a:ext>
            </a:extLst>
          </p:cNvPr>
          <p:cNvSpPr/>
          <p:nvPr/>
        </p:nvSpPr>
        <p:spPr>
          <a:xfrm>
            <a:off x="-160338" y="501650"/>
            <a:ext cx="10226676" cy="307777"/>
          </a:xfrm>
          <a:prstGeom prst="rect">
            <a:avLst/>
          </a:prstGeom>
        </p:spPr>
        <p:txBody>
          <a:bodyPr>
            <a:spAutoFit/>
          </a:bodyPr>
          <a:lstStyle/>
          <a:p>
            <a:pPr algn="ctr" eaLnBrk="1" hangingPunct="1">
              <a:defRPr/>
            </a:pPr>
            <a:r>
              <a:rPr lang="ru-RU" altLang="ru-RU" sz="1400" b="1">
                <a:latin typeface="Calibri" panose="020f0502020204030204" pitchFamily="34" charset="0"/>
                <a:ea typeface="Times New Roman" panose="02020603050405020304" pitchFamily="18" charset="0"/>
                <a:cs typeface="Calibri" panose="020f0502020204030204" pitchFamily="34" charset="0"/>
              </a:rPr>
              <a:t>Исследование правовых, экономических, социальных, организационных и культурных вопросов безопасности (15 </a:t>
            </a:r>
            <a:r>
              <a:rPr lang="ru-RU" altLang="ru-RU" sz="1400" b="1">
                <a:effectLst>
                  <a:outerShdw blurRad="38100" dist="38100" dir="2700000" algn="tl">
                    <a:srgbClr val="C0C0C0"/>
                  </a:outerShdw>
                </a:effectLst>
                <a:latin typeface="Calibri" panose="020f0502020204030204" pitchFamily="34" charset="0"/>
                <a:ea typeface="Times New Roman" panose="02020603050405020304" pitchFamily="18" charset="0"/>
                <a:cs typeface="Calibri" panose="020f0502020204030204" pitchFamily="34" charset="0"/>
              </a:rPr>
              <a:t>НИР)</a:t>
            </a:r>
          </a:p>
        </p:txBody>
      </p:sp>
      <p:sp>
        <p:nvSpPr>
          <p:cNvPr id="17" name="Прямоугольник 16">
            <a:extLst>
              <a:ext uri="{FF2B5EF4-FFF2-40B4-BE49-F238E27FC236}">
                <a16:creationId xmlns:a16="http://schemas.microsoft.com/office/drawing/2014/main" id="{E7C03D50-7B95-4399-9960-F2413866315F}"/>
              </a:ext>
            </a:extLst>
          </p:cNvPr>
          <p:cNvSpPr/>
          <p:nvPr/>
        </p:nvSpPr>
        <p:spPr>
          <a:xfrm>
            <a:off x="309530" y="928670"/>
            <a:ext cx="8324850" cy="338138"/>
          </a:xfrm>
          <a:prstGeom prst="rect">
            <a:avLst/>
          </a:prstGeom>
        </p:spPr>
        <p:txBody>
          <a:bodyPr>
            <a:spAutoFit/>
          </a:bodyPr>
          <a:lstStyle/>
          <a:p>
            <a:pPr eaLnBrk="1" hangingPunct="1">
              <a:defRPr/>
            </a:pPr>
            <a:r>
              <a:rPr lang="ru-RU" sz="1600" b="1" u="sng">
                <a:solidFill>
                  <a:schemeClr val="accent1"/>
                </a:solidFill>
                <a:latin typeface="+mn-lt"/>
              </a:rPr>
              <a:t>ОСНОВНЫМИ РЕЗУЛЬТАТАМИ ВЫПОЛНЕНИЯ РАБОТ ПО НАПРАВЛЕНИЮ СТАЛИ</a:t>
            </a:r>
            <a:r>
              <a:rPr lang="ru-RU" sz="1600" b="1">
                <a:solidFill>
                  <a:schemeClr val="accent1"/>
                </a:solidFill>
                <a:latin typeface="+mn-lt"/>
              </a:rPr>
              <a:t>:</a:t>
            </a:r>
            <a:endParaRPr lang="en-US" sz="1600" b="1">
              <a:solidFill>
                <a:schemeClr val="accent1"/>
              </a:solidFill>
              <a:latin typeface="+mn-lt"/>
            </a:endParaRPr>
          </a:p>
        </p:txBody>
      </p:sp>
      <p:graphicFrame>
        <p:nvGraphicFramePr>
          <p:cNvPr id="16" name="Таблица 15">
            <a:extLst>
              <a:ext uri="{FF2B5EF4-FFF2-40B4-BE49-F238E27FC236}">
                <a16:creationId xmlns:a16="http://schemas.microsoft.com/office/drawing/2014/main" id="{C9F9E50B-F414-4108-922F-C92B9239CA8D}"/>
              </a:ext>
            </a:extLst>
          </p:cNvPr>
          <p:cNvGraphicFramePr>
            <a:graphicFrameLocks noGrp="1"/>
          </p:cNvGraphicFramePr>
          <p:nvPr>
            <p:extLst>
              <p:ext uri="{D42A27DB-BD31-4B8C-83A1-F6EECF244321}">
                <p14:modId xmlns:p14="http://schemas.microsoft.com/office/powerpoint/2010/main" val="401335040"/>
              </p:ext>
            </p:extLst>
          </p:nvPr>
        </p:nvGraphicFramePr>
        <p:xfrm>
          <a:off x="403055" y="4221088"/>
          <a:ext cx="9126538" cy="1620836"/>
        </p:xfrm>
        <a:graphic>
          <a:graphicData uri="http://schemas.openxmlformats.org/drawingml/2006/table">
            <a:tbl>
              <a:tblPr firstRow="1" bandRow="1">
                <a:tableStyleId>{5C22544A-7EE6-4342-B048-85BDC9FD1C3A}</a:tableStyleId>
              </a:tblPr>
              <a:tblGrid>
                <a:gridCol w="8303653">
                  <a:extLst>
                    <a:ext uri="{9D8B030D-6E8A-4147-A177-3AD203B41FA5}">
                      <a16:colId xmlns:a16="http://schemas.microsoft.com/office/drawing/2014/main" val="20000"/>
                    </a:ext>
                  </a:extLst>
                </a:gridCol>
                <a:gridCol w="822885">
                  <a:extLst>
                    <a:ext uri="{9D8B030D-6E8A-4147-A177-3AD203B41FA5}">
                      <a16:colId xmlns:a16="http://schemas.microsoft.com/office/drawing/2014/main" val="20001"/>
                    </a:ext>
                  </a:extLst>
                </a:gridCol>
              </a:tblGrid>
              <a:tr h="281473">
                <a:tc>
                  <a:txBody>
                    <a:bodyPr vert="horz" wrap="square"/>
                    <a:lstStyle/>
                    <a:p>
                      <a:pPr marL="0" marR="0" indent="0" algn="l" defTabSz="957067" rtl="0" eaLnBrk="1" fontAlgn="auto" latinLnBrk="0" hangingPunct="1">
                        <a:lnSpc>
                          <a:spcPct val="100000"/>
                        </a:lnSpc>
                        <a:spcBef>
                          <a:spcPct val="0"/>
                        </a:spcBef>
                        <a:spcAft>
                          <a:spcPct val="0"/>
                        </a:spcAft>
                        <a:buClrTx/>
                        <a:buSzTx/>
                        <a:buFontTx/>
                        <a:buNone/>
                        <a:defRPr/>
                      </a:pPr>
                      <a:r>
                        <a:rPr lang="ru-RU" sz="1400"/>
                        <a:t>КОЛИЧЕСТВЕННЫЕ</a:t>
                      </a:r>
                      <a:r>
                        <a:rPr lang="ru-RU" sz="1400" baseline="0"/>
                        <a:t> ПОКАЗАТЕЛИ (ед.)</a:t>
                      </a:r>
                      <a:r>
                        <a:rPr lang="ru-RU" sz="1400"/>
                        <a:t>:</a:t>
                      </a:r>
                    </a:p>
                  </a:txBody>
                  <a:tcPr marL="67993" marR="67993" marT="34002" marB="34002"/>
                </a:tc>
                <a:tc>
                  <a:txBody>
                    <a:bodyPr vert="horz" wrap="square"/>
                    <a:lstStyle/>
                    <a:p>
                      <a:pPr marL="0" marR="0" indent="0" algn="ctr" defTabSz="957067" rtl="0" eaLnBrk="1" fontAlgn="auto" latinLnBrk="0" hangingPunct="1">
                        <a:lnSpc>
                          <a:spcPct val="100000"/>
                        </a:lnSpc>
                        <a:spcBef>
                          <a:spcPct val="0"/>
                        </a:spcBef>
                        <a:spcAft>
                          <a:spcPct val="0"/>
                        </a:spcAft>
                        <a:buClrTx/>
                        <a:buSzTx/>
                        <a:buFontTx/>
                        <a:buNone/>
                        <a:defRPr/>
                      </a:pPr>
                      <a:r>
                        <a:rPr lang="ru-RU" sz="1400"/>
                        <a:t>2025</a:t>
                      </a:r>
                    </a:p>
                  </a:txBody>
                  <a:tcPr marL="67993" marR="67993" marT="34002" marB="34002"/>
                </a:tc>
                <a:extLst>
                  <a:ext uri="{0D108BD9-81ED-4DB2-BD59-A6C34878D82A}">
                    <a16:rowId xmlns:a16="http://schemas.microsoft.com/office/drawing/2014/main" val="10000"/>
                  </a:ext>
                </a:extLst>
              </a:tr>
              <a:tr h="281473">
                <a:tc>
                  <a:txBody>
                    <a:bodyPr vert="horz" wrap="square"/>
                    <a:lstStyle/>
                    <a:p>
                      <a:pPr algn="just" hangingPunct="0">
                        <a:spcAft>
                          <a:spcPct val="0"/>
                        </a:spcAft>
                      </a:pPr>
                      <a:r>
                        <a:rPr lang="ru-RU" sz="1400">
                          <a:solidFill>
                            <a:srgbClr val="000000"/>
                          </a:solidFill>
                          <a:effectLst/>
                          <a:latin typeface="+mn-lt"/>
                          <a:ea typeface="Times New Roman" panose="02020603050405020304" pitchFamily="18" charset="0"/>
                        </a:rPr>
                        <a:t>Публикации в изданиях, входящих в «Белый список», международные базы данных цитирования</a:t>
                      </a:r>
                      <a:endParaRPr lang="ru-RU" sz="1400">
                        <a:effectLst/>
                        <a:latin typeface="+mn-lt"/>
                        <a:ea typeface="Times New Roman" panose="02020603050405020304" pitchFamily="18" charset="0"/>
                      </a:endParaRPr>
                    </a:p>
                  </a:txBody>
                  <a:tcPr marL="67993" marR="67993" marT="34002" marB="34002"/>
                </a:tc>
                <a:tc>
                  <a:txBody>
                    <a:bodyPr vert="horz" wrap="square"/>
                    <a:lstStyle/>
                    <a:p>
                      <a:pPr marL="0" marR="0" indent="0" algn="ctr" defTabSz="957067" rtl="0" eaLnBrk="1" fontAlgn="auto" latinLnBrk="0" hangingPunct="1">
                        <a:lnSpc>
                          <a:spcPct val="100000"/>
                        </a:lnSpc>
                        <a:spcBef>
                          <a:spcPct val="0"/>
                        </a:spcBef>
                        <a:spcAft>
                          <a:spcPct val="0"/>
                        </a:spcAft>
                        <a:buClrTx/>
                        <a:buSzTx/>
                        <a:buFontTx/>
                        <a:buNone/>
                        <a:defRPr/>
                      </a:pPr>
                      <a:r>
                        <a:rPr lang="ru-RU" sz="1400"/>
                        <a:t>2</a:t>
                      </a:r>
                    </a:p>
                  </a:txBody>
                  <a:tcPr marL="67993" marR="67993" marT="34002" marB="34002"/>
                </a:tc>
                <a:extLst>
                  <a:ext uri="{0D108BD9-81ED-4DB2-BD59-A6C34878D82A}">
                    <a16:rowId xmlns:a16="http://schemas.microsoft.com/office/drawing/2014/main" val="10001"/>
                  </a:ext>
                </a:extLst>
              </a:tr>
              <a:tr h="494944">
                <a:tc>
                  <a:txBody>
                    <a:bodyPr vert="horz" wrap="square"/>
                    <a:lstStyle/>
                    <a:p>
                      <a:r>
                        <a:rPr lang="ru-RU" sz="1400" kern="1200">
                          <a:solidFill>
                            <a:schemeClr val="dk1"/>
                          </a:solidFill>
                          <a:latin typeface="+mn-lt"/>
                          <a:ea typeface="+mn-ea"/>
                          <a:cs typeface="+mn-cs"/>
                        </a:rPr>
                        <a:t>Публикации</a:t>
                      </a:r>
                      <a:r>
                        <a:rPr lang="ru-RU" sz="1400" kern="1200" baseline="0">
                          <a:solidFill>
                            <a:schemeClr val="dk1"/>
                          </a:solidFill>
                          <a:latin typeface="+mn-lt"/>
                          <a:ea typeface="+mn-ea"/>
                          <a:cs typeface="+mn-cs"/>
                        </a:rPr>
                        <a:t> </a:t>
                      </a:r>
                      <a:r>
                        <a:rPr lang="ru-RU" sz="1400" kern="1200" cap="none">
                          <a:solidFill>
                            <a:schemeClr val="dk1"/>
                          </a:solidFill>
                          <a:latin typeface="+mn-lt"/>
                          <a:ea typeface="+mn-ea"/>
                          <a:cs typeface="+mn-cs"/>
                        </a:rPr>
                        <a:t>в научных журналах, включенных в Российский научный индекс цитирования (РИНЦ),</a:t>
                      </a:r>
                      <a:r>
                        <a:rPr lang="ru-RU" sz="1400" kern="1200" cap="none" baseline="0">
                          <a:solidFill>
                            <a:schemeClr val="dk1"/>
                          </a:solidFill>
                          <a:latin typeface="+mn-lt"/>
                          <a:ea typeface="+mn-ea"/>
                          <a:cs typeface="+mn-cs"/>
                        </a:rPr>
                        <a:t> </a:t>
                      </a:r>
                      <a:r>
                        <a:rPr lang="ru-RU" sz="1400" kern="1200" cap="none">
                          <a:solidFill>
                            <a:schemeClr val="dk1"/>
                          </a:solidFill>
                          <a:latin typeface="+mn-lt"/>
                          <a:ea typeface="+mn-ea"/>
                          <a:cs typeface="+mn-cs"/>
                        </a:rPr>
                        <a:t>из них - в научных изданиях, входящих в перечень ВАК Министерства науки и высшего образования РФ</a:t>
                      </a:r>
                      <a:endParaRPr lang="ru-RU" sz="1400" kern="1200">
                        <a:solidFill>
                          <a:schemeClr val="dk1"/>
                        </a:solidFill>
                        <a:latin typeface="+mn-lt"/>
                        <a:ea typeface="+mn-ea"/>
                        <a:cs typeface="+mn-cs"/>
                      </a:endParaRPr>
                    </a:p>
                  </a:txBody>
                  <a:tcPr marL="67993" marR="67993" marT="34002" marB="34002"/>
                </a:tc>
                <a:tc>
                  <a:txBody>
                    <a:bodyPr vert="horz" wrap="square"/>
                    <a:lstStyle/>
                    <a:p>
                      <a:pPr algn="ctr"/>
                      <a:r>
                        <a:rPr lang="ru-RU" sz="1400" kern="1200">
                          <a:solidFill>
                            <a:schemeClr val="tx1"/>
                          </a:solidFill>
                          <a:latin typeface="+mn-lt"/>
                          <a:ea typeface="+mn-ea"/>
                          <a:cs typeface="+mn-cs"/>
                        </a:rPr>
                        <a:t>48 (17)</a:t>
                      </a:r>
                    </a:p>
                  </a:txBody>
                  <a:tcPr marL="67993" marR="67993" marT="34002" marB="34002"/>
                </a:tc>
                <a:extLst>
                  <a:ext uri="{0D108BD9-81ED-4DB2-BD59-A6C34878D82A}">
                    <a16:rowId xmlns:a16="http://schemas.microsoft.com/office/drawing/2014/main" val="10002"/>
                  </a:ext>
                </a:extLst>
              </a:tr>
              <a:tr h="281473">
                <a:tc>
                  <a:txBody>
                    <a:bodyPr vert="horz" wrap="square"/>
                    <a:lstStyle/>
                    <a:p>
                      <a:pPr marL="0" marR="0" lvl="0" indent="0" algn="l" defTabSz="957067" rtl="0" eaLnBrk="1" fontAlgn="auto" latinLnBrk="0" hangingPunct="1">
                        <a:lnSpc>
                          <a:spcPct val="100000"/>
                        </a:lnSpc>
                        <a:spcBef>
                          <a:spcPct val="0"/>
                        </a:spcBef>
                        <a:spcAft>
                          <a:spcPct val="0"/>
                        </a:spcAft>
                        <a:buClrTx/>
                        <a:buSzTx/>
                        <a:buFontTx/>
                        <a:buNone/>
                        <a:defRPr/>
                      </a:pPr>
                      <a:r>
                        <a:rPr lang="ru-RU" sz="1400" kern="1200">
                          <a:solidFill>
                            <a:schemeClr val="dk1"/>
                          </a:solidFill>
                          <a:latin typeface="+mn-lt"/>
                          <a:ea typeface="+mn-ea"/>
                          <a:cs typeface="+mn-cs"/>
                        </a:rPr>
                        <a:t>Результаты</a:t>
                      </a:r>
                      <a:r>
                        <a:rPr lang="ru-RU" sz="1400" kern="1200" baseline="0">
                          <a:solidFill>
                            <a:schemeClr val="dk1"/>
                          </a:solidFill>
                          <a:latin typeface="+mn-lt"/>
                          <a:ea typeface="+mn-ea"/>
                          <a:cs typeface="+mn-cs"/>
                        </a:rPr>
                        <a:t> интеллектуальной деятельности (РИД)</a:t>
                      </a:r>
                      <a:endParaRPr lang="ru-RU" sz="1400" kern="1200">
                        <a:solidFill>
                          <a:schemeClr val="dk1"/>
                        </a:solidFill>
                        <a:latin typeface="+mn-lt"/>
                        <a:ea typeface="+mn-ea"/>
                        <a:cs typeface="+mn-cs"/>
                      </a:endParaRPr>
                    </a:p>
                  </a:txBody>
                  <a:tcPr marL="67993" marR="67993" marT="34002" marB="34002"/>
                </a:tc>
                <a:tc>
                  <a:txBody>
                    <a:bodyPr vert="horz" wrap="square"/>
                    <a:lstStyle/>
                    <a:p>
                      <a:pPr algn="ctr"/>
                      <a:r>
                        <a:rPr lang="ru-RU" sz="1400" kern="1200">
                          <a:solidFill>
                            <a:schemeClr val="tx1"/>
                          </a:solidFill>
                          <a:latin typeface="+mn-lt"/>
                          <a:ea typeface="+mn-ea"/>
                          <a:cs typeface="+mn-cs"/>
                        </a:rPr>
                        <a:t>1</a:t>
                      </a:r>
                    </a:p>
                  </a:txBody>
                  <a:tcPr marL="67993" marR="67993" marT="34002" marB="34002"/>
                </a:tc>
                <a:extLst>
                  <a:ext uri="{0D108BD9-81ED-4DB2-BD59-A6C34878D82A}">
                    <a16:rowId xmlns:a16="http://schemas.microsoft.com/office/drawing/2014/main" val="10003"/>
                  </a:ext>
                </a:extLst>
              </a:tr>
              <a:tr h="281473">
                <a:tc>
                  <a:txBody>
                    <a:bodyPr vert="horz" wrap="square"/>
                    <a:lstStyle/>
                    <a:p>
                      <a:r>
                        <a:rPr lang="ru-RU" sz="1400" kern="1200">
                          <a:solidFill>
                            <a:schemeClr val="dk1"/>
                          </a:solidFill>
                          <a:latin typeface="+mn-lt"/>
                          <a:ea typeface="+mn-ea"/>
                          <a:cs typeface="+mn-cs"/>
                        </a:rPr>
                        <a:t>ВКР</a:t>
                      </a:r>
                    </a:p>
                  </a:txBody>
                  <a:tcPr marL="67993" marR="67993" marT="34002" marB="34002"/>
                </a:tc>
                <a:tc>
                  <a:txBody>
                    <a:bodyPr vert="horz" wrap="square"/>
                    <a:lstStyle/>
                    <a:p>
                      <a:pPr algn="ctr"/>
                      <a:r>
                        <a:rPr lang="ru-RU" sz="1400" kern="1200">
                          <a:solidFill>
                            <a:schemeClr val="tx1"/>
                          </a:solidFill>
                          <a:latin typeface="+mn-lt"/>
                          <a:ea typeface="+mn-ea"/>
                          <a:cs typeface="+mn-cs"/>
                        </a:rPr>
                        <a:t>2</a:t>
                      </a:r>
                    </a:p>
                  </a:txBody>
                  <a:tcPr marL="67993" marR="67993" marT="34002" marB="34002"/>
                </a:tc>
                <a:extLst>
                  <a:ext uri="{0D108BD9-81ED-4DB2-BD59-A6C34878D82A}">
                    <a16:rowId xmlns:a16="http://schemas.microsoft.com/office/drawing/2014/main" val="10004"/>
                  </a:ext>
                </a:extLst>
              </a:tr>
            </a:tbl>
          </a:graphicData>
        </a:graphic>
      </p:graphicFrame>
      <p:sp>
        <p:nvSpPr>
          <p:cNvPr id="19" name="Прямоугольник 18"/>
          <p:cNvSpPr/>
          <p:nvPr/>
        </p:nvSpPr>
        <p:spPr>
          <a:xfrm>
            <a:off x="308431" y="2066468"/>
            <a:ext cx="9289137" cy="2031325"/>
          </a:xfrm>
          <a:prstGeom prst="rect">
            <a:avLst/>
          </a:prstGeom>
        </p:spPr>
        <p:txBody>
          <a:bodyPr wrap="square">
            <a:spAutoFit/>
          </a:bodyPr>
          <a:lstStyle/>
          <a:p>
            <a:r>
              <a:rPr lang="ru-RU" sz="1400" b="1">
                <a:latin typeface="+mn-lt"/>
              </a:rPr>
              <a:t>МЕТОДИЧЕСКИЕ РЕКОМЕНДАЦИИ / НАУЧНО ОБОСНОВАННЫЕ ПРЕДЛОЖЕНИЯ: </a:t>
            </a:r>
            <a:br>
              <a:rPr lang="ru-RU" sz="1400" b="1">
                <a:latin typeface="+mn-lt"/>
              </a:rPr>
            </a:br>
            <a:r>
              <a:rPr lang="ru-RU" sz="1400">
                <a:latin typeface="+mn-lt"/>
              </a:rPr>
              <a:t> </a:t>
            </a:r>
            <a:r>
              <a:rPr lang="en-US" sz="1400">
                <a:latin typeface="+mn-lt"/>
              </a:rPr>
              <a:t>-</a:t>
            </a:r>
            <a:r>
              <a:rPr lang="ru-RU" sz="1400">
                <a:latin typeface="+mn-lt"/>
              </a:rPr>
              <a:t> </a:t>
            </a:r>
            <a:r>
              <a:rPr lang="ru-RU" sz="1400">
                <a:effectLst/>
                <a:latin typeface="+mn-lt"/>
                <a:ea typeface="Times New Roman" panose="02020603050405020304" pitchFamily="18" charset="0"/>
              </a:rPr>
              <a:t>по оценке </a:t>
            </a:r>
            <a:r>
              <a:rPr lang="ru-RU" sz="1400">
                <a:effectLst/>
                <a:latin typeface="+mn-lt"/>
                <a:ea typeface="Calibri" panose="020f0502020204030204" pitchFamily="34" charset="0"/>
              </a:rPr>
              <a:t>обстановки при чрезвычайных ситуациях на ядерно-опасных и радиационно-опасных объектах (п.29);</a:t>
            </a:r>
          </a:p>
          <a:p>
            <a:r>
              <a:rPr lang="ru-RU" sz="1400">
                <a:effectLst/>
                <a:latin typeface="+mn-lt"/>
                <a:ea typeface="Times New Roman" panose="02020603050405020304" pitchFamily="18" charset="0"/>
              </a:rPr>
              <a:t>- по оценке эффективности процессов планирования деятельности в организациях МЧС России (п.30);</a:t>
            </a:r>
          </a:p>
          <a:p>
            <a:pPr marL="285750" indent="-285750">
              <a:buFontTx/>
              <a:buChar char="-"/>
            </a:pPr>
            <a:r>
              <a:rPr lang="x-none" sz="1400">
                <a:effectLst/>
                <a:latin typeface="+mn-lt"/>
                <a:ea typeface="Times New Roman" panose="02020603050405020304" pitchFamily="18" charset="0"/>
              </a:rPr>
              <a:t>для проектирования опытного образца механизма, создающего распределённые силы при диагностике площадок маршевых пожарных лестниц</a:t>
            </a:r>
            <a:r>
              <a:rPr lang="ru-RU" sz="1400">
                <a:effectLst/>
                <a:latin typeface="+mn-lt"/>
                <a:ea typeface="Times New Roman" panose="02020603050405020304" pitchFamily="18" charset="0"/>
              </a:rPr>
              <a:t> (п.31);</a:t>
            </a:r>
          </a:p>
          <a:p>
            <a:pPr marL="285750" indent="-285750">
              <a:buFontTx/>
              <a:buChar char="-"/>
            </a:pPr>
            <a:r>
              <a:rPr lang="ru-RU" sz="1400">
                <a:effectLst/>
                <a:latin typeface="+mn-lt"/>
                <a:ea typeface="Times New Roman" panose="02020603050405020304" pitchFamily="18" charset="0"/>
              </a:rPr>
              <a:t>по организации противопожарной пропаганды и обучению населения мерам пожарной безопасности (п.32);</a:t>
            </a:r>
          </a:p>
          <a:p>
            <a:pPr marL="285750" indent="-285750">
              <a:buFontTx/>
              <a:buChar char="-"/>
            </a:pPr>
            <a:r>
              <a:rPr lang="ru-RU" sz="1400">
                <a:effectLst/>
                <a:latin typeface="+mn-lt"/>
                <a:ea typeface="Times New Roman" panose="02020603050405020304" pitchFamily="18" charset="0"/>
              </a:rPr>
              <a:t>по патриотическому воспитанию при изучении гуманитарных дисциплин (п.34);</a:t>
            </a:r>
          </a:p>
          <a:p>
            <a:pPr marL="285750" indent="-285750">
              <a:buFontTx/>
              <a:buChar char="-"/>
            </a:pPr>
            <a:r>
              <a:rPr lang="ru-RU" sz="1400">
                <a:solidFill>
                  <a:srgbClr val="000000"/>
                </a:solidFill>
                <a:effectLst/>
                <a:latin typeface="+mn-lt"/>
              </a:rPr>
              <a:t>по совершенствованию профессионально-прикладной физической подготовки с использованием многофункциональной спортивной площадки (п.35).</a:t>
            </a:r>
            <a:endParaRPr lang="ru-RU" sz="1400">
              <a:effectLst/>
              <a:latin typeface="+mn-lt"/>
            </a:endParaRPr>
          </a:p>
        </p:txBody>
      </p:sp>
      <p:sp>
        <p:nvSpPr>
          <p:cNvPr id="21" name="Прямоугольник 20">
            <a:extLst>
              <a:ext uri="{FF2B5EF4-FFF2-40B4-BE49-F238E27FC236}">
                <a16:creationId xmlns:a16="http://schemas.microsoft.com/office/drawing/2014/main" id="{092B32DF-5B05-48CD-ADC0-B4F0927E25BD}"/>
              </a:ext>
            </a:extLst>
          </p:cNvPr>
          <p:cNvSpPr/>
          <p:nvPr/>
        </p:nvSpPr>
        <p:spPr>
          <a:xfrm>
            <a:off x="309530" y="1285860"/>
            <a:ext cx="9313588" cy="954107"/>
          </a:xfrm>
          <a:prstGeom prst="rect">
            <a:avLst/>
          </a:prstGeom>
        </p:spPr>
        <p:txBody>
          <a:bodyPr wrap="square">
            <a:spAutoFit/>
          </a:bodyPr>
          <a:lstStyle/>
          <a:p>
            <a:pPr algn="just"/>
            <a:r>
              <a:rPr lang="ru-RU" sz="1400" b="1">
                <a:latin typeface="+mn-lt"/>
              </a:rPr>
              <a:t>РЕЗУЛЬТАТЫ ИНТЕЛЛЕКТУАЛЬНОЙ ДЕЯТЕЛЬНОСТИ :</a:t>
            </a:r>
          </a:p>
          <a:p>
            <a:pPr algn="just"/>
            <a:r>
              <a:rPr lang="ru-RU" sz="1400">
                <a:latin typeface="+mn-lt"/>
              </a:rPr>
              <a:t>-</a:t>
            </a:r>
            <a:r>
              <a:rPr lang="ru-RU" sz="1400">
                <a:effectLst/>
                <a:latin typeface="+mn-lt"/>
                <a:ea typeface="Times New Roman" panose="02020603050405020304" pitchFamily="18" charset="0"/>
              </a:rPr>
              <a:t> свидетельство о государственной регистрации программы для ЭВМ «Расчет радиационной обстановки при авариях на радиационно-опасных объектах» (п.29).</a:t>
            </a:r>
          </a:p>
          <a:p>
            <a:pPr algn="just"/>
            <a:endParaRPr lang="ru-RU" sz="1400">
              <a:latin typeface="+mn-lt"/>
            </a:endParaRPr>
          </a:p>
        </p:txBody>
      </p:sp>
    </p:spTree>
  </p:cSld>
  <p:clrMapOvr>
    <a:masterClrMapping/>
  </p:clrMapOvr>
  <p:transition/>
  <p:timing/>
</p:sld>
</file>

<file path=ppt/slides/slide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13" name="Прямоугольник 12">
            <a:extLst>
              <a:ext uri="{FF2B5EF4-FFF2-40B4-BE49-F238E27FC236}">
                <a16:creationId xmlns:a16="http://schemas.microsoft.com/office/drawing/2014/main" id="{0A14848D-AD9F-468C-A385-9AC7C1CD18A7}"/>
              </a:ext>
            </a:extLst>
          </p:cNvPr>
          <p:cNvSpPr/>
          <p:nvPr/>
        </p:nvSpPr>
        <p:spPr>
          <a:xfrm>
            <a:off x="128239" y="1124744"/>
            <a:ext cx="9654631" cy="3259803"/>
          </a:xfrm>
          <a:prstGeom prst="rect">
            <a:avLst/>
          </a:prstGeom>
        </p:spPr>
        <p:txBody>
          <a:bodyPr wrap="square">
            <a:spAutoFit/>
          </a:bodyPr>
          <a:lstStyle/>
          <a:p>
            <a:pPr marL="989013" indent="-989013" algn="just">
              <a:defRPr/>
            </a:pPr>
            <a:r>
              <a:rPr lang="ru-RU" sz="1400" b="1">
                <a:latin typeface="+mn-lt"/>
              </a:rPr>
              <a:t>Заказчик: </a:t>
            </a:r>
            <a:r>
              <a:rPr lang="ru-RU" sz="1400">
                <a:latin typeface="+mn-lt"/>
              </a:rPr>
              <a:t>Ивановская пожарно-­спасательная академия ГПС МЧС России </a:t>
            </a:r>
          </a:p>
          <a:p>
            <a:pPr algn="just">
              <a:defRPr/>
            </a:pPr>
            <a:r>
              <a:rPr lang="ru-RU" sz="1400" b="1">
                <a:solidFill>
                  <a:prstClr val="black"/>
                </a:solidFill>
                <a:latin typeface="+mn-lt"/>
              </a:rPr>
              <a:t>Исполнитель: </a:t>
            </a:r>
            <a:r>
              <a:rPr lang="ru-RU" sz="1400">
                <a:solidFill>
                  <a:prstClr val="black"/>
                </a:solidFill>
                <a:latin typeface="+mn-lt"/>
              </a:rPr>
              <a:t>ЗАО «Институт телекоммуникаций»</a:t>
            </a:r>
            <a:endParaRPr lang="ru-RU" sz="1400">
              <a:latin typeface="+mn-lt"/>
            </a:endParaRPr>
          </a:p>
          <a:p>
            <a:pPr>
              <a:defRPr/>
            </a:pPr>
            <a:r>
              <a:rPr lang="ru-RU" sz="1400" b="1">
                <a:latin typeface="+mn-lt"/>
              </a:rPr>
              <a:t>Сроки выполнения:  </a:t>
            </a:r>
            <a:r>
              <a:rPr lang="ru-RU" sz="1400">
                <a:latin typeface="+mn-lt"/>
              </a:rPr>
              <a:t>10.02.2023 - 15.12.2025 гг.</a:t>
            </a:r>
          </a:p>
          <a:p>
            <a:pPr algn="just">
              <a:defRPr/>
            </a:pPr>
            <a:endParaRPr lang="ru-RU" sz="1200" b="1">
              <a:solidFill>
                <a:prstClr val="black"/>
              </a:solidFill>
              <a:latin typeface="+mn-lt"/>
            </a:endParaRPr>
          </a:p>
          <a:p>
            <a:pPr algn="just">
              <a:defRPr/>
            </a:pPr>
            <a:r>
              <a:rPr lang="ru-RU" sz="1400" b="1">
                <a:solidFill>
                  <a:prstClr val="black"/>
                </a:solidFill>
                <a:latin typeface="+mn-lt"/>
              </a:rPr>
              <a:t>Основные результаты </a:t>
            </a:r>
            <a:r>
              <a:rPr lang="en-US" sz="1400" b="1">
                <a:solidFill>
                  <a:prstClr val="black"/>
                </a:solidFill>
                <a:latin typeface="+mn-lt"/>
              </a:rPr>
              <a:t>III </a:t>
            </a:r>
            <a:r>
              <a:rPr lang="ru-RU" sz="1400" b="1">
                <a:solidFill>
                  <a:prstClr val="black"/>
                </a:solidFill>
                <a:latin typeface="+mn-lt"/>
              </a:rPr>
              <a:t>этапа</a:t>
            </a:r>
            <a:r>
              <a:rPr lang="en-US" sz="1400" b="1">
                <a:solidFill>
                  <a:prstClr val="black"/>
                </a:solidFill>
                <a:latin typeface="+mn-lt"/>
              </a:rPr>
              <a:t> </a:t>
            </a:r>
            <a:r>
              <a:rPr lang="ru-RU" sz="1400" b="1">
                <a:solidFill>
                  <a:prstClr val="black"/>
                </a:solidFill>
                <a:latin typeface="+mn-lt"/>
              </a:rPr>
              <a:t>и НИР в целом: </a:t>
            </a:r>
          </a:p>
          <a:p>
            <a:pPr marL="176213" lvl="0" indent="-176213" algn="just">
              <a:lnSpc>
                <a:spcPct val="110000"/>
              </a:lnSpc>
              <a:buFont typeface="Wingdings" panose="05000000000000000000" pitchFamily="2" charset="2"/>
              <a:buChar char="§"/>
              <a:tabLst>
                <a:tab pos="630555"/>
                <a:tab pos="4198620"/>
              </a:tabLst>
            </a:pPr>
            <a:r>
              <a:rPr lang="ru-RU" sz="1400">
                <a:solidFill>
                  <a:srgbClr val="000000"/>
                </a:solidFill>
                <a:latin typeface="+mn-lt"/>
                <a:ea typeface="Times New Roman" panose="02020603050405020304" pitchFamily="18" charset="0"/>
              </a:rPr>
              <a:t>отчет о НИР (заключительный);</a:t>
            </a:r>
            <a:endParaRPr lang="ru-RU" sz="1400">
              <a:effectLst/>
              <a:latin typeface="+mn-lt"/>
              <a:ea typeface="Times New Roman" panose="02020603050405020304" pitchFamily="18" charset="0"/>
            </a:endParaRPr>
          </a:p>
          <a:p>
            <a:pPr marL="176213" lvl="0" indent="-176213" algn="just">
              <a:lnSpc>
                <a:spcPct val="110000"/>
              </a:lnSpc>
              <a:buFont typeface="Wingdings" panose="05000000000000000000" pitchFamily="2" charset="2"/>
              <a:buChar char="§"/>
              <a:tabLst>
                <a:tab pos="630555"/>
                <a:tab pos="4198620"/>
              </a:tabLst>
            </a:pPr>
            <a:r>
              <a:rPr lang="ru-RU" sz="1400">
                <a:solidFill>
                  <a:srgbClr val="000000"/>
                </a:solidFill>
                <a:latin typeface="+mn-lt"/>
                <a:ea typeface="Times New Roman" panose="02020603050405020304" pitchFamily="18" charset="0"/>
              </a:rPr>
              <a:t>отчет о патентных исследованиях (заключительный);</a:t>
            </a:r>
            <a:endParaRPr lang="ru-RU" sz="1400">
              <a:effectLst/>
              <a:latin typeface="+mn-lt"/>
              <a:ea typeface="Times New Roman" panose="02020603050405020304" pitchFamily="18" charset="0"/>
            </a:endParaRPr>
          </a:p>
          <a:p>
            <a:pPr marL="176213" lvl="0" indent="-176213" algn="just">
              <a:lnSpc>
                <a:spcPct val="110000"/>
              </a:lnSpc>
              <a:buFont typeface="Wingdings" panose="05000000000000000000" pitchFamily="2" charset="2"/>
              <a:buChar char="§"/>
              <a:tabLst>
                <a:tab pos="630555"/>
                <a:tab pos="4198620"/>
              </a:tabLst>
            </a:pPr>
            <a:r>
              <a:rPr lang="ru-RU" sz="1400">
                <a:solidFill>
                  <a:srgbClr val="000000"/>
                </a:solidFill>
                <a:latin typeface="+mn-lt"/>
                <a:ea typeface="Times New Roman" panose="02020603050405020304" pitchFamily="18" charset="0"/>
              </a:rPr>
              <a:t>программа и методики исследовательских испытаний макетов на </a:t>
            </a:r>
            <a:r>
              <a:rPr lang="en-US" sz="1400">
                <a:solidFill>
                  <a:prstClr val="black"/>
                </a:solidFill>
                <a:latin typeface="+mn-lt"/>
              </a:rPr>
              <a:t>III </a:t>
            </a:r>
            <a:r>
              <a:rPr lang="ru-RU" sz="1400">
                <a:solidFill>
                  <a:srgbClr val="000000"/>
                </a:solidFill>
                <a:effectLst/>
                <a:latin typeface="+mn-lt"/>
                <a:ea typeface="Times New Roman" panose="02020603050405020304" pitchFamily="18" charset="0"/>
              </a:rPr>
              <a:t>этапе НИР;</a:t>
            </a:r>
            <a:endParaRPr lang="ru-RU" sz="1400">
              <a:effectLst/>
              <a:latin typeface="+mn-lt"/>
              <a:ea typeface="Times New Roman" panose="02020603050405020304" pitchFamily="18" charset="0"/>
            </a:endParaRPr>
          </a:p>
          <a:p>
            <a:pPr marL="176213" lvl="0" indent="-176213">
              <a:lnSpc>
                <a:spcPct val="110000"/>
              </a:lnSpc>
              <a:buFont typeface="Wingdings" panose="05000000000000000000" pitchFamily="2" charset="2"/>
              <a:buChar char="§"/>
              <a:tabLst>
                <a:tab pos="630555"/>
              </a:tabLst>
            </a:pPr>
            <a:r>
              <a:rPr lang="ru-RU" sz="1400">
                <a:solidFill>
                  <a:srgbClr val="000000"/>
                </a:solidFill>
                <a:latin typeface="+mn-lt"/>
                <a:ea typeface="Times New Roman" panose="02020603050405020304" pitchFamily="18" charset="0"/>
              </a:rPr>
              <a:t>акт и протоколы приемочных испытаний макетов на </a:t>
            </a:r>
            <a:r>
              <a:rPr lang="en-US" sz="1400">
                <a:solidFill>
                  <a:prstClr val="black"/>
                </a:solidFill>
                <a:latin typeface="+mn-lt"/>
              </a:rPr>
              <a:t>III </a:t>
            </a:r>
            <a:r>
              <a:rPr lang="ru-RU" sz="1400">
                <a:solidFill>
                  <a:srgbClr val="000000"/>
                </a:solidFill>
                <a:effectLst/>
                <a:latin typeface="+mn-lt"/>
                <a:ea typeface="Times New Roman" panose="02020603050405020304" pitchFamily="18" charset="0"/>
              </a:rPr>
              <a:t>этапе НИР;</a:t>
            </a:r>
            <a:endParaRPr lang="ru-RU" sz="1400">
              <a:solidFill>
                <a:srgbClr val="000000"/>
              </a:solidFill>
              <a:effectLst/>
              <a:latin typeface="+mn-lt"/>
              <a:ea typeface="Microsoft Sans Serif" panose="020b0604020202020204" pitchFamily="34" charset="0"/>
            </a:endParaRPr>
          </a:p>
          <a:p>
            <a:pPr marL="176213" lvl="0" indent="-176213" algn="just">
              <a:lnSpc>
                <a:spcPct val="110000"/>
              </a:lnSpc>
              <a:buFont typeface="Wingdings" panose="05000000000000000000" pitchFamily="2" charset="2"/>
              <a:buChar char="§"/>
              <a:tabLst>
                <a:tab pos="630555"/>
                <a:tab pos="4198620"/>
              </a:tabLst>
            </a:pPr>
            <a:r>
              <a:rPr lang="ru-RU" sz="1400">
                <a:solidFill>
                  <a:srgbClr val="000000"/>
                </a:solidFill>
                <a:latin typeface="+mn-lt"/>
                <a:ea typeface="Times New Roman" panose="02020603050405020304" pitchFamily="18" charset="0"/>
              </a:rPr>
              <a:t>специальное программное обеспечение на макет «</a:t>
            </a:r>
            <a:r>
              <a:rPr lang="en-US" sz="1400">
                <a:solidFill>
                  <a:srgbClr val="000000"/>
                </a:solidFill>
                <a:effectLst/>
                <a:latin typeface="+mn-lt"/>
                <a:ea typeface="Times New Roman" panose="02020603050405020304" pitchFamily="18" charset="0"/>
              </a:rPr>
              <a:t>AR</a:t>
            </a:r>
            <a:r>
              <a:rPr lang="ru-RU" sz="1400">
                <a:solidFill>
                  <a:srgbClr val="000000"/>
                </a:solidFill>
                <a:effectLst/>
                <a:latin typeface="+mn-lt"/>
                <a:ea typeface="Times New Roman" panose="02020603050405020304" pitchFamily="18" charset="0"/>
              </a:rPr>
              <a:t>-носимый комплект обучающегося» </a:t>
            </a:r>
            <a:r>
              <a:rPr lang="en-US" sz="1400">
                <a:solidFill>
                  <a:prstClr val="black"/>
                </a:solidFill>
                <a:latin typeface="+mn-lt"/>
              </a:rPr>
              <a:t>III </a:t>
            </a:r>
            <a:r>
              <a:rPr lang="ru-RU" sz="1400">
                <a:solidFill>
                  <a:srgbClr val="000000"/>
                </a:solidFill>
                <a:effectLst/>
                <a:latin typeface="+mn-lt"/>
                <a:ea typeface="Times New Roman" panose="02020603050405020304" pitchFamily="18" charset="0"/>
              </a:rPr>
              <a:t>этапа НИР;</a:t>
            </a:r>
            <a:endParaRPr lang="ru-RU" sz="1400">
              <a:effectLst/>
              <a:latin typeface="+mn-lt"/>
              <a:ea typeface="Times New Roman" panose="02020603050405020304" pitchFamily="18" charset="0"/>
            </a:endParaRPr>
          </a:p>
          <a:p>
            <a:pPr marL="176213" lvl="0" indent="-176213" algn="just">
              <a:lnSpc>
                <a:spcPct val="110000"/>
              </a:lnSpc>
              <a:buFont typeface="Wingdings" panose="05000000000000000000" pitchFamily="2" charset="2"/>
              <a:buChar char="§"/>
              <a:tabLst>
                <a:tab pos="630555"/>
                <a:tab pos="4198620"/>
              </a:tabLst>
            </a:pPr>
            <a:r>
              <a:rPr lang="ru-RU" sz="1400">
                <a:solidFill>
                  <a:srgbClr val="000000"/>
                </a:solidFill>
                <a:effectLst/>
                <a:latin typeface="+mn-lt"/>
                <a:ea typeface="Times New Roman" panose="02020603050405020304" pitchFamily="18" charset="0"/>
              </a:rPr>
              <a:t>макет «MR(VR)-носимый комплект обучающегося» с полным комплектом программного обеспечения;</a:t>
            </a:r>
            <a:endParaRPr lang="ru-RU" sz="1400">
              <a:effectLst/>
              <a:latin typeface="+mn-lt"/>
              <a:ea typeface="Times New Roman" panose="02020603050405020304" pitchFamily="18" charset="0"/>
            </a:endParaRPr>
          </a:p>
          <a:p>
            <a:pPr marL="176213" lvl="0" indent="-176213" algn="just">
              <a:lnSpc>
                <a:spcPct val="110000"/>
              </a:lnSpc>
              <a:buFont typeface="Wingdings" panose="05000000000000000000" pitchFamily="2" charset="2"/>
              <a:buChar char="§"/>
              <a:tabLst>
                <a:tab pos="630555"/>
                <a:tab pos="4198620"/>
              </a:tabLst>
            </a:pPr>
            <a:r>
              <a:rPr lang="ru-RU" sz="1400">
                <a:solidFill>
                  <a:srgbClr val="000000"/>
                </a:solidFill>
                <a:latin typeface="+mn-lt"/>
                <a:ea typeface="Times New Roman" panose="02020603050405020304" pitchFamily="18" charset="0"/>
              </a:rPr>
              <a:t>макет «Носимый комплект преподавателя на базе планшетного компьютера» по </a:t>
            </a:r>
            <a:r>
              <a:rPr lang="en-US" sz="1400">
                <a:solidFill>
                  <a:prstClr val="black"/>
                </a:solidFill>
                <a:latin typeface="+mn-lt"/>
              </a:rPr>
              <a:t>III </a:t>
            </a:r>
            <a:r>
              <a:rPr lang="ru-RU" sz="1400">
                <a:solidFill>
                  <a:srgbClr val="000000"/>
                </a:solidFill>
                <a:effectLst/>
                <a:latin typeface="+mn-lt"/>
                <a:ea typeface="Times New Roman" panose="02020603050405020304" pitchFamily="18" charset="0"/>
              </a:rPr>
              <a:t>этапу НИР;</a:t>
            </a:r>
            <a:endParaRPr lang="ru-RU" sz="1400">
              <a:effectLst/>
              <a:latin typeface="+mn-lt"/>
              <a:ea typeface="Times New Roman" panose="02020603050405020304" pitchFamily="18" charset="0"/>
            </a:endParaRPr>
          </a:p>
          <a:p>
            <a:pPr marL="176213" indent="-176213" algn="just">
              <a:lnSpc>
                <a:spcPct val="110000"/>
              </a:lnSpc>
              <a:buFont typeface="Wingdings" panose="05000000000000000000" pitchFamily="2" charset="2"/>
              <a:buChar char="§"/>
            </a:pPr>
            <a:r>
              <a:rPr lang="ru-RU" sz="1400">
                <a:solidFill>
                  <a:srgbClr val="000000"/>
                </a:solidFill>
                <a:effectLst/>
                <a:latin typeface="+mn-lt"/>
                <a:ea typeface="Times New Roman" panose="02020603050405020304" pitchFamily="18" charset="0"/>
              </a:rPr>
              <a:t>программы для ЭВМ «Эксплуатация пожарной техники, средств связи и малой механизации», «Организация газодымозащитной службы»,</a:t>
            </a:r>
            <a:r>
              <a:rPr lang="en-US" sz="1400">
                <a:solidFill>
                  <a:srgbClr val="000000"/>
                </a:solidFill>
                <a:effectLst/>
                <a:latin typeface="+mn-lt"/>
                <a:ea typeface="Times New Roman" panose="02020603050405020304" pitchFamily="18" charset="0"/>
              </a:rPr>
              <a:t> </a:t>
            </a:r>
            <a:r>
              <a:rPr lang="ru-RU" sz="1400">
                <a:solidFill>
                  <a:srgbClr val="000000"/>
                </a:solidFill>
                <a:effectLst/>
                <a:latin typeface="+mn-lt"/>
                <a:ea typeface="Times New Roman" panose="02020603050405020304" pitchFamily="18" charset="0"/>
              </a:rPr>
              <a:t>«Расследование и экспертиза пожаров»</a:t>
            </a:r>
            <a:r>
              <a:rPr lang="en-US" sz="1400">
                <a:solidFill>
                  <a:srgbClr val="000000"/>
                </a:solidFill>
                <a:effectLst/>
                <a:latin typeface="+mn-lt"/>
                <a:ea typeface="Times New Roman" panose="02020603050405020304" pitchFamily="18" charset="0"/>
              </a:rPr>
              <a:t>; </a:t>
            </a:r>
            <a:r>
              <a:rPr lang="ru-RU" sz="1400">
                <a:solidFill>
                  <a:srgbClr val="000000"/>
                </a:solidFill>
                <a:effectLst/>
                <a:latin typeface="+mn-lt"/>
                <a:ea typeface="Times New Roman" panose="02020603050405020304" pitchFamily="18" charset="0"/>
              </a:rPr>
              <a:t>«Пожарная безопасность объектов защиты». </a:t>
            </a:r>
            <a:endParaRPr lang="ru-RU" sz="1400">
              <a:solidFill>
                <a:srgbClr val="000000"/>
              </a:solidFill>
              <a:effectLst/>
              <a:latin typeface="+mn-lt"/>
              <a:ea typeface="Microsoft Sans Serif" panose="020b0604020202020204" pitchFamily="34" charset="0"/>
            </a:endParaRPr>
          </a:p>
        </p:txBody>
      </p:sp>
      <p:pic>
        <p:nvPicPr>
          <p:cNvPr id="15" name="Рисунок 14">
            <a:extLst>
              <a:ext uri="{FF2B5EF4-FFF2-40B4-BE49-F238E27FC236}">
                <a16:creationId xmlns:a16="http://schemas.microsoft.com/office/drawing/2014/main" id="{BC065997-42F2-4013-A184-5D714995CA0B}"/>
              </a:ext>
            </a:extLst>
          </p:cNvPr>
          <p:cNvPicPr>
            <a:picLocks noChangeAspect="1"/>
          </p:cNvPicPr>
          <p:nvPr/>
        </p:nvPicPr>
        <p:blipFill>
          <a:blip r:embed="rId2"/>
          <a:stretch>
            <a:fillRect/>
          </a:stretch>
        </p:blipFill>
        <p:spPr>
          <a:xfrm>
            <a:off x="6618133" y="4437509"/>
            <a:ext cx="3129981" cy="1550194"/>
          </a:xfrm>
          <a:prstGeom prst="rect">
            <a:avLst/>
          </a:prstGeom>
        </p:spPr>
      </p:pic>
      <p:pic>
        <p:nvPicPr>
          <p:cNvPr id="18" name="Рисунок 17">
            <a:extLst>
              <a:ext uri="{FF2B5EF4-FFF2-40B4-BE49-F238E27FC236}">
                <a16:creationId xmlns:a16="http://schemas.microsoft.com/office/drawing/2014/main" id="{945D5AA5-D547-43FB-88F9-2A36F386F26B}"/>
              </a:ext>
            </a:extLst>
          </p:cNvPr>
          <p:cNvPicPr>
            <a:picLocks noChangeAspect="1"/>
          </p:cNvPicPr>
          <p:nvPr/>
        </p:nvPicPr>
        <p:blipFill>
          <a:blip r:embed="rId3"/>
          <a:stretch>
            <a:fillRect/>
          </a:stretch>
        </p:blipFill>
        <p:spPr>
          <a:xfrm>
            <a:off x="4376936" y="5119659"/>
            <a:ext cx="3493945" cy="1584855"/>
          </a:xfrm>
          <a:prstGeom prst="rect">
            <a:avLst/>
          </a:prstGeom>
        </p:spPr>
      </p:pic>
      <p:pic>
        <p:nvPicPr>
          <p:cNvPr id="10" name="Рисунок 9">
            <a:extLst>
              <a:ext uri="{FF2B5EF4-FFF2-40B4-BE49-F238E27FC236}">
                <a16:creationId xmlns:a16="http://schemas.microsoft.com/office/drawing/2014/main" id="{6A54F151-681C-40BE-98CD-A0960A4A3614}"/>
              </a:ext>
            </a:extLst>
          </p:cNvPr>
          <p:cNvPicPr>
            <a:picLocks noChangeAspect="1"/>
          </p:cNvPicPr>
          <p:nvPr/>
        </p:nvPicPr>
        <p:blipFill>
          <a:blip r:embed="rId4"/>
          <a:stretch>
            <a:fillRect/>
          </a:stretch>
        </p:blipFill>
        <p:spPr>
          <a:xfrm>
            <a:off x="1664147" y="4437509"/>
            <a:ext cx="3129981" cy="1524106"/>
          </a:xfrm>
          <a:prstGeom prst="rect">
            <a:avLst/>
          </a:prstGeom>
        </p:spPr>
      </p:pic>
      <p:sp>
        <p:nvSpPr>
          <p:cNvPr id="9" name="Прямоугольник 8">
            <a:extLst>
              <a:ext uri="{FF2B5EF4-FFF2-40B4-BE49-F238E27FC236}">
                <a16:creationId xmlns:a16="http://schemas.microsoft.com/office/drawing/2014/main" id="{62546FF7-516D-4AB0-8B3A-6D4B94097894}"/>
              </a:ext>
            </a:extLst>
          </p:cNvPr>
          <p:cNvSpPr/>
          <p:nvPr/>
        </p:nvSpPr>
        <p:spPr>
          <a:xfrm>
            <a:off x="0" y="404813"/>
            <a:ext cx="9906000" cy="67968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2531" name="Номер слайда 3">
            <a:extLst>
              <a:ext uri="{FF2B5EF4-FFF2-40B4-BE49-F238E27FC236}">
                <a16:creationId xmlns:a16="http://schemas.microsoft.com/office/drawing/2014/main" id="{B4A0016D-B2DB-47BB-9DC3-5B95E48E457E}"/>
              </a:ext>
            </a:extLst>
          </p:cNvPr>
          <p:cNvSpPr>
            <a:spLocks noGrp="1" noChangeArrowheads="1"/>
          </p:cNvSpPr>
          <p:nvPr>
            <p:ph type="sldNum" sz="quarter" idx="12"/>
          </p:nvPr>
        </p:nvSpPr>
        <p:spPr bwMode="auto">
          <a:xfrm>
            <a:off x="6940374" y="6270624"/>
            <a:ext cx="2311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955675" eaLnBrk="0" fontAlgn="base" hangingPunct="0">
              <a:spcBef>
                <a:spcPct val="0"/>
              </a:spcBef>
              <a:spcAft>
                <a:spcPct val="0"/>
              </a:spcAft>
              <a:defRPr sz="1900">
                <a:solidFill>
                  <a:schemeClr val="tx1"/>
                </a:solidFill>
                <a:latin typeface="Arial" panose="020b0604020202020204" pitchFamily="34" charset="0"/>
              </a:defRPr>
            </a:lvl6pPr>
            <a:lvl7pPr marL="2971800" indent="-228600" defTabSz="955675" eaLnBrk="0" fontAlgn="base" hangingPunct="0">
              <a:spcBef>
                <a:spcPct val="0"/>
              </a:spcBef>
              <a:spcAft>
                <a:spcPct val="0"/>
              </a:spcAft>
              <a:defRPr sz="1900">
                <a:solidFill>
                  <a:schemeClr val="tx1"/>
                </a:solidFill>
                <a:latin typeface="Arial" panose="020b0604020202020204" pitchFamily="34" charset="0"/>
              </a:defRPr>
            </a:lvl7pPr>
            <a:lvl8pPr marL="3429000" indent="-228600" defTabSz="955675" eaLnBrk="0" fontAlgn="base" hangingPunct="0">
              <a:spcBef>
                <a:spcPct val="0"/>
              </a:spcBef>
              <a:spcAft>
                <a:spcPct val="0"/>
              </a:spcAft>
              <a:defRPr sz="1900">
                <a:solidFill>
                  <a:schemeClr val="tx1"/>
                </a:solidFill>
                <a:latin typeface="Arial" panose="020b0604020202020204" pitchFamily="34" charset="0"/>
              </a:defRPr>
            </a:lvl8pPr>
            <a:lvl9pPr marL="3886200" indent="-228600" defTabSz="955675" eaLnBrk="0" fontAlgn="base" hangingPunct="0">
              <a:spcBef>
                <a:spcPct val="0"/>
              </a:spcBef>
              <a:spcAft>
                <a:spcPct val="0"/>
              </a:spcAft>
              <a:defRPr sz="1900">
                <a:solidFill>
                  <a:schemeClr val="tx1"/>
                </a:solidFill>
                <a:latin typeface="Arial" panose="020b0604020202020204" pitchFamily="34" charset="0"/>
              </a:defRPr>
            </a:lvl9pPr>
          </a:lstStyle>
          <a:p>
            <a:fld id="{2E3859A3-7342-4324-8906-D9B0F820C408}" type="slidenum">
              <a:rPr lang="ru-RU" altLang="ru-RU" sz="1800">
                <a:solidFill>
                  <a:srgbClr val="7F7F7F"/>
                </a:solidFill>
                <a:latin typeface="Calibri" panose="020f0502020204030204" pitchFamily="34" charset="0"/>
              </a:rPr>
              <a:t>8</a:t>
            </a:fld>
            <a:endParaRPr lang="ru-RU" altLang="ru-RU" sz="1800">
              <a:solidFill>
                <a:srgbClr val="7F7F7F"/>
              </a:solidFill>
              <a:latin typeface="Calibri" panose="020f0502020204030204" pitchFamily="34" charset="0"/>
            </a:endParaRPr>
          </a:p>
        </p:txBody>
      </p:sp>
      <p:sp>
        <p:nvSpPr>
          <p:cNvPr id="5" name="Прямоугольник 4">
            <a:extLst>
              <a:ext uri="{FF2B5EF4-FFF2-40B4-BE49-F238E27FC236}">
                <a16:creationId xmlns:a16="http://schemas.microsoft.com/office/drawing/2014/main" id="{EA105519-F178-4BE5-915B-BF2EE70266DF}"/>
              </a:ext>
            </a:extLst>
          </p:cNvPr>
          <p:cNvSpPr/>
          <p:nvPr/>
        </p:nvSpPr>
        <p:spPr>
          <a:xfrm>
            <a:off x="0" y="0"/>
            <a:ext cx="9906000" cy="4048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6" name="Прямоугольник 5">
            <a:extLst>
              <a:ext uri="{FF2B5EF4-FFF2-40B4-BE49-F238E27FC236}">
                <a16:creationId xmlns:a16="http://schemas.microsoft.com/office/drawing/2014/main" id="{F07644D2-20CE-47E1-94AC-2D02911E4CFF}"/>
              </a:ext>
            </a:extLst>
          </p:cNvPr>
          <p:cNvSpPr/>
          <p:nvPr/>
        </p:nvSpPr>
        <p:spPr>
          <a:xfrm>
            <a:off x="704850" y="0"/>
            <a:ext cx="9201150" cy="400050"/>
          </a:xfrm>
          <a:prstGeom prst="rect">
            <a:avLst/>
          </a:prstGeom>
        </p:spPr>
        <p:txBody>
          <a:bodyPr>
            <a:spAutoFit/>
          </a:bodyPr>
          <a:lstStyle/>
          <a:p>
            <a:pPr marL="29857" algn="ctr">
              <a:defRPr/>
            </a:pPr>
            <a:r>
              <a:rPr lang="ru-RU" sz="2000" b="1">
                <a:latin typeface="+mn-lt"/>
              </a:rPr>
              <a:t>1. Описание научно-исследовательских работ (на внебюджетной основе) </a:t>
            </a:r>
          </a:p>
        </p:txBody>
      </p:sp>
      <p:sp>
        <p:nvSpPr>
          <p:cNvPr id="12" name="Прямоугольник 11">
            <a:extLst>
              <a:ext uri="{FF2B5EF4-FFF2-40B4-BE49-F238E27FC236}">
                <a16:creationId xmlns:a16="http://schemas.microsoft.com/office/drawing/2014/main" id="{AA5B53C1-075C-458C-AC05-2AA12D9EA180}"/>
              </a:ext>
            </a:extLst>
          </p:cNvPr>
          <p:cNvSpPr/>
          <p:nvPr/>
        </p:nvSpPr>
        <p:spPr>
          <a:xfrm>
            <a:off x="273843" y="476672"/>
            <a:ext cx="9358313" cy="523220"/>
          </a:xfrm>
          <a:prstGeom prst="rect">
            <a:avLst/>
          </a:prstGeom>
        </p:spPr>
        <p:txBody>
          <a:bodyPr>
            <a:spAutoFit/>
          </a:bodyPr>
          <a:lstStyle/>
          <a:p>
            <a:pPr algn="ctr">
              <a:defRPr/>
            </a:pPr>
            <a:r>
              <a:rPr lang="ru-RU" sz="1400" b="1">
                <a:latin typeface="+mn-lt"/>
              </a:rPr>
              <a:t>НИР «Исследования по применению технологий виртуальной, дополненной и смешанной реальностей при подготовке пожарных и спасателей» (шифр «Подготовка-ПС»)</a:t>
            </a:r>
          </a:p>
        </p:txBody>
      </p:sp>
      <p:pic>
        <p:nvPicPr>
          <p:cNvPr id="8" name="Рисунок 7">
            <a:extLst>
              <a:ext uri="{FF2B5EF4-FFF2-40B4-BE49-F238E27FC236}">
                <a16:creationId xmlns:a16="http://schemas.microsoft.com/office/drawing/2014/main" id="{F8422822-B39D-472C-B104-D65CF643DEE1}"/>
              </a:ext>
            </a:extLst>
          </p:cNvPr>
          <p:cNvPicPr>
            <a:picLocks noChangeAspect="1"/>
          </p:cNvPicPr>
          <p:nvPr/>
        </p:nvPicPr>
        <p:blipFill>
          <a:blip r:embed="rId5"/>
          <a:stretch>
            <a:fillRect/>
          </a:stretch>
        </p:blipFill>
        <p:spPr>
          <a:xfrm>
            <a:off x="7988747" y="1101265"/>
            <a:ext cx="1015466" cy="1456163"/>
          </a:xfrm>
          <a:prstGeom prst="rect">
            <a:avLst/>
          </a:prstGeom>
        </p:spPr>
      </p:pic>
      <p:pic>
        <p:nvPicPr>
          <p:cNvPr id="14" name="Рисунок 13">
            <a:extLst>
              <a:ext uri="{FF2B5EF4-FFF2-40B4-BE49-F238E27FC236}">
                <a16:creationId xmlns:a16="http://schemas.microsoft.com/office/drawing/2014/main" id="{8A03B0F4-3E49-4AFC-A4D7-6FAB20CE83C8}"/>
              </a:ext>
            </a:extLst>
          </p:cNvPr>
          <p:cNvPicPr>
            <a:picLocks noChangeAspect="1"/>
          </p:cNvPicPr>
          <p:nvPr/>
        </p:nvPicPr>
        <p:blipFill>
          <a:blip r:embed="rId6"/>
          <a:srcRect b="2143"/>
          <a:stretch>
            <a:fillRect/>
          </a:stretch>
        </p:blipFill>
        <p:spPr>
          <a:xfrm>
            <a:off x="6368222" y="1101265"/>
            <a:ext cx="1008112" cy="1456162"/>
          </a:xfrm>
          <a:prstGeom prst="rect">
            <a:avLst/>
          </a:prstGeom>
        </p:spPr>
      </p:pic>
      <p:pic>
        <p:nvPicPr>
          <p:cNvPr id="3" name="Рисунок 2">
            <a:extLst>
              <a:ext uri="{FF2B5EF4-FFF2-40B4-BE49-F238E27FC236}">
                <a16:creationId xmlns:a16="http://schemas.microsoft.com/office/drawing/2014/main" id="{281BAE37-B3B2-418B-9942-321491E2A90D}"/>
              </a:ext>
            </a:extLst>
          </p:cNvPr>
          <p:cNvPicPr>
            <a:picLocks noChangeAspect="1"/>
          </p:cNvPicPr>
          <p:nvPr/>
        </p:nvPicPr>
        <p:blipFill>
          <a:blip r:embed="rId7"/>
          <a:srcRect l="4104" t="7071" r="4857" b="1004"/>
          <a:stretch>
            <a:fillRect/>
          </a:stretch>
        </p:blipFill>
        <p:spPr>
          <a:xfrm>
            <a:off x="7172216" y="1677329"/>
            <a:ext cx="1008112" cy="1456163"/>
          </a:xfrm>
          <a:prstGeom prst="rect">
            <a:avLst/>
          </a:prstGeom>
        </p:spPr>
      </p:pic>
      <p:pic>
        <p:nvPicPr>
          <p:cNvPr id="17" name="Рисунок 16">
            <a:extLst>
              <a:ext uri="{FF2B5EF4-FFF2-40B4-BE49-F238E27FC236}">
                <a16:creationId xmlns:a16="http://schemas.microsoft.com/office/drawing/2014/main" id="{162B3AA3-85FA-41FC-BF16-97B515C3D0F4}"/>
              </a:ext>
            </a:extLst>
          </p:cNvPr>
          <p:cNvPicPr>
            <a:picLocks noChangeAspect="1"/>
          </p:cNvPicPr>
          <p:nvPr/>
        </p:nvPicPr>
        <p:blipFill>
          <a:blip r:embed="rId8"/>
          <a:stretch>
            <a:fillRect/>
          </a:stretch>
        </p:blipFill>
        <p:spPr>
          <a:xfrm>
            <a:off x="8760547" y="1677329"/>
            <a:ext cx="981006" cy="1456162"/>
          </a:xfrm>
          <a:prstGeom prst="rect">
            <a:avLst/>
          </a:prstGeom>
        </p:spPr>
      </p:pic>
      <p:pic>
        <p:nvPicPr>
          <p:cNvPr id="4" name="Рисунок 3">
            <a:extLst>
              <a:ext uri="{FF2B5EF4-FFF2-40B4-BE49-F238E27FC236}">
                <a16:creationId xmlns:a16="http://schemas.microsoft.com/office/drawing/2014/main" id="{886CDF08-17BE-4F4E-8F93-AD7A5A97FA88}"/>
              </a:ext>
            </a:extLst>
          </p:cNvPr>
          <p:cNvPicPr>
            <a:picLocks noChangeAspect="1"/>
          </p:cNvPicPr>
          <p:nvPr/>
        </p:nvPicPr>
        <p:blipFill>
          <a:blip r:embed="rId9"/>
          <a:stretch>
            <a:fillRect/>
          </a:stretch>
        </p:blipFill>
        <p:spPr>
          <a:xfrm>
            <a:off x="195504" y="5198111"/>
            <a:ext cx="2979555" cy="1501575"/>
          </a:xfrm>
          <a:prstGeom prst="rect">
            <a:avLst/>
          </a:prstGeom>
        </p:spPr>
      </p:pic>
    </p:spTree>
  </p:cSld>
  <p:clrMapOvr>
    <a:masterClrMapping/>
  </p:clrMapOvr>
  <p:transition/>
  <p:timing/>
</p:sld>
</file>

<file path=ppt/slides/slide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9" name="Прямоугольник 8">
            <a:extLst>
              <a:ext uri="{FF2B5EF4-FFF2-40B4-BE49-F238E27FC236}">
                <a16:creationId xmlns:a16="http://schemas.microsoft.com/office/drawing/2014/main" id="{62546FF7-516D-4AB0-8B3A-6D4B94097894}"/>
              </a:ext>
            </a:extLst>
          </p:cNvPr>
          <p:cNvSpPr/>
          <p:nvPr/>
        </p:nvSpPr>
        <p:spPr>
          <a:xfrm>
            <a:off x="0" y="404813"/>
            <a:ext cx="9906000" cy="52762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2531" name="Номер слайда 3">
            <a:extLst>
              <a:ext uri="{FF2B5EF4-FFF2-40B4-BE49-F238E27FC236}">
                <a16:creationId xmlns:a16="http://schemas.microsoft.com/office/drawing/2014/main" id="{B4A0016D-B2DB-47BB-9DC3-5B95E48E457E}"/>
              </a:ext>
            </a:extLst>
          </p:cNvPr>
          <p:cNvSpPr>
            <a:spLocks noGrp="1" noChangeArrowheads="1"/>
          </p:cNvSpPr>
          <p:nvPr>
            <p:ph type="sldNum" sz="quarter" idx="12"/>
          </p:nvPr>
        </p:nvSpPr>
        <p:spPr bwMode="auto">
          <a:xfrm>
            <a:off x="6815138" y="6376988"/>
            <a:ext cx="2311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955675" eaLnBrk="0" fontAlgn="base" hangingPunct="0">
              <a:spcBef>
                <a:spcPct val="0"/>
              </a:spcBef>
              <a:spcAft>
                <a:spcPct val="0"/>
              </a:spcAft>
              <a:defRPr sz="1900">
                <a:solidFill>
                  <a:schemeClr val="tx1"/>
                </a:solidFill>
                <a:latin typeface="Arial" panose="020b0604020202020204" pitchFamily="34" charset="0"/>
              </a:defRPr>
            </a:lvl6pPr>
            <a:lvl7pPr marL="2971800" indent="-228600" defTabSz="955675" eaLnBrk="0" fontAlgn="base" hangingPunct="0">
              <a:spcBef>
                <a:spcPct val="0"/>
              </a:spcBef>
              <a:spcAft>
                <a:spcPct val="0"/>
              </a:spcAft>
              <a:defRPr sz="1900">
                <a:solidFill>
                  <a:schemeClr val="tx1"/>
                </a:solidFill>
                <a:latin typeface="Arial" panose="020b0604020202020204" pitchFamily="34" charset="0"/>
              </a:defRPr>
            </a:lvl7pPr>
            <a:lvl8pPr marL="3429000" indent="-228600" defTabSz="955675" eaLnBrk="0" fontAlgn="base" hangingPunct="0">
              <a:spcBef>
                <a:spcPct val="0"/>
              </a:spcBef>
              <a:spcAft>
                <a:spcPct val="0"/>
              </a:spcAft>
              <a:defRPr sz="1900">
                <a:solidFill>
                  <a:schemeClr val="tx1"/>
                </a:solidFill>
                <a:latin typeface="Arial" panose="020b0604020202020204" pitchFamily="34" charset="0"/>
              </a:defRPr>
            </a:lvl8pPr>
            <a:lvl9pPr marL="3886200" indent="-228600" defTabSz="955675" eaLnBrk="0" fontAlgn="base" hangingPunct="0">
              <a:spcBef>
                <a:spcPct val="0"/>
              </a:spcBef>
              <a:spcAft>
                <a:spcPct val="0"/>
              </a:spcAft>
              <a:defRPr sz="1900">
                <a:solidFill>
                  <a:schemeClr val="tx1"/>
                </a:solidFill>
                <a:latin typeface="Arial" panose="020b0604020202020204" pitchFamily="34" charset="0"/>
              </a:defRPr>
            </a:lvl9pPr>
          </a:lstStyle>
          <a:p>
            <a:fld id="{2E3859A3-7342-4324-8906-D9B0F820C408}" type="slidenum">
              <a:rPr lang="ru-RU" altLang="ru-RU" sz="1800">
                <a:solidFill>
                  <a:srgbClr val="7F7F7F"/>
                </a:solidFill>
                <a:latin typeface="Calibri" panose="020f0502020204030204" pitchFamily="34" charset="0"/>
              </a:rPr>
              <a:t>9</a:t>
            </a:fld>
            <a:endParaRPr lang="ru-RU" altLang="ru-RU" sz="1800">
              <a:solidFill>
                <a:srgbClr val="7F7F7F"/>
              </a:solidFill>
              <a:latin typeface="Calibri" panose="020f0502020204030204" pitchFamily="34" charset="0"/>
            </a:endParaRPr>
          </a:p>
        </p:txBody>
      </p:sp>
      <p:sp>
        <p:nvSpPr>
          <p:cNvPr id="5" name="Прямоугольник 4">
            <a:extLst>
              <a:ext uri="{FF2B5EF4-FFF2-40B4-BE49-F238E27FC236}">
                <a16:creationId xmlns:a16="http://schemas.microsoft.com/office/drawing/2014/main" id="{EA105519-F178-4BE5-915B-BF2EE70266DF}"/>
              </a:ext>
            </a:extLst>
          </p:cNvPr>
          <p:cNvSpPr/>
          <p:nvPr/>
        </p:nvSpPr>
        <p:spPr>
          <a:xfrm>
            <a:off x="0" y="0"/>
            <a:ext cx="9906000" cy="4048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6" name="Прямоугольник 5">
            <a:extLst>
              <a:ext uri="{FF2B5EF4-FFF2-40B4-BE49-F238E27FC236}">
                <a16:creationId xmlns:a16="http://schemas.microsoft.com/office/drawing/2014/main" id="{F07644D2-20CE-47E1-94AC-2D02911E4CFF}"/>
              </a:ext>
            </a:extLst>
          </p:cNvPr>
          <p:cNvSpPr/>
          <p:nvPr/>
        </p:nvSpPr>
        <p:spPr>
          <a:xfrm>
            <a:off x="704850" y="0"/>
            <a:ext cx="9201150" cy="400110"/>
          </a:xfrm>
          <a:prstGeom prst="rect">
            <a:avLst/>
          </a:prstGeom>
        </p:spPr>
        <p:txBody>
          <a:bodyPr>
            <a:spAutoFit/>
          </a:bodyPr>
          <a:lstStyle/>
          <a:p>
            <a:pPr marL="29857" algn="ctr">
              <a:defRPr/>
            </a:pPr>
            <a:r>
              <a:rPr lang="ru-RU" sz="2000" b="1">
                <a:latin typeface="+mn-lt"/>
              </a:rPr>
              <a:t>1. Описание научно-исследовательских работ (на внебюджетной основе) </a:t>
            </a:r>
          </a:p>
        </p:txBody>
      </p:sp>
      <p:sp>
        <p:nvSpPr>
          <p:cNvPr id="12" name="Прямоугольник 11">
            <a:extLst>
              <a:ext uri="{FF2B5EF4-FFF2-40B4-BE49-F238E27FC236}">
                <a16:creationId xmlns:a16="http://schemas.microsoft.com/office/drawing/2014/main" id="{AA5B53C1-075C-458C-AC05-2AA12D9EA180}"/>
              </a:ext>
            </a:extLst>
          </p:cNvPr>
          <p:cNvSpPr/>
          <p:nvPr/>
        </p:nvSpPr>
        <p:spPr>
          <a:xfrm>
            <a:off x="267679" y="404664"/>
            <a:ext cx="9358313" cy="523220"/>
          </a:xfrm>
          <a:prstGeom prst="rect">
            <a:avLst/>
          </a:prstGeom>
        </p:spPr>
        <p:txBody>
          <a:bodyPr>
            <a:spAutoFit/>
          </a:bodyPr>
          <a:lstStyle/>
          <a:p>
            <a:pPr algn="ctr">
              <a:defRPr/>
            </a:pPr>
            <a:r>
              <a:rPr lang="ru-RU" sz="1400" b="1">
                <a:latin typeface="+mn-lt"/>
              </a:rPr>
              <a:t>НИР «</a:t>
            </a:r>
            <a:r>
              <a:rPr lang="ru-RU" sz="1400" b="1">
                <a:solidFill>
                  <a:srgbClr val="000000"/>
                </a:solidFill>
                <a:effectLst/>
                <a:latin typeface="+mn-lt"/>
                <a:ea typeface="Times New Roman" panose="02020603050405020304" pitchFamily="18" charset="0"/>
              </a:rPr>
              <a:t>Проведение экспериментальных исследований пожаровзрывобезопасности литий-ионных железофосфатных аккумуляторов и аккумуляторных батарей»</a:t>
            </a:r>
            <a:endParaRPr lang="ru-RU" sz="1400" b="1">
              <a:latin typeface="+mn-lt"/>
            </a:endParaRPr>
          </a:p>
        </p:txBody>
      </p:sp>
      <p:sp>
        <p:nvSpPr>
          <p:cNvPr id="16" name="Прямоугольник 15">
            <a:extLst>
              <a:ext uri="{FF2B5EF4-FFF2-40B4-BE49-F238E27FC236}">
                <a16:creationId xmlns:a16="http://schemas.microsoft.com/office/drawing/2014/main" id="{1F2579DD-E1AC-4687-A328-8217FB504EDE}"/>
              </a:ext>
            </a:extLst>
          </p:cNvPr>
          <p:cNvSpPr/>
          <p:nvPr/>
        </p:nvSpPr>
        <p:spPr>
          <a:xfrm>
            <a:off x="200472" y="937141"/>
            <a:ext cx="9649072" cy="3616375"/>
          </a:xfrm>
          <a:prstGeom prst="rect">
            <a:avLst/>
          </a:prstGeom>
        </p:spPr>
        <p:txBody>
          <a:bodyPr wrap="square">
            <a:spAutoFit/>
          </a:bodyPr>
          <a:lstStyle/>
          <a:p>
            <a:pPr algn="just">
              <a:spcAft>
                <a:spcPct val="0"/>
              </a:spcAft>
              <a:defRPr/>
            </a:pPr>
            <a:r>
              <a:rPr lang="ru-RU" sz="1400" b="1">
                <a:latin typeface="+mn-lt"/>
              </a:rPr>
              <a:t>Заказчик: </a:t>
            </a:r>
            <a:r>
              <a:rPr lang="ru-RU" sz="1400">
                <a:solidFill>
                  <a:prstClr val="black"/>
                </a:solidFill>
                <a:latin typeface="+mn-lt"/>
              </a:rPr>
              <a:t>ФГУП «Центральный научно-исследовательский институт химии и механики» </a:t>
            </a:r>
            <a:endParaRPr lang="ru-RU" sz="1400">
              <a:latin typeface="+mn-lt"/>
            </a:endParaRPr>
          </a:p>
          <a:p>
            <a:pPr algn="just">
              <a:spcAft>
                <a:spcPct val="0"/>
              </a:spcAft>
              <a:defRPr/>
            </a:pPr>
            <a:r>
              <a:rPr lang="ru-RU" sz="1400" b="1">
                <a:solidFill>
                  <a:prstClr val="black"/>
                </a:solidFill>
                <a:latin typeface="+mn-lt"/>
              </a:rPr>
              <a:t>Исполнитель:  </a:t>
            </a:r>
            <a:r>
              <a:rPr lang="ru-RU" sz="1400">
                <a:latin typeface="+mn-lt"/>
              </a:rPr>
              <a:t>Ивановская пожарно-­спасательная академия ГПС МЧС России </a:t>
            </a:r>
          </a:p>
          <a:p>
            <a:pPr algn="just">
              <a:spcAft>
                <a:spcPct val="0"/>
              </a:spcAft>
            </a:pPr>
            <a:r>
              <a:rPr lang="ru-RU" sz="1400" b="1">
                <a:latin typeface="+mn-lt"/>
              </a:rPr>
              <a:t>Руководитель НИР:  </a:t>
            </a:r>
            <a:r>
              <a:rPr lang="ru-RU" sz="1400">
                <a:effectLst/>
                <a:latin typeface="+mn-lt"/>
                <a:ea typeface="Times New Roman" panose="02020603050405020304" pitchFamily="18" charset="0"/>
              </a:rPr>
              <a:t>начальник кафедры пожарной безопасности объектов защиты (в составе УНК «Государственный надзор»), канд.техн.наук, доцент  </a:t>
            </a:r>
            <a:r>
              <a:rPr lang="ru-RU" sz="1400" b="1">
                <a:effectLst/>
                <a:latin typeface="+mn-lt"/>
                <a:ea typeface="Times New Roman" panose="02020603050405020304" pitchFamily="18" charset="0"/>
              </a:rPr>
              <a:t>Комельков В.А.</a:t>
            </a:r>
            <a:endParaRPr lang="ru-RU" sz="1400" b="1">
              <a:latin typeface="+mn-lt"/>
            </a:endParaRPr>
          </a:p>
          <a:p>
            <a:pPr>
              <a:spcAft>
                <a:spcPct val="0"/>
              </a:spcAft>
              <a:defRPr/>
            </a:pPr>
            <a:r>
              <a:rPr lang="ru-RU" sz="1400" b="1">
                <a:latin typeface="+mn-lt"/>
              </a:rPr>
              <a:t>Сроки выполнения:  </a:t>
            </a:r>
            <a:r>
              <a:rPr lang="ru-RU" sz="1400">
                <a:latin typeface="+mn-lt"/>
              </a:rPr>
              <a:t>21.07.2025 - 30.10.2025 гг.</a:t>
            </a:r>
          </a:p>
          <a:p>
            <a:pPr>
              <a:spcAft>
                <a:spcPct val="0"/>
              </a:spcAft>
              <a:defRPr/>
            </a:pPr>
            <a:r>
              <a:rPr lang="ru-RU" sz="1400" b="1">
                <a:latin typeface="+mn-lt"/>
                <a:cs typeface="Times New Roman" panose="02020603050405020304" pitchFamily="18" charset="0"/>
              </a:rPr>
              <a:t>Стоимость (тыс. руб.): </a:t>
            </a:r>
            <a:r>
              <a:rPr lang="ru-RU" sz="1400">
                <a:latin typeface="+mn-lt"/>
                <a:cs typeface="Times New Roman" panose="02020603050405020304" pitchFamily="18" charset="0"/>
              </a:rPr>
              <a:t>2 427,03</a:t>
            </a:r>
          </a:p>
          <a:p>
            <a:pPr algn="just">
              <a:spcBef>
                <a:spcPts val="600"/>
              </a:spcBef>
              <a:spcAft>
                <a:spcPct val="0"/>
              </a:spcAft>
              <a:defRPr/>
            </a:pPr>
            <a:r>
              <a:rPr lang="ru-RU" sz="1400" b="1">
                <a:solidFill>
                  <a:prstClr val="black"/>
                </a:solidFill>
                <a:latin typeface="+mn-lt"/>
              </a:rPr>
              <a:t>Основные результаты: </a:t>
            </a:r>
          </a:p>
          <a:p>
            <a:pPr marL="182563" lvl="0" indent="-182563" algn="just">
              <a:spcAft>
                <a:spcPct val="0"/>
              </a:spcAft>
              <a:buFont typeface="Wingdings" panose="05000000000000000000" pitchFamily="2" charset="2"/>
              <a:buChar char="§"/>
            </a:pPr>
            <a:r>
              <a:rPr lang="ru-RU" sz="1400">
                <a:effectLst/>
                <a:latin typeface="+mn-lt"/>
                <a:ea typeface="Times New Roman" panose="02020603050405020304" pitchFamily="18" charset="0"/>
              </a:rPr>
              <a:t>получены экспериментальные данные падения энергетического модуля на основе литий-ионных железофосфатных батарей с высоты 5 м на костыль, заостренный под углом 45</a:t>
            </a:r>
            <a:r>
              <a:rPr lang="ru-RU" sz="1400">
                <a:effectLst/>
                <a:latin typeface="+mn-lt"/>
                <a:ea typeface="Times New Roman" panose="02020603050405020304" pitchFamily="18" charset="0"/>
                <a:cs typeface="Times New Roman" panose="02020603050405020304" pitchFamily="18" charset="0"/>
                <a:sym typeface="Symbol" panose="05050102010706020507" pitchFamily="18" charset="2"/>
              </a:rPr>
              <a:t></a:t>
            </a:r>
            <a:r>
              <a:rPr lang="ru-RU" sz="1400">
                <a:effectLst/>
                <a:latin typeface="+mn-lt"/>
                <a:ea typeface="Times New Roman" panose="02020603050405020304" pitchFamily="18" charset="0"/>
              </a:rPr>
              <a:t>;</a:t>
            </a:r>
            <a:endParaRPr lang="ru-RU" sz="1400">
              <a:effectLst/>
              <a:latin typeface="+mn-lt"/>
              <a:ea typeface="Calibri" panose="020f0502020204030204" pitchFamily="34" charset="0"/>
            </a:endParaRPr>
          </a:p>
          <a:p>
            <a:pPr marL="182563" lvl="0" indent="-182563" algn="just">
              <a:spcAft>
                <a:spcPct val="0"/>
              </a:spcAft>
              <a:buFont typeface="Wingdings" panose="05000000000000000000" pitchFamily="2" charset="2"/>
              <a:buChar char="§"/>
            </a:pPr>
            <a:r>
              <a:rPr lang="ru-RU" sz="1400">
                <a:effectLst/>
                <a:latin typeface="+mn-lt"/>
                <a:ea typeface="Times New Roman" panose="02020603050405020304" pitchFamily="18" charset="0"/>
              </a:rPr>
              <a:t>получены экспериментальные данные воздействия на энергетический модуль на основе литий-ионных железофосфатных батарей теплового поля пожара с температурой 800</a:t>
            </a:r>
            <a:r>
              <a:rPr lang="ru-RU" sz="1400">
                <a:effectLst/>
                <a:latin typeface="+mn-lt"/>
                <a:ea typeface="Times New Roman" panose="02020603050405020304" pitchFamily="18" charset="0"/>
                <a:cs typeface="Times New Roman" panose="02020603050405020304" pitchFamily="18" charset="0"/>
                <a:sym typeface="Symbol" panose="05050102010706020507" pitchFamily="18" charset="2"/>
              </a:rPr>
              <a:t></a:t>
            </a:r>
            <a:r>
              <a:rPr lang="ru-RU" sz="1400">
                <a:effectLst/>
                <a:latin typeface="+mn-lt"/>
                <a:ea typeface="Times New Roman" panose="02020603050405020304" pitchFamily="18" charset="0"/>
              </a:rPr>
              <a:t>С в течение 15 мин, с последующим остыванием до 400</a:t>
            </a:r>
            <a:r>
              <a:rPr lang="ru-RU" sz="1400">
                <a:effectLst/>
                <a:latin typeface="+mn-lt"/>
                <a:ea typeface="Times New Roman" panose="02020603050405020304" pitchFamily="18" charset="0"/>
                <a:cs typeface="Times New Roman" panose="02020603050405020304" pitchFamily="18" charset="0"/>
                <a:sym typeface="Symbol" panose="05050102010706020507" pitchFamily="18" charset="2"/>
              </a:rPr>
              <a:t></a:t>
            </a:r>
            <a:r>
              <a:rPr lang="ru-RU" sz="1400">
                <a:effectLst/>
                <a:latin typeface="+mn-lt"/>
                <a:ea typeface="Times New Roman" panose="02020603050405020304" pitchFamily="18" charset="0"/>
              </a:rPr>
              <a:t>C в течение 1,5 ч;</a:t>
            </a:r>
            <a:endParaRPr lang="ru-RU" sz="1400">
              <a:effectLst/>
              <a:latin typeface="+mn-lt"/>
              <a:ea typeface="Calibri" panose="020f0502020204030204" pitchFamily="34" charset="0"/>
            </a:endParaRPr>
          </a:p>
          <a:p>
            <a:pPr marL="182563" lvl="0" indent="-182563" algn="just">
              <a:spcAft>
                <a:spcPts val="600"/>
              </a:spcAft>
              <a:buClr>
                <a:srgbClr val="000000"/>
              </a:buClr>
              <a:buFont typeface="Wingdings" panose="05000000000000000000" pitchFamily="2" charset="2"/>
              <a:buChar char="§"/>
              <a:tabLst>
                <a:tab pos="630555"/>
              </a:tabLst>
            </a:pPr>
            <a:r>
              <a:rPr lang="ru-RU" sz="1400">
                <a:effectLst/>
                <a:latin typeface="+mn-lt"/>
                <a:ea typeface="Times New Roman" panose="02020603050405020304" pitchFamily="18" charset="0"/>
              </a:rPr>
              <a:t>получены экспериментальные данные литий-ионной железофосфатной батареи на соответствие требований ГОСТ Р МЭК 62619-2023 и ГОСТ Р 59846-2021 (внешнее короткое замыкание; динамический удар; падение; термическое воздействие; перезаряд; принудительный разряд; внутреннее короткое замыкание; исследование на воздействие повышенных температур (до 200 </a:t>
            </a:r>
            <a:r>
              <a:rPr lang="ru-RU" sz="1400">
                <a:effectLst/>
                <a:latin typeface="+mn-lt"/>
                <a:ea typeface="Times New Roman" panose="02020603050405020304" pitchFamily="18" charset="0"/>
                <a:cs typeface="Times New Roman" panose="02020603050405020304" pitchFamily="18" charset="0"/>
                <a:sym typeface="Symbol" panose="05050102010706020507" pitchFamily="18" charset="2"/>
              </a:rPr>
              <a:t></a:t>
            </a:r>
            <a:r>
              <a:rPr lang="ru-RU" sz="1400">
                <a:effectLst/>
                <a:latin typeface="+mn-lt"/>
                <a:ea typeface="Times New Roman" panose="02020603050405020304" pitchFamily="18" charset="0"/>
              </a:rPr>
              <a:t>С)).</a:t>
            </a:r>
            <a:endParaRPr lang="ru-RU" sz="1400">
              <a:effectLst/>
              <a:latin typeface="+mn-lt"/>
              <a:ea typeface="Calibri" panose="020f0502020204030204" pitchFamily="34" charset="0"/>
            </a:endParaRPr>
          </a:p>
        </p:txBody>
      </p:sp>
      <p:pic>
        <p:nvPicPr>
          <p:cNvPr id="8" name="Рисунок 7">
            <a:extLst>
              <a:ext uri="{FF2B5EF4-FFF2-40B4-BE49-F238E27FC236}">
                <a16:creationId xmlns:a16="http://schemas.microsoft.com/office/drawing/2014/main" id="{E5C14904-20D4-4C09-8CDF-638565ED396C}"/>
              </a:ext>
            </a:extLst>
          </p:cNvPr>
          <p:cNvPicPr>
            <a:picLocks noChangeAspect="1"/>
          </p:cNvPicPr>
          <p:nvPr/>
        </p:nvPicPr>
        <p:blipFill>
          <a:blip r:embed="rId3"/>
          <a:stretch>
            <a:fillRect/>
          </a:stretch>
        </p:blipFill>
        <p:spPr>
          <a:xfrm>
            <a:off x="344488" y="4519337"/>
            <a:ext cx="2088232" cy="2088232"/>
          </a:xfrm>
          <a:prstGeom prst="rect">
            <a:avLst/>
          </a:prstGeom>
        </p:spPr>
      </p:pic>
      <p:grpSp>
        <p:nvGrpSpPr>
          <p:cNvPr id="17" name="Группа 16">
            <a:extLst>
              <a:ext uri="{FF2B5EF4-FFF2-40B4-BE49-F238E27FC236}">
                <a16:creationId xmlns:a16="http://schemas.microsoft.com/office/drawing/2014/main" id="{FB3CBE90-91DD-43F1-9680-10901898AD54}"/>
              </a:ext>
            </a:extLst>
          </p:cNvPr>
          <p:cNvGrpSpPr/>
          <p:nvPr/>
        </p:nvGrpSpPr>
        <p:grpSpPr>
          <a:xfrm>
            <a:off x="2582393" y="4519337"/>
            <a:ext cx="2088232" cy="2088232"/>
            <a:chOff x="2597843" y="4519337"/>
            <a:chExt cx="2238736" cy="2238736"/>
          </a:xfrm>
        </p:grpSpPr>
        <p:pic>
          <p:nvPicPr>
            <p:cNvPr id="18" name="Рисунок 17">
              <a:extLst>
                <a:ext uri="{FF2B5EF4-FFF2-40B4-BE49-F238E27FC236}">
                  <a16:creationId xmlns:a16="http://schemas.microsoft.com/office/drawing/2014/main" id="{B8ED42A8-3A40-4074-8483-12A966B96B4B}"/>
                </a:ext>
              </a:extLst>
            </p:cNvPr>
            <p:cNvPicPr/>
            <p:nvPr/>
          </p:nvPicPr>
          <p:blipFill>
            <a:blip r:embed="rId4"/>
            <a:stretch>
              <a:fillRect/>
            </a:stretch>
          </p:blipFill>
          <p:spPr bwMode="auto">
            <a:xfrm>
              <a:off x="2597843" y="4519337"/>
              <a:ext cx="2238736" cy="2238736"/>
            </a:xfrm>
            <a:prstGeom prst="rect">
              <a:avLst/>
            </a:prstGeom>
            <a:noFill/>
            <a:ln w="9525">
              <a:noFill/>
              <a:miter lim="800000"/>
            </a:ln>
          </p:spPr>
        </p:pic>
        <p:pic>
          <p:nvPicPr>
            <p:cNvPr id="10" name="Рисунок 9">
              <a:extLst>
                <a:ext uri="{FF2B5EF4-FFF2-40B4-BE49-F238E27FC236}">
                  <a16:creationId xmlns:a16="http://schemas.microsoft.com/office/drawing/2014/main" id="{4DBFC904-3A63-4134-82E5-3A8F631914C4}"/>
                </a:ext>
              </a:extLst>
            </p:cNvPr>
            <p:cNvPicPr>
              <a:picLocks noChangeAspect="1"/>
            </p:cNvPicPr>
            <p:nvPr/>
          </p:nvPicPr>
          <p:blipFill>
            <a:blip r:embed="rId5"/>
            <a:srcRect l="50000" t="22560"/>
            <a:stretch>
              <a:fillRect/>
            </a:stretch>
          </p:blipFill>
          <p:spPr>
            <a:xfrm>
              <a:off x="3701780" y="4519337"/>
              <a:ext cx="1134799" cy="1119368"/>
            </a:xfrm>
            <a:prstGeom prst="rect">
              <a:avLst/>
            </a:prstGeom>
          </p:spPr>
        </p:pic>
      </p:grpSp>
      <p:pic>
        <p:nvPicPr>
          <p:cNvPr id="20" name="Рисунок 19">
            <a:extLst>
              <a:ext uri="{FF2B5EF4-FFF2-40B4-BE49-F238E27FC236}">
                <a16:creationId xmlns:a16="http://schemas.microsoft.com/office/drawing/2014/main" id="{DBAC1D6B-CFF9-49F5-99D1-58664324FD09}"/>
              </a:ext>
            </a:extLst>
          </p:cNvPr>
          <p:cNvPicPr/>
          <p:nvPr/>
        </p:nvPicPr>
        <p:blipFill>
          <a:blip r:embed="rId6">
            <a:extLst>
              <a:ext uri="{28A0092B-C50C-407E-A947-70E740481C1C}">
                <a14:useLocalDpi xmlns:a14="http://schemas.microsoft.com/office/drawing/2010/main" val="0"/>
              </a:ext>
            </a:extLst>
          </a:blip>
          <a:stretch>
            <a:fillRect/>
          </a:stretch>
        </p:blipFill>
        <p:spPr bwMode="auto">
          <a:xfrm>
            <a:off x="4820298" y="4519338"/>
            <a:ext cx="1295587" cy="1044115"/>
          </a:xfrm>
          <a:prstGeom prst="rect">
            <a:avLst/>
          </a:prstGeom>
          <a:noFill/>
          <a:ln>
            <a:noFill/>
          </a:ln>
        </p:spPr>
      </p:pic>
      <p:pic>
        <p:nvPicPr>
          <p:cNvPr id="19" name="Рисунок 18">
            <a:extLst>
              <a:ext uri="{FF2B5EF4-FFF2-40B4-BE49-F238E27FC236}">
                <a16:creationId xmlns:a16="http://schemas.microsoft.com/office/drawing/2014/main" id="{E59F5241-49E3-4437-9BE1-9DB16A71256D}"/>
              </a:ext>
            </a:extLst>
          </p:cNvPr>
          <p:cNvPicPr>
            <a:picLocks noChangeAspect="1"/>
          </p:cNvPicPr>
          <p:nvPr/>
        </p:nvPicPr>
        <p:blipFill>
          <a:blip r:embed="rId7"/>
          <a:stretch>
            <a:fillRect/>
          </a:stretch>
        </p:blipFill>
        <p:spPr>
          <a:xfrm>
            <a:off x="4820298" y="5563453"/>
            <a:ext cx="1295588" cy="1044115"/>
          </a:xfrm>
          <a:prstGeom prst="rect">
            <a:avLst/>
          </a:prstGeom>
        </p:spPr>
      </p:pic>
      <p:pic>
        <p:nvPicPr>
          <p:cNvPr id="21" name="Рисунок 20">
            <a:extLst>
              <a:ext uri="{FF2B5EF4-FFF2-40B4-BE49-F238E27FC236}">
                <a16:creationId xmlns:a16="http://schemas.microsoft.com/office/drawing/2014/main" id="{810F36B6-F3F6-4C84-A4C0-F7EBF94C5129}"/>
              </a:ext>
            </a:extLst>
          </p:cNvPr>
          <p:cNvPicPr>
            <a:picLocks noChangeAspect="1"/>
          </p:cNvPicPr>
          <p:nvPr/>
        </p:nvPicPr>
        <p:blipFill>
          <a:blip r:embed="rId8"/>
          <a:stretch>
            <a:fillRect/>
          </a:stretch>
        </p:blipFill>
        <p:spPr>
          <a:xfrm>
            <a:off x="6210749" y="4519338"/>
            <a:ext cx="1316241" cy="2088230"/>
          </a:xfrm>
          <a:prstGeom prst="rect">
            <a:avLst/>
          </a:prstGeom>
        </p:spPr>
      </p:pic>
      <p:pic>
        <p:nvPicPr>
          <p:cNvPr id="22" name="Рисунок 21">
            <a:extLst>
              <a:ext uri="{FF2B5EF4-FFF2-40B4-BE49-F238E27FC236}">
                <a16:creationId xmlns:a16="http://schemas.microsoft.com/office/drawing/2014/main" id="{57797796-E74D-4138-8E52-3EB857486E78}"/>
              </a:ext>
            </a:extLst>
          </p:cNvPr>
          <p:cNvPicPr>
            <a:picLocks noChangeAspect="1"/>
          </p:cNvPicPr>
          <p:nvPr/>
        </p:nvPicPr>
        <p:blipFill>
          <a:blip r:embed="rId9"/>
          <a:stretch>
            <a:fillRect/>
          </a:stretch>
        </p:blipFill>
        <p:spPr>
          <a:xfrm>
            <a:off x="7701542" y="4519337"/>
            <a:ext cx="1924450" cy="1400979"/>
          </a:xfrm>
          <a:prstGeom prst="rect">
            <a:avLst/>
          </a:prstGeom>
        </p:spPr>
      </p:pic>
    </p:spTree>
    <p:extLst>
      <p:ext uri="{BB962C8B-B14F-4D97-AF65-F5344CB8AC3E}">
        <p14:creationId xmlns:p14="http://schemas.microsoft.com/office/powerpoint/2010/main" val="1251950311"/>
      </p:ext>
    </p:extLst>
  </p:cSld>
  <p:clrMapOvr>
    <a:masterClrMapping/>
  </p:clrMapOvr>
  <p:transition/>
  <p:timing/>
</p:sld>
</file>

<file path=ppt/tags/tag1.xml><?xml version="1.0" encoding="utf-8"?>
<p:tagLst xmlns:p="http://schemas.openxmlformats.org/presentationml/2006/main">
  <p:tag name="AS_NET" val="4.0.30319.42000"/>
  <p:tag name="AS_OS" val="Microsoft Windows NT 10.0.14393.0"/>
  <p:tag name="AS_RELEASE_DATE" val="2019.12.14"/>
  <p:tag name="AS_TITLE" val="Aspose.Slides for .NET 4.0 Client Profile"/>
  <p:tag name="AS_VERSION" val="19.12"/>
</p:tagLst>
</file>

<file path=ppt/theme/theme1.xml><?xml version="1.0" encoding="utf-8"?>
<a:theme xmlns:r="http://schemas.openxmlformats.org/officeDocument/2006/relationships"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ppt/theme/theme2.xml><?xml version="1.0" encoding="utf-8"?>
<a:theme xmlns:r="http://schemas.openxmlformats.org/officeDocument/2006/relationships"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Arial"/>
        <a:cs typeface="Arial"/>
      </a:majorFont>
      <a:minorFont>
        <a:latin typeface="Arial"/>
        <a:ea typeface="Arial"/>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r="http://schemas.openxmlformats.org/officeDocument/2006/relationships"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docProps/app.xml><?xml version="1.0" encoding="utf-8"?>
<Properties xmlns:vt="http://schemas.openxmlformats.org/officeDocument/2006/docPropsVTypes" xmlns="http://schemas.openxmlformats.org/officeDocument/2006/extended-properties">
  <Template>Trek</Template>
  <Company>Reanimator Extreme Edition</Company>
  <PresentationFormat>A4 Paper (210x297 mm)</PresentationFormat>
  <Paragraphs>174</Paragraphs>
  <Slides>15</Slides>
  <Notes>1</Notes>
  <TotalTime>23958</TotalTime>
  <HiddenSlides>0</HiddenSlides>
  <MMClips>0</MMClips>
  <ScaleCrop>0</ScaleCrop>
  <HeadingPairs>
    <vt:vector baseType="variant" size="6">
      <vt:variant>
        <vt:lpstr>Fonts used</vt:lpstr>
      </vt:variant>
      <vt:variant>
        <vt:i4>7</vt:i4>
      </vt:variant>
      <vt:variant>
        <vt:lpstr>Theme</vt:lpstr>
      </vt:variant>
      <vt:variant>
        <vt:i4>1</vt:i4>
      </vt:variant>
      <vt:variant>
        <vt:lpstr>Slide Titles</vt:lpstr>
      </vt:variant>
      <vt:variant>
        <vt:i4>15</vt:i4>
      </vt:variant>
    </vt:vector>
  </HeadingPairs>
  <TitlesOfParts>
    <vt:vector baseType="lpstr" size="23">
      <vt:lpstr>Arial</vt:lpstr>
      <vt:lpstr>Calibri</vt:lpstr>
      <vt:lpstr>Times New Roman</vt:lpstr>
      <vt:lpstr>Wingdings</vt:lpstr>
      <vt:lpstr>Microsoft Sans Serif</vt:lpstr>
      <vt:lpstr>Symbol</vt:lpstr>
      <vt:lpstr>TimesNewRoman</vt: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.NET</Application>
  <AppVersion>19.1200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Слайд 1</dc:title>
  <dc:creator>123</dc:creator>
  <cp:lastModifiedBy>Юлия С. Шулякина</cp:lastModifiedBy>
  <cp:revision>2116</cp:revision>
  <cp:lastPrinted>2026-01-22T09:17:20.000</cp:lastPrinted>
  <dcterms:created xsi:type="dcterms:W3CDTF">2012-02-19T08:31:45Z</dcterms:created>
  <dcterms:modified xsi:type="dcterms:W3CDTF">2026-01-30T10:47:46Z</dcterms:modified>
</cp:coreProperties>
</file>