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315" r:id="rId3"/>
    <p:sldId id="443" r:id="rId4"/>
    <p:sldId id="447" r:id="rId5"/>
    <p:sldId id="422" r:id="rId6"/>
    <p:sldId id="423" r:id="rId7"/>
    <p:sldId id="441" r:id="rId8"/>
    <p:sldId id="437" r:id="rId9"/>
    <p:sldId id="448" r:id="rId10"/>
    <p:sldId id="449" r:id="rId11"/>
    <p:sldId id="452" r:id="rId12"/>
    <p:sldId id="428" r:id="rId13"/>
    <p:sldId id="450" r:id="rId14"/>
    <p:sldId id="430" r:id="rId15"/>
    <p:sldId id="445" r:id="rId16"/>
    <p:sldId id="444" r:id="rId17"/>
    <p:sldId id="396" r:id="rId18"/>
  </p:sldIdLst>
  <p:sldSz cx="9906000" cy="6858000" type="A4"/>
  <p:notesSz cx="6799263" cy="9929813"/>
  <p:defaultTextStyle>
    <a:defPPr>
      <a:defRPr lang="ru-RU"/>
    </a:defPPr>
    <a:lvl1pPr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1pPr>
    <a:lvl2pPr marL="477838" indent="-20638"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2pPr>
    <a:lvl3pPr marL="955675" indent="-41275"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3pPr>
    <a:lvl4pPr marL="1435100" indent="-63500"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4pPr>
    <a:lvl5pPr marL="1912938" indent="-84138" algn="l" defTabSz="955675" rtl="0" eaLnBrk="0" fontAlgn="base" hangingPunct="0">
      <a:spcBef>
        <a:spcPct val="0"/>
      </a:spcBef>
      <a:spcAft>
        <a:spcPct val="0"/>
      </a:spcAft>
      <a:defRPr sz="1900" kern="1200">
        <a:solidFill>
          <a:schemeClr val="tx1"/>
        </a:solidFill>
        <a:latin typeface="Arial" panose="020B0604020202020204" pitchFamily="34" charset="0"/>
        <a:ea typeface="+mn-ea"/>
        <a:cs typeface="+mn-cs"/>
      </a:defRPr>
    </a:lvl5pPr>
    <a:lvl6pPr marL="2286000" algn="l" defTabSz="914400" rtl="0" eaLnBrk="1" latinLnBrk="0" hangingPunct="1">
      <a:defRPr sz="1900" kern="1200">
        <a:solidFill>
          <a:schemeClr val="tx1"/>
        </a:solidFill>
        <a:latin typeface="Arial" panose="020B0604020202020204" pitchFamily="34" charset="0"/>
        <a:ea typeface="+mn-ea"/>
        <a:cs typeface="+mn-cs"/>
      </a:defRPr>
    </a:lvl6pPr>
    <a:lvl7pPr marL="2743200" algn="l" defTabSz="914400" rtl="0" eaLnBrk="1" latinLnBrk="0" hangingPunct="1">
      <a:defRPr sz="1900" kern="1200">
        <a:solidFill>
          <a:schemeClr val="tx1"/>
        </a:solidFill>
        <a:latin typeface="Arial" panose="020B0604020202020204" pitchFamily="34" charset="0"/>
        <a:ea typeface="+mn-ea"/>
        <a:cs typeface="+mn-cs"/>
      </a:defRPr>
    </a:lvl7pPr>
    <a:lvl8pPr marL="3200400" algn="l" defTabSz="914400" rtl="0" eaLnBrk="1" latinLnBrk="0" hangingPunct="1">
      <a:defRPr sz="1900" kern="1200">
        <a:solidFill>
          <a:schemeClr val="tx1"/>
        </a:solidFill>
        <a:latin typeface="Arial" panose="020B0604020202020204" pitchFamily="34" charset="0"/>
        <a:ea typeface="+mn-ea"/>
        <a:cs typeface="+mn-cs"/>
      </a:defRPr>
    </a:lvl8pPr>
    <a:lvl9pPr marL="3657600" algn="l" defTabSz="914400" rtl="0" eaLnBrk="1" latinLnBrk="0" hangingPunct="1">
      <a:defRPr sz="1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8034"/>
    <a:srgbClr val="7F9E40"/>
    <a:srgbClr val="0066CC"/>
    <a:srgbClr val="000099"/>
    <a:srgbClr val="0033CC"/>
    <a:srgbClr val="E32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4580" autoAdjust="0"/>
  </p:normalViewPr>
  <p:slideViewPr>
    <p:cSldViewPr>
      <p:cViewPr varScale="1">
        <p:scale>
          <a:sx n="106" d="100"/>
          <a:sy n="106" d="100"/>
        </p:scale>
        <p:origin x="1824" y="10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ru-RU" sz="1400" b="1" dirty="0"/>
              <a:t>Распределение результатов интеллектуальной деятельности</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Распределение результатов интеллектуальной деятельности</c:v>
                </c:pt>
              </c:strCache>
            </c:strRef>
          </c:tx>
          <c:explosion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5-DE8E-4F3F-8ED5-748AEAD243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E8E-4F3F-8ED5-748AEAD243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DE8E-4F3F-8ED5-748AEAD243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DE8E-4F3F-8ED5-748AEAD243A2}"/>
              </c:ext>
            </c:extLst>
          </c:dPt>
          <c:dLbls>
            <c:dLbl>
              <c:idx val="0"/>
              <c:layout>
                <c:manualLayout>
                  <c:x val="-4.2033674416511714E-2"/>
                  <c:y val="0.102223551534250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8E-4F3F-8ED5-748AEAD243A2}"/>
                </c:ext>
              </c:extLst>
            </c:dLbl>
            <c:dLbl>
              <c:idx val="1"/>
              <c:layout>
                <c:manualLayout>
                  <c:x val="-7.745000039944569E-2"/>
                  <c:y val="-1.205625141996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8E-4F3F-8ED5-748AEAD243A2}"/>
                </c:ext>
              </c:extLst>
            </c:dLbl>
            <c:dLbl>
              <c:idx val="2"/>
              <c:layout>
                <c:manualLayout>
                  <c:x val="6.4586625024313157E-2"/>
                  <c:y val="-9.4463217036736838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3.7539909927432939E-2"/>
                      <c:h val="7.0224277384269354E-2"/>
                    </c:manualLayout>
                  </c15:layout>
                </c:ext>
                <c:ext xmlns:c16="http://schemas.microsoft.com/office/drawing/2014/chart" uri="{C3380CC4-5D6E-409C-BE32-E72D297353CC}">
                  <c16:uniqueId val="{00000002-DE8E-4F3F-8ED5-748AEAD243A2}"/>
                </c:ext>
              </c:extLst>
            </c:dLbl>
            <c:dLbl>
              <c:idx val="3"/>
              <c:layout>
                <c:manualLayout>
                  <c:x val="2.1187253800807666E-2"/>
                  <c:y val="0.104263415080316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8E-4F3F-8ED5-748AEAD243A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Патент на изобретение</c:v>
                </c:pt>
                <c:pt idx="1">
                  <c:v>Патент на полезную модель</c:v>
                </c:pt>
                <c:pt idx="2">
                  <c:v>Программа для ЭВМ</c:v>
                </c:pt>
                <c:pt idx="3">
                  <c:v>База данных</c:v>
                </c:pt>
              </c:strCache>
            </c:strRef>
          </c:cat>
          <c:val>
            <c:numRef>
              <c:f>Лист1!$B$2:$B$5</c:f>
              <c:numCache>
                <c:formatCode>General</c:formatCode>
                <c:ptCount val="4"/>
                <c:pt idx="0">
                  <c:v>5</c:v>
                </c:pt>
                <c:pt idx="1">
                  <c:v>8</c:v>
                </c:pt>
                <c:pt idx="2">
                  <c:v>16</c:v>
                </c:pt>
                <c:pt idx="3">
                  <c:v>3</c:v>
                </c:pt>
              </c:numCache>
            </c:numRef>
          </c:val>
          <c:extLst>
            <c:ext xmlns:c16="http://schemas.microsoft.com/office/drawing/2014/chart" uri="{C3380CC4-5D6E-409C-BE32-E72D297353CC}">
              <c16:uniqueId val="{00000000-DE8E-4F3F-8ED5-748AEAD243A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overlay val="0"/>
    </c:title>
    <c:autoTitleDeleted val="0"/>
    <c:plotArea>
      <c:layout/>
      <c:barChart>
        <c:barDir val="col"/>
        <c:grouping val="clustered"/>
        <c:varyColors val="0"/>
        <c:ser>
          <c:idx val="1"/>
          <c:order val="0"/>
          <c:tx>
            <c:strRef>
              <c:f>Лист1!$C$1</c:f>
              <c:strCache>
                <c:ptCount val="1"/>
              </c:strCache>
            </c:strRef>
          </c:tx>
          <c:spPr>
            <a:solidFill>
              <a:schemeClr val="accent6">
                <a:lumMod val="75000"/>
              </a:schemeClr>
            </a:solidFill>
          </c:spPr>
          <c:invertIfNegative val="0"/>
          <c:dLbls>
            <c:spPr>
              <a:noFill/>
              <a:ln w="25204">
                <a:noFill/>
              </a:ln>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Учебные издания</c:v>
                </c:pt>
                <c:pt idx="1">
                  <c:v>Научные издания</c:v>
                </c:pt>
                <c:pt idx="2">
                  <c:v>Гриф МЧС России</c:v>
                </c:pt>
              </c:strCache>
            </c:strRef>
          </c:cat>
          <c:val>
            <c:numRef>
              <c:f>Лист1!$B$2:$B$4</c:f>
              <c:numCache>
                <c:formatCode>General</c:formatCode>
                <c:ptCount val="3"/>
                <c:pt idx="0">
                  <c:v>28</c:v>
                </c:pt>
                <c:pt idx="1">
                  <c:v>22</c:v>
                </c:pt>
                <c:pt idx="2">
                  <c:v>7</c:v>
                </c:pt>
              </c:numCache>
            </c:numRef>
          </c:val>
          <c:extLst>
            <c:ext xmlns:c16="http://schemas.microsoft.com/office/drawing/2014/chart" uri="{C3380CC4-5D6E-409C-BE32-E72D297353CC}">
              <c16:uniqueId val="{00000000-EE40-4D39-9994-AE9EED781C9A}"/>
            </c:ext>
          </c:extLst>
        </c:ser>
        <c:dLbls>
          <c:showLegendKey val="0"/>
          <c:showVal val="0"/>
          <c:showCatName val="0"/>
          <c:showSerName val="0"/>
          <c:showPercent val="0"/>
          <c:showBubbleSize val="0"/>
        </c:dLbls>
        <c:gapWidth val="150"/>
        <c:axId val="121178368"/>
        <c:axId val="121184256"/>
      </c:barChart>
      <c:catAx>
        <c:axId val="121178368"/>
        <c:scaling>
          <c:orientation val="minMax"/>
        </c:scaling>
        <c:delete val="0"/>
        <c:axPos val="b"/>
        <c:numFmt formatCode="General" sourceLinked="1"/>
        <c:majorTickMark val="out"/>
        <c:minorTickMark val="none"/>
        <c:tickLblPos val="nextTo"/>
        <c:txPr>
          <a:bodyPr/>
          <a:lstStyle/>
          <a:p>
            <a:pPr>
              <a:defRPr b="1"/>
            </a:pPr>
            <a:endParaRPr lang="ru-RU"/>
          </a:p>
        </c:txPr>
        <c:crossAx val="121184256"/>
        <c:crosses val="autoZero"/>
        <c:auto val="1"/>
        <c:lblAlgn val="ctr"/>
        <c:lblOffset val="100"/>
        <c:noMultiLvlLbl val="0"/>
      </c:catAx>
      <c:valAx>
        <c:axId val="121184256"/>
        <c:scaling>
          <c:orientation val="minMax"/>
        </c:scaling>
        <c:delete val="0"/>
        <c:axPos val="l"/>
        <c:majorGridlines/>
        <c:numFmt formatCode="General" sourceLinked="1"/>
        <c:majorTickMark val="out"/>
        <c:minorTickMark val="none"/>
        <c:tickLblPos val="nextTo"/>
        <c:crossAx val="121178368"/>
        <c:crosses val="autoZero"/>
        <c:crossBetween val="between"/>
      </c:valAx>
      <c:spPr>
        <a:noFill/>
        <a:ln w="25383">
          <a:noFill/>
        </a:ln>
      </c:spPr>
    </c:plotArea>
    <c:plotVisOnly val="1"/>
    <c:dispBlanksAs val="gap"/>
    <c:showDLblsOverMax val="0"/>
  </c:chart>
  <c:txPr>
    <a:bodyPr/>
    <a:lstStyle/>
    <a:p>
      <a:pPr>
        <a:defRPr sz="1320"/>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C812D497-99CE-468E-8D50-499134401071}"/>
              </a:ext>
            </a:extLst>
          </p:cNvPr>
          <p:cNvSpPr>
            <a:spLocks noGrp="1"/>
          </p:cNvSpPr>
          <p:nvPr>
            <p:ph type="hdr" sz="quarter"/>
          </p:nvPr>
        </p:nvSpPr>
        <p:spPr>
          <a:xfrm>
            <a:off x="0" y="0"/>
            <a:ext cx="2945661" cy="496412"/>
          </a:xfrm>
          <a:prstGeom prst="rect">
            <a:avLst/>
          </a:prstGeom>
        </p:spPr>
        <p:txBody>
          <a:bodyPr vert="horz" lIns="62484" tIns="31242" rIns="62484" bIns="31242" rtlCol="0"/>
          <a:lstStyle>
            <a:lvl1pPr algn="l" defTabSz="946839" eaLnBrk="1" fontAlgn="auto" hangingPunct="1">
              <a:spcBef>
                <a:spcPts val="0"/>
              </a:spcBef>
              <a:spcAft>
                <a:spcPts val="0"/>
              </a:spcAft>
              <a:defRPr sz="800">
                <a:latin typeface="+mn-lt"/>
              </a:defRPr>
            </a:lvl1pPr>
          </a:lstStyle>
          <a:p>
            <a:pPr>
              <a:defRPr/>
            </a:pPr>
            <a:endParaRPr lang="ru-RU"/>
          </a:p>
        </p:txBody>
      </p:sp>
      <p:sp>
        <p:nvSpPr>
          <p:cNvPr id="3" name="Дата 2">
            <a:extLst>
              <a:ext uri="{FF2B5EF4-FFF2-40B4-BE49-F238E27FC236}">
                <a16:creationId xmlns:a16="http://schemas.microsoft.com/office/drawing/2014/main" id="{11D930EC-C92F-4D31-B1CA-2F3F788E2F34}"/>
              </a:ext>
            </a:extLst>
          </p:cNvPr>
          <p:cNvSpPr>
            <a:spLocks noGrp="1"/>
          </p:cNvSpPr>
          <p:nvPr>
            <p:ph type="dt" idx="1"/>
          </p:nvPr>
        </p:nvSpPr>
        <p:spPr>
          <a:xfrm>
            <a:off x="3852018" y="0"/>
            <a:ext cx="2945660" cy="496412"/>
          </a:xfrm>
          <a:prstGeom prst="rect">
            <a:avLst/>
          </a:prstGeom>
        </p:spPr>
        <p:txBody>
          <a:bodyPr vert="horz" lIns="62484" tIns="31242" rIns="62484" bIns="31242" rtlCol="0"/>
          <a:lstStyle>
            <a:lvl1pPr algn="r" defTabSz="946839" eaLnBrk="1" fontAlgn="auto" hangingPunct="1">
              <a:spcBef>
                <a:spcPts val="0"/>
              </a:spcBef>
              <a:spcAft>
                <a:spcPts val="0"/>
              </a:spcAft>
              <a:defRPr sz="800">
                <a:latin typeface="+mn-lt"/>
              </a:defRPr>
            </a:lvl1pPr>
          </a:lstStyle>
          <a:p>
            <a:pPr>
              <a:defRPr/>
            </a:pPr>
            <a:fld id="{755821B9-C8FE-4CB4-8A0C-ECED7212C0A2}" type="datetimeFigureOut">
              <a:rPr lang="ru-RU"/>
              <a:pPr>
                <a:defRPr/>
              </a:pPr>
              <a:t>21.01.2025</a:t>
            </a:fld>
            <a:endParaRPr lang="ru-RU" dirty="0"/>
          </a:p>
        </p:txBody>
      </p:sp>
      <p:sp>
        <p:nvSpPr>
          <p:cNvPr id="4" name="Образ слайда 3">
            <a:extLst>
              <a:ext uri="{FF2B5EF4-FFF2-40B4-BE49-F238E27FC236}">
                <a16:creationId xmlns:a16="http://schemas.microsoft.com/office/drawing/2014/main" id="{6A2393F2-1AFE-40FE-B3FA-8FF8F2583F92}"/>
              </a:ext>
            </a:extLst>
          </p:cNvPr>
          <p:cNvSpPr>
            <a:spLocks noGrp="1" noRot="1" noChangeAspect="1"/>
          </p:cNvSpPr>
          <p:nvPr>
            <p:ph type="sldImg" idx="2"/>
          </p:nvPr>
        </p:nvSpPr>
        <p:spPr>
          <a:xfrm>
            <a:off x="712788" y="746125"/>
            <a:ext cx="5373687" cy="3721100"/>
          </a:xfrm>
          <a:prstGeom prst="rect">
            <a:avLst/>
          </a:prstGeom>
          <a:noFill/>
          <a:ln w="12700">
            <a:solidFill>
              <a:prstClr val="black"/>
            </a:solidFill>
          </a:ln>
        </p:spPr>
        <p:txBody>
          <a:bodyPr vert="horz" lIns="62484" tIns="31242" rIns="62484" bIns="31242" rtlCol="0" anchor="ctr"/>
          <a:lstStyle/>
          <a:p>
            <a:pPr lvl="0"/>
            <a:endParaRPr lang="ru-RU" noProof="0" dirty="0"/>
          </a:p>
        </p:txBody>
      </p:sp>
      <p:sp>
        <p:nvSpPr>
          <p:cNvPr id="5" name="Заметки 4">
            <a:extLst>
              <a:ext uri="{FF2B5EF4-FFF2-40B4-BE49-F238E27FC236}">
                <a16:creationId xmlns:a16="http://schemas.microsoft.com/office/drawing/2014/main" id="{D383605F-C3A1-4CAE-9DD7-ECD567B8ED2F}"/>
              </a:ext>
            </a:extLst>
          </p:cNvPr>
          <p:cNvSpPr>
            <a:spLocks noGrp="1"/>
          </p:cNvSpPr>
          <p:nvPr>
            <p:ph type="body" sz="quarter" idx="3"/>
          </p:nvPr>
        </p:nvSpPr>
        <p:spPr>
          <a:xfrm>
            <a:off x="679769" y="4716701"/>
            <a:ext cx="5439726" cy="4467702"/>
          </a:xfrm>
          <a:prstGeom prst="rect">
            <a:avLst/>
          </a:prstGeom>
        </p:spPr>
        <p:txBody>
          <a:bodyPr vert="horz" lIns="62484" tIns="31242" rIns="62484" bIns="31242"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526EBDCA-4157-4FF7-950A-C520CE9475ED}"/>
              </a:ext>
            </a:extLst>
          </p:cNvPr>
          <p:cNvSpPr>
            <a:spLocks noGrp="1"/>
          </p:cNvSpPr>
          <p:nvPr>
            <p:ph type="ftr" sz="quarter" idx="4"/>
          </p:nvPr>
        </p:nvSpPr>
        <p:spPr>
          <a:xfrm>
            <a:off x="0" y="9431816"/>
            <a:ext cx="2945661" cy="496411"/>
          </a:xfrm>
          <a:prstGeom prst="rect">
            <a:avLst/>
          </a:prstGeom>
        </p:spPr>
        <p:txBody>
          <a:bodyPr vert="horz" lIns="62484" tIns="31242" rIns="62484" bIns="31242" rtlCol="0" anchor="b"/>
          <a:lstStyle>
            <a:lvl1pPr algn="l" defTabSz="946839" eaLnBrk="1" fontAlgn="auto" hangingPunct="1">
              <a:spcBef>
                <a:spcPts val="0"/>
              </a:spcBef>
              <a:spcAft>
                <a:spcPts val="0"/>
              </a:spcAft>
              <a:defRPr sz="800">
                <a:latin typeface="+mn-lt"/>
              </a:defRPr>
            </a:lvl1pPr>
          </a:lstStyle>
          <a:p>
            <a:pPr>
              <a:defRPr/>
            </a:pPr>
            <a:endParaRPr lang="ru-RU"/>
          </a:p>
        </p:txBody>
      </p:sp>
      <p:sp>
        <p:nvSpPr>
          <p:cNvPr id="7" name="Номер слайда 6">
            <a:extLst>
              <a:ext uri="{FF2B5EF4-FFF2-40B4-BE49-F238E27FC236}">
                <a16:creationId xmlns:a16="http://schemas.microsoft.com/office/drawing/2014/main" id="{3E57664E-7ED2-4A4C-BABE-1EC965ECEDED}"/>
              </a:ext>
            </a:extLst>
          </p:cNvPr>
          <p:cNvSpPr>
            <a:spLocks noGrp="1"/>
          </p:cNvSpPr>
          <p:nvPr>
            <p:ph type="sldNum" sz="quarter" idx="5"/>
          </p:nvPr>
        </p:nvSpPr>
        <p:spPr>
          <a:xfrm>
            <a:off x="3852018" y="9431816"/>
            <a:ext cx="2945660" cy="496411"/>
          </a:xfrm>
          <a:prstGeom prst="rect">
            <a:avLst/>
          </a:prstGeom>
        </p:spPr>
        <p:txBody>
          <a:bodyPr vert="horz" wrap="square" lIns="62484" tIns="31242" rIns="62484" bIns="31242" numCol="1" anchor="b" anchorCtr="0" compatLnSpc="1">
            <a:prstTxWarp prst="textNoShape">
              <a:avLst/>
            </a:prstTxWarp>
          </a:bodyPr>
          <a:lstStyle>
            <a:lvl1pPr algn="r" defTabSz="946411" eaLnBrk="1" hangingPunct="1">
              <a:defRPr sz="800">
                <a:latin typeface="Calibri" panose="020F0502020204030204" pitchFamily="34" charset="0"/>
              </a:defRPr>
            </a:lvl1pPr>
          </a:lstStyle>
          <a:p>
            <a:fld id="{1766B439-E135-49C0-BEC8-74DE4BCE8189}"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545" algn="l" defTabSz="914218" rtl="0" eaLnBrk="1" latinLnBrk="0" hangingPunct="1">
      <a:defRPr sz="1200" kern="1200">
        <a:solidFill>
          <a:schemeClr val="tx1"/>
        </a:solidFill>
        <a:latin typeface="+mn-lt"/>
        <a:ea typeface="+mn-ea"/>
        <a:cs typeface="+mn-cs"/>
      </a:defRPr>
    </a:lvl6pPr>
    <a:lvl7pPr marL="2742653" algn="l" defTabSz="914218" rtl="0" eaLnBrk="1" latinLnBrk="0" hangingPunct="1">
      <a:defRPr sz="1200" kern="1200">
        <a:solidFill>
          <a:schemeClr val="tx1"/>
        </a:solidFill>
        <a:latin typeface="+mn-lt"/>
        <a:ea typeface="+mn-ea"/>
        <a:cs typeface="+mn-cs"/>
      </a:defRPr>
    </a:lvl7pPr>
    <a:lvl8pPr marL="3199763" algn="l" defTabSz="914218" rtl="0" eaLnBrk="1" latinLnBrk="0" hangingPunct="1">
      <a:defRPr sz="1200" kern="1200">
        <a:solidFill>
          <a:schemeClr val="tx1"/>
        </a:solidFill>
        <a:latin typeface="+mn-lt"/>
        <a:ea typeface="+mn-ea"/>
        <a:cs typeface="+mn-cs"/>
      </a:defRPr>
    </a:lvl8pPr>
    <a:lvl9pPr marL="3656871" algn="l" defTabSz="914218"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43"/>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2"/>
            <a:ext cx="6934200" cy="1752600"/>
          </a:xfrm>
        </p:spPr>
        <p:txBody>
          <a:bodyPr/>
          <a:lstStyle>
            <a:lvl1pPr marL="0" indent="0" algn="ctr">
              <a:buNone/>
              <a:defRPr>
                <a:solidFill>
                  <a:schemeClr val="tx1">
                    <a:tint val="75000"/>
                  </a:schemeClr>
                </a:solidFill>
              </a:defRPr>
            </a:lvl1pPr>
            <a:lvl2pPr marL="478534" indent="0" algn="ctr">
              <a:buNone/>
              <a:defRPr>
                <a:solidFill>
                  <a:schemeClr val="tx1">
                    <a:tint val="75000"/>
                  </a:schemeClr>
                </a:solidFill>
              </a:defRPr>
            </a:lvl2pPr>
            <a:lvl3pPr marL="957067" indent="0" algn="ctr">
              <a:buNone/>
              <a:defRPr>
                <a:solidFill>
                  <a:schemeClr val="tx1">
                    <a:tint val="75000"/>
                  </a:schemeClr>
                </a:solidFill>
              </a:defRPr>
            </a:lvl3pPr>
            <a:lvl4pPr marL="1435602" indent="0" algn="ctr">
              <a:buNone/>
              <a:defRPr>
                <a:solidFill>
                  <a:schemeClr val="tx1">
                    <a:tint val="75000"/>
                  </a:schemeClr>
                </a:solidFill>
              </a:defRPr>
            </a:lvl4pPr>
            <a:lvl5pPr marL="1914136" indent="0" algn="ctr">
              <a:buNone/>
              <a:defRPr>
                <a:solidFill>
                  <a:schemeClr val="tx1">
                    <a:tint val="75000"/>
                  </a:schemeClr>
                </a:solidFill>
              </a:defRPr>
            </a:lvl5pPr>
            <a:lvl6pPr marL="2392668" indent="0" algn="ctr">
              <a:buNone/>
              <a:defRPr>
                <a:solidFill>
                  <a:schemeClr val="tx1">
                    <a:tint val="75000"/>
                  </a:schemeClr>
                </a:solidFill>
              </a:defRPr>
            </a:lvl6pPr>
            <a:lvl7pPr marL="2871203" indent="0" algn="ctr">
              <a:buNone/>
              <a:defRPr>
                <a:solidFill>
                  <a:schemeClr val="tx1">
                    <a:tint val="75000"/>
                  </a:schemeClr>
                </a:solidFill>
              </a:defRPr>
            </a:lvl7pPr>
            <a:lvl8pPr marL="3349737" indent="0" algn="ctr">
              <a:buNone/>
              <a:defRPr>
                <a:solidFill>
                  <a:schemeClr val="tx1">
                    <a:tint val="75000"/>
                  </a:schemeClr>
                </a:solidFill>
              </a:defRPr>
            </a:lvl8pPr>
            <a:lvl9pPr marL="382827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8B98F2C1-2394-4E41-B1C9-6BE92F7DAA78}"/>
              </a:ext>
            </a:extLst>
          </p:cNvPr>
          <p:cNvSpPr>
            <a:spLocks noGrp="1"/>
          </p:cNvSpPr>
          <p:nvPr>
            <p:ph type="dt" sz="half" idx="10"/>
          </p:nvPr>
        </p:nvSpPr>
        <p:spPr/>
        <p:txBody>
          <a:bodyPr/>
          <a:lstStyle>
            <a:lvl1pPr>
              <a:defRPr/>
            </a:lvl1pPr>
          </a:lstStyle>
          <a:p>
            <a:pPr>
              <a:defRPr/>
            </a:pPr>
            <a:fld id="{7CA12279-226C-42D8-8E7F-BCD54586AC47}"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4D1FD4EE-87A6-456F-BAE9-5F4D5F8A3BD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7E405C9A-96A0-4542-AC8F-B4B4E1851E93}"/>
              </a:ext>
            </a:extLst>
          </p:cNvPr>
          <p:cNvSpPr>
            <a:spLocks noGrp="1"/>
          </p:cNvSpPr>
          <p:nvPr>
            <p:ph type="sldNum" sz="quarter" idx="12"/>
          </p:nvPr>
        </p:nvSpPr>
        <p:spPr/>
        <p:txBody>
          <a:bodyPr/>
          <a:lstStyle>
            <a:lvl1pPr>
              <a:defRPr/>
            </a:lvl1pPr>
          </a:lstStyle>
          <a:p>
            <a:fld id="{37023EE4-8866-4063-B166-99FEE37EDFDB}" type="slidenum">
              <a:rPr lang="ru-RU" altLang="ru-RU"/>
              <a:pPr/>
              <a:t>‹#›</a:t>
            </a:fld>
            <a:endParaRPr lang="ru-RU" altLang="ru-RU"/>
          </a:p>
        </p:txBody>
      </p:sp>
    </p:spTree>
    <p:extLst>
      <p:ext uri="{BB962C8B-B14F-4D97-AF65-F5344CB8AC3E}">
        <p14:creationId xmlns:p14="http://schemas.microsoft.com/office/powerpoint/2010/main" val="15098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091347-8F0F-48DA-8C7B-E58FD39BB154}"/>
              </a:ext>
            </a:extLst>
          </p:cNvPr>
          <p:cNvSpPr>
            <a:spLocks noGrp="1"/>
          </p:cNvSpPr>
          <p:nvPr>
            <p:ph type="dt" sz="half" idx="10"/>
          </p:nvPr>
        </p:nvSpPr>
        <p:spPr/>
        <p:txBody>
          <a:bodyPr/>
          <a:lstStyle>
            <a:lvl1pPr>
              <a:defRPr/>
            </a:lvl1pPr>
          </a:lstStyle>
          <a:p>
            <a:pPr>
              <a:defRPr/>
            </a:pPr>
            <a:fld id="{FEEE6CC2-E4CE-473D-8F5E-214FA7F2A79D}"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4EAE9E6F-FBE1-4CC3-B0EE-B9BE46FD913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BF93E27-79FF-4D76-A55F-721CDA4D5510}"/>
              </a:ext>
            </a:extLst>
          </p:cNvPr>
          <p:cNvSpPr>
            <a:spLocks noGrp="1"/>
          </p:cNvSpPr>
          <p:nvPr>
            <p:ph type="sldNum" sz="quarter" idx="12"/>
          </p:nvPr>
        </p:nvSpPr>
        <p:spPr/>
        <p:txBody>
          <a:bodyPr/>
          <a:lstStyle>
            <a:lvl1pPr>
              <a:defRPr/>
            </a:lvl1pPr>
          </a:lstStyle>
          <a:p>
            <a:fld id="{CC6DB80D-5D6E-4F86-8807-33709D90014A}" type="slidenum">
              <a:rPr lang="ru-RU" altLang="ru-RU"/>
              <a:pPr/>
              <a:t>‹#›</a:t>
            </a:fld>
            <a:endParaRPr lang="ru-RU" altLang="ru-RU"/>
          </a:p>
        </p:txBody>
      </p:sp>
    </p:spTree>
    <p:extLst>
      <p:ext uri="{BB962C8B-B14F-4D97-AF65-F5344CB8AC3E}">
        <p14:creationId xmlns:p14="http://schemas.microsoft.com/office/powerpoint/2010/main" val="336219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6797206" y="1212853"/>
            <a:ext cx="5212688" cy="258365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159156" y="1212853"/>
            <a:ext cx="15472965" cy="258365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4CBE87C-B036-4E01-8FBC-6747A6FBE529}"/>
              </a:ext>
            </a:extLst>
          </p:cNvPr>
          <p:cNvSpPr>
            <a:spLocks noGrp="1"/>
          </p:cNvSpPr>
          <p:nvPr>
            <p:ph type="dt" sz="half" idx="10"/>
          </p:nvPr>
        </p:nvSpPr>
        <p:spPr/>
        <p:txBody>
          <a:bodyPr/>
          <a:lstStyle>
            <a:lvl1pPr>
              <a:defRPr/>
            </a:lvl1pPr>
          </a:lstStyle>
          <a:p>
            <a:pPr>
              <a:defRPr/>
            </a:pPr>
            <a:fld id="{71B2093B-72C5-415F-9D3F-E4108AF52902}"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7217A3A6-558A-4084-B8FD-B5F836309DF8}"/>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044D29B3-B1FF-40B0-949C-5C20A44CDE44}"/>
              </a:ext>
            </a:extLst>
          </p:cNvPr>
          <p:cNvSpPr>
            <a:spLocks noGrp="1"/>
          </p:cNvSpPr>
          <p:nvPr>
            <p:ph type="sldNum" sz="quarter" idx="12"/>
          </p:nvPr>
        </p:nvSpPr>
        <p:spPr/>
        <p:txBody>
          <a:bodyPr/>
          <a:lstStyle>
            <a:lvl1pPr>
              <a:defRPr/>
            </a:lvl1pPr>
          </a:lstStyle>
          <a:p>
            <a:fld id="{ECA3629C-C4B4-4AD8-B894-1C143F8204DF}" type="slidenum">
              <a:rPr lang="ru-RU" altLang="ru-RU"/>
              <a:pPr/>
              <a:t>‹#›</a:t>
            </a:fld>
            <a:endParaRPr lang="ru-RU" altLang="ru-RU"/>
          </a:p>
        </p:txBody>
      </p:sp>
    </p:spTree>
    <p:extLst>
      <p:ext uri="{BB962C8B-B14F-4D97-AF65-F5344CB8AC3E}">
        <p14:creationId xmlns:p14="http://schemas.microsoft.com/office/powerpoint/2010/main" val="308585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40"/>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16556B9B-4E18-4426-B8AB-45BAE3D23F6B}"/>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5E40DA62-F4B6-4698-8DBD-1B79CC85F57D}" type="datetime1">
              <a:rPr lang="ru-RU"/>
              <a:pPr>
                <a:defRPr/>
              </a:pPr>
              <a:t>21.01.2025</a:t>
            </a:fld>
            <a:endParaRPr lang="es-ES"/>
          </a:p>
        </p:txBody>
      </p:sp>
      <p:sp>
        <p:nvSpPr>
          <p:cNvPr id="5" name="Rectangle 5">
            <a:extLst>
              <a:ext uri="{FF2B5EF4-FFF2-40B4-BE49-F238E27FC236}">
                <a16:creationId xmlns:a16="http://schemas.microsoft.com/office/drawing/2014/main" id="{519A2175-6BB2-46C5-9CD6-106236AF21C8}"/>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B17B1703-31B5-4137-88B9-54A87EF9E28A}"/>
              </a:ext>
            </a:extLst>
          </p:cNvPr>
          <p:cNvSpPr>
            <a:spLocks noGrp="1" noChangeArrowheads="1"/>
          </p:cNvSpPr>
          <p:nvPr>
            <p:ph type="sldNum" sz="quarter" idx="12"/>
          </p:nvPr>
        </p:nvSpPr>
        <p:spPr/>
        <p:txBody>
          <a:bodyPr/>
          <a:lstStyle>
            <a:lvl1pPr>
              <a:defRPr/>
            </a:lvl1pPr>
          </a:lstStyle>
          <a:p>
            <a:fld id="{FDCE6345-36C1-43F2-8820-49483FF43E72}" type="slidenum">
              <a:rPr lang="es-ES" altLang="ru-RU"/>
              <a:pPr/>
              <a:t>‹#›</a:t>
            </a:fld>
            <a:endParaRPr lang="es-ES" altLang="ru-RU"/>
          </a:p>
        </p:txBody>
      </p:sp>
    </p:spTree>
    <p:extLst>
      <p:ext uri="{BB962C8B-B14F-4D97-AF65-F5344CB8AC3E}">
        <p14:creationId xmlns:p14="http://schemas.microsoft.com/office/powerpoint/2010/main" val="1223480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923C25A-AB82-4956-A69B-996C174FC3B5}"/>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1B9F713D-B7F2-4F74-98EE-E36421D55420}" type="datetime1">
              <a:rPr lang="ru-RU"/>
              <a:pPr>
                <a:defRPr/>
              </a:pPr>
              <a:t>21.01.2025</a:t>
            </a:fld>
            <a:endParaRPr lang="es-ES"/>
          </a:p>
        </p:txBody>
      </p:sp>
      <p:sp>
        <p:nvSpPr>
          <p:cNvPr id="5" name="Rectangle 5">
            <a:extLst>
              <a:ext uri="{FF2B5EF4-FFF2-40B4-BE49-F238E27FC236}">
                <a16:creationId xmlns:a16="http://schemas.microsoft.com/office/drawing/2014/main" id="{0E105A04-7D18-428E-87A3-4376ADA479F2}"/>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0EB4CCD0-8FD8-44D7-9390-D72A2DAF11A0}"/>
              </a:ext>
            </a:extLst>
          </p:cNvPr>
          <p:cNvSpPr>
            <a:spLocks noGrp="1" noChangeArrowheads="1"/>
          </p:cNvSpPr>
          <p:nvPr>
            <p:ph type="sldNum" sz="quarter" idx="12"/>
          </p:nvPr>
        </p:nvSpPr>
        <p:spPr/>
        <p:txBody>
          <a:bodyPr/>
          <a:lstStyle>
            <a:lvl1pPr>
              <a:defRPr/>
            </a:lvl1pPr>
          </a:lstStyle>
          <a:p>
            <a:fld id="{9B5EEFF5-26F9-4DE0-BDCD-66FAA755C5C2}" type="slidenum">
              <a:rPr lang="es-ES" altLang="ru-RU"/>
              <a:pPr/>
              <a:t>‹#›</a:t>
            </a:fld>
            <a:endParaRPr lang="es-ES" altLang="ru-RU"/>
          </a:p>
        </p:txBody>
      </p:sp>
    </p:spTree>
    <p:extLst>
      <p:ext uri="{BB962C8B-B14F-4D97-AF65-F5344CB8AC3E}">
        <p14:creationId xmlns:p14="http://schemas.microsoft.com/office/powerpoint/2010/main" val="4063052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15"/>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42C37741-B3DE-4B6B-AAB5-2534F634C71A}"/>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C8B71C6A-4179-4F17-9C87-315F0F9190A9}" type="datetime1">
              <a:rPr lang="ru-RU"/>
              <a:pPr>
                <a:defRPr/>
              </a:pPr>
              <a:t>21.01.2025</a:t>
            </a:fld>
            <a:endParaRPr lang="es-ES"/>
          </a:p>
        </p:txBody>
      </p:sp>
      <p:sp>
        <p:nvSpPr>
          <p:cNvPr id="5" name="Rectangle 5">
            <a:extLst>
              <a:ext uri="{FF2B5EF4-FFF2-40B4-BE49-F238E27FC236}">
                <a16:creationId xmlns:a16="http://schemas.microsoft.com/office/drawing/2014/main" id="{42A987FB-AB04-4D5C-B29F-29B8AF9FF803}"/>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EA59075B-D0B7-46CF-823C-3003D1B2F7AD}"/>
              </a:ext>
            </a:extLst>
          </p:cNvPr>
          <p:cNvSpPr>
            <a:spLocks noGrp="1" noChangeArrowheads="1"/>
          </p:cNvSpPr>
          <p:nvPr>
            <p:ph type="sldNum" sz="quarter" idx="12"/>
          </p:nvPr>
        </p:nvSpPr>
        <p:spPr/>
        <p:txBody>
          <a:bodyPr/>
          <a:lstStyle>
            <a:lvl1pPr>
              <a:defRPr/>
            </a:lvl1pPr>
          </a:lstStyle>
          <a:p>
            <a:fld id="{D2B5CACE-4C06-4AA5-A8EF-E276416DD2DB}" type="slidenum">
              <a:rPr lang="es-ES" altLang="ru-RU"/>
              <a:pPr/>
              <a:t>‹#›</a:t>
            </a:fld>
            <a:endParaRPr lang="es-ES" altLang="ru-RU"/>
          </a:p>
        </p:txBody>
      </p:sp>
    </p:spTree>
    <p:extLst>
      <p:ext uri="{BB962C8B-B14F-4D97-AF65-F5344CB8AC3E}">
        <p14:creationId xmlns:p14="http://schemas.microsoft.com/office/powerpoint/2010/main" val="245431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410900ED-6908-423F-B303-FC6990FAAF58}"/>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41CFDBBE-C4AA-4F81-ABA1-83509C4C9941}" type="datetime1">
              <a:rPr lang="ru-RU"/>
              <a:pPr>
                <a:defRPr/>
              </a:pPr>
              <a:t>21.01.2025</a:t>
            </a:fld>
            <a:endParaRPr lang="es-ES"/>
          </a:p>
        </p:txBody>
      </p:sp>
      <p:sp>
        <p:nvSpPr>
          <p:cNvPr id="6" name="Rectangle 5">
            <a:extLst>
              <a:ext uri="{FF2B5EF4-FFF2-40B4-BE49-F238E27FC236}">
                <a16:creationId xmlns:a16="http://schemas.microsoft.com/office/drawing/2014/main" id="{243D3484-78A2-4F10-9B59-D73C5ACEDC72}"/>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384755E1-C940-4819-9966-839F7698D8CA}"/>
              </a:ext>
            </a:extLst>
          </p:cNvPr>
          <p:cNvSpPr>
            <a:spLocks noGrp="1" noChangeArrowheads="1"/>
          </p:cNvSpPr>
          <p:nvPr>
            <p:ph type="sldNum" sz="quarter" idx="12"/>
          </p:nvPr>
        </p:nvSpPr>
        <p:spPr/>
        <p:txBody>
          <a:bodyPr/>
          <a:lstStyle>
            <a:lvl1pPr>
              <a:defRPr/>
            </a:lvl1pPr>
          </a:lstStyle>
          <a:p>
            <a:fld id="{FCB9981E-DC07-406C-B4F6-F99231192610}" type="slidenum">
              <a:rPr lang="es-ES" altLang="ru-RU"/>
              <a:pPr/>
              <a:t>‹#›</a:t>
            </a:fld>
            <a:endParaRPr lang="es-ES" altLang="ru-RU"/>
          </a:p>
        </p:txBody>
      </p:sp>
    </p:spTree>
    <p:extLst>
      <p:ext uri="{BB962C8B-B14F-4D97-AF65-F5344CB8AC3E}">
        <p14:creationId xmlns:p14="http://schemas.microsoft.com/office/powerpoint/2010/main" val="54658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FF114F1A-09B1-418C-B322-AA4186EC7F54}"/>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A96D035C-CBE6-4C89-9FE7-F08D84E972CC}" type="datetime1">
              <a:rPr lang="ru-RU"/>
              <a:pPr>
                <a:defRPr/>
              </a:pPr>
              <a:t>21.01.2025</a:t>
            </a:fld>
            <a:endParaRPr lang="es-ES"/>
          </a:p>
        </p:txBody>
      </p:sp>
      <p:sp>
        <p:nvSpPr>
          <p:cNvPr id="8" name="Rectangle 5">
            <a:extLst>
              <a:ext uri="{FF2B5EF4-FFF2-40B4-BE49-F238E27FC236}">
                <a16:creationId xmlns:a16="http://schemas.microsoft.com/office/drawing/2014/main" id="{95F0E034-F631-4850-88FE-1348F104410E}"/>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9" name="Rectangle 6">
            <a:extLst>
              <a:ext uri="{FF2B5EF4-FFF2-40B4-BE49-F238E27FC236}">
                <a16:creationId xmlns:a16="http://schemas.microsoft.com/office/drawing/2014/main" id="{5627DEDD-5E75-4C86-BD86-6B734C59E5EB}"/>
              </a:ext>
            </a:extLst>
          </p:cNvPr>
          <p:cNvSpPr>
            <a:spLocks noGrp="1" noChangeArrowheads="1"/>
          </p:cNvSpPr>
          <p:nvPr>
            <p:ph type="sldNum" sz="quarter" idx="12"/>
          </p:nvPr>
        </p:nvSpPr>
        <p:spPr/>
        <p:txBody>
          <a:bodyPr/>
          <a:lstStyle>
            <a:lvl1pPr>
              <a:defRPr/>
            </a:lvl1pPr>
          </a:lstStyle>
          <a:p>
            <a:fld id="{B3164BF7-3C1F-4B4C-ACEF-26643125DCA3}" type="slidenum">
              <a:rPr lang="es-ES" altLang="ru-RU"/>
              <a:pPr/>
              <a:t>‹#›</a:t>
            </a:fld>
            <a:endParaRPr lang="es-ES" altLang="ru-RU"/>
          </a:p>
        </p:txBody>
      </p:sp>
    </p:spTree>
    <p:extLst>
      <p:ext uri="{BB962C8B-B14F-4D97-AF65-F5344CB8AC3E}">
        <p14:creationId xmlns:p14="http://schemas.microsoft.com/office/powerpoint/2010/main" val="151235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034A9D99-E6BC-4B9B-A364-BE97A2DB0DA1}"/>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A6353720-569D-4232-B85F-1DBFD6674D7C}" type="datetime1">
              <a:rPr lang="ru-RU"/>
              <a:pPr>
                <a:defRPr/>
              </a:pPr>
              <a:t>21.01.2025</a:t>
            </a:fld>
            <a:endParaRPr lang="es-ES"/>
          </a:p>
        </p:txBody>
      </p:sp>
      <p:sp>
        <p:nvSpPr>
          <p:cNvPr id="4" name="Rectangle 5">
            <a:extLst>
              <a:ext uri="{FF2B5EF4-FFF2-40B4-BE49-F238E27FC236}">
                <a16:creationId xmlns:a16="http://schemas.microsoft.com/office/drawing/2014/main" id="{B64019EA-4A2A-48AA-9906-F10056C54408}"/>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5" name="Rectangle 6">
            <a:extLst>
              <a:ext uri="{FF2B5EF4-FFF2-40B4-BE49-F238E27FC236}">
                <a16:creationId xmlns:a16="http://schemas.microsoft.com/office/drawing/2014/main" id="{6FD21675-B4AF-4784-808B-493B627F70AB}"/>
              </a:ext>
            </a:extLst>
          </p:cNvPr>
          <p:cNvSpPr>
            <a:spLocks noGrp="1" noChangeArrowheads="1"/>
          </p:cNvSpPr>
          <p:nvPr>
            <p:ph type="sldNum" sz="quarter" idx="12"/>
          </p:nvPr>
        </p:nvSpPr>
        <p:spPr/>
        <p:txBody>
          <a:bodyPr/>
          <a:lstStyle>
            <a:lvl1pPr>
              <a:defRPr/>
            </a:lvl1pPr>
          </a:lstStyle>
          <a:p>
            <a:fld id="{8F0D2352-E477-41AB-8C33-E18D19FCEC69}" type="slidenum">
              <a:rPr lang="es-ES" altLang="ru-RU"/>
              <a:pPr/>
              <a:t>‹#›</a:t>
            </a:fld>
            <a:endParaRPr lang="es-ES" altLang="ru-RU"/>
          </a:p>
        </p:txBody>
      </p:sp>
    </p:spTree>
    <p:extLst>
      <p:ext uri="{BB962C8B-B14F-4D97-AF65-F5344CB8AC3E}">
        <p14:creationId xmlns:p14="http://schemas.microsoft.com/office/powerpoint/2010/main" val="1621664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87E31E-3C08-47FA-8917-7A336BED0445}"/>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5675E0F0-F912-41ED-861D-E05704163942}" type="datetime1">
              <a:rPr lang="ru-RU"/>
              <a:pPr>
                <a:defRPr/>
              </a:pPr>
              <a:t>21.01.2025</a:t>
            </a:fld>
            <a:endParaRPr lang="es-ES"/>
          </a:p>
        </p:txBody>
      </p:sp>
      <p:sp>
        <p:nvSpPr>
          <p:cNvPr id="3" name="Rectangle 5">
            <a:extLst>
              <a:ext uri="{FF2B5EF4-FFF2-40B4-BE49-F238E27FC236}">
                <a16:creationId xmlns:a16="http://schemas.microsoft.com/office/drawing/2014/main" id="{95243E6C-6742-4205-B560-07C4C2BF280D}"/>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4" name="Rectangle 6">
            <a:extLst>
              <a:ext uri="{FF2B5EF4-FFF2-40B4-BE49-F238E27FC236}">
                <a16:creationId xmlns:a16="http://schemas.microsoft.com/office/drawing/2014/main" id="{169E6418-2334-4EA2-8067-427BAF950D37}"/>
              </a:ext>
            </a:extLst>
          </p:cNvPr>
          <p:cNvSpPr>
            <a:spLocks noGrp="1" noChangeArrowheads="1"/>
          </p:cNvSpPr>
          <p:nvPr>
            <p:ph type="sldNum" sz="quarter" idx="12"/>
          </p:nvPr>
        </p:nvSpPr>
        <p:spPr/>
        <p:txBody>
          <a:bodyPr/>
          <a:lstStyle>
            <a:lvl1pPr>
              <a:defRPr/>
            </a:lvl1pPr>
          </a:lstStyle>
          <a:p>
            <a:fld id="{4766B862-F5BC-4CF1-BA9B-BF05E9CDA2A1}" type="slidenum">
              <a:rPr lang="es-ES" altLang="ru-RU"/>
              <a:pPr/>
              <a:t>‹#›</a:t>
            </a:fld>
            <a:endParaRPr lang="es-ES" altLang="ru-RU"/>
          </a:p>
        </p:txBody>
      </p:sp>
    </p:spTree>
    <p:extLst>
      <p:ext uri="{BB962C8B-B14F-4D97-AF65-F5344CB8AC3E}">
        <p14:creationId xmlns:p14="http://schemas.microsoft.com/office/powerpoint/2010/main" val="1371407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E6936C1B-8F3F-4EAF-8C9A-38A52B5DB553}"/>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25BDBE72-41A2-403D-8145-C9E9EA136CC4}" type="datetime1">
              <a:rPr lang="ru-RU"/>
              <a:pPr>
                <a:defRPr/>
              </a:pPr>
              <a:t>21.01.2025</a:t>
            </a:fld>
            <a:endParaRPr lang="es-ES"/>
          </a:p>
        </p:txBody>
      </p:sp>
      <p:sp>
        <p:nvSpPr>
          <p:cNvPr id="6" name="Rectangle 5">
            <a:extLst>
              <a:ext uri="{FF2B5EF4-FFF2-40B4-BE49-F238E27FC236}">
                <a16:creationId xmlns:a16="http://schemas.microsoft.com/office/drawing/2014/main" id="{19ED83C2-BDE0-43E7-9026-884220627603}"/>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9C4BF06D-FA2A-435C-A2AB-98C352562AE1}"/>
              </a:ext>
            </a:extLst>
          </p:cNvPr>
          <p:cNvSpPr>
            <a:spLocks noGrp="1" noChangeArrowheads="1"/>
          </p:cNvSpPr>
          <p:nvPr>
            <p:ph type="sldNum" sz="quarter" idx="12"/>
          </p:nvPr>
        </p:nvSpPr>
        <p:spPr/>
        <p:txBody>
          <a:bodyPr/>
          <a:lstStyle>
            <a:lvl1pPr>
              <a:defRPr/>
            </a:lvl1pPr>
          </a:lstStyle>
          <a:p>
            <a:fld id="{3AFA9B84-244E-4FFF-B413-9F3709D0BA02}" type="slidenum">
              <a:rPr lang="es-ES" altLang="ru-RU"/>
              <a:pPr/>
              <a:t>‹#›</a:t>
            </a:fld>
            <a:endParaRPr lang="es-ES" altLang="ru-RU"/>
          </a:p>
        </p:txBody>
      </p:sp>
    </p:spTree>
    <p:extLst>
      <p:ext uri="{BB962C8B-B14F-4D97-AF65-F5344CB8AC3E}">
        <p14:creationId xmlns:p14="http://schemas.microsoft.com/office/powerpoint/2010/main" val="44909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23370A0-367D-467D-9134-B21FDFC8E60F}"/>
              </a:ext>
            </a:extLst>
          </p:cNvPr>
          <p:cNvSpPr>
            <a:spLocks noGrp="1"/>
          </p:cNvSpPr>
          <p:nvPr>
            <p:ph type="dt" sz="half" idx="10"/>
          </p:nvPr>
        </p:nvSpPr>
        <p:spPr/>
        <p:txBody>
          <a:bodyPr/>
          <a:lstStyle>
            <a:lvl1pPr>
              <a:defRPr/>
            </a:lvl1pPr>
          </a:lstStyle>
          <a:p>
            <a:pPr>
              <a:defRPr/>
            </a:pPr>
            <a:fld id="{F9EB2986-5329-498B-9386-872C8C286065}"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8C5F75B2-E72A-4056-B0F9-7CBF26C59FE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1CE8CA6-39EA-4187-8C46-8A419E0F86C7}"/>
              </a:ext>
            </a:extLst>
          </p:cNvPr>
          <p:cNvSpPr>
            <a:spLocks noGrp="1"/>
          </p:cNvSpPr>
          <p:nvPr>
            <p:ph type="sldNum" sz="quarter" idx="12"/>
          </p:nvPr>
        </p:nvSpPr>
        <p:spPr/>
        <p:txBody>
          <a:bodyPr/>
          <a:lstStyle>
            <a:lvl1pPr>
              <a:defRPr/>
            </a:lvl1pPr>
          </a:lstStyle>
          <a:p>
            <a:fld id="{25438744-3C50-4129-957A-82F4729E6478}" type="slidenum">
              <a:rPr lang="ru-RU" altLang="ru-RU"/>
              <a:pPr/>
              <a:t>‹#›</a:t>
            </a:fld>
            <a:endParaRPr lang="ru-RU" altLang="ru-RU"/>
          </a:p>
        </p:txBody>
      </p:sp>
    </p:spTree>
    <p:extLst>
      <p:ext uri="{BB962C8B-B14F-4D97-AF65-F5344CB8AC3E}">
        <p14:creationId xmlns:p14="http://schemas.microsoft.com/office/powerpoint/2010/main" val="658756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251B97B1-9D52-4DC6-8590-BA23AA843A56}"/>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D3C6B94E-1D99-44E0-B8DF-A0484B43C8D6}" type="datetime1">
              <a:rPr lang="ru-RU"/>
              <a:pPr>
                <a:defRPr/>
              </a:pPr>
              <a:t>21.01.2025</a:t>
            </a:fld>
            <a:endParaRPr lang="es-ES"/>
          </a:p>
        </p:txBody>
      </p:sp>
      <p:sp>
        <p:nvSpPr>
          <p:cNvPr id="6" name="Rectangle 5">
            <a:extLst>
              <a:ext uri="{FF2B5EF4-FFF2-40B4-BE49-F238E27FC236}">
                <a16:creationId xmlns:a16="http://schemas.microsoft.com/office/drawing/2014/main" id="{83BCB166-146C-494F-89D5-344BEF665697}"/>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7" name="Rectangle 6">
            <a:extLst>
              <a:ext uri="{FF2B5EF4-FFF2-40B4-BE49-F238E27FC236}">
                <a16:creationId xmlns:a16="http://schemas.microsoft.com/office/drawing/2014/main" id="{31B9BB8D-EB84-474F-8D94-7F0057ADF9F8}"/>
              </a:ext>
            </a:extLst>
          </p:cNvPr>
          <p:cNvSpPr>
            <a:spLocks noGrp="1" noChangeArrowheads="1"/>
          </p:cNvSpPr>
          <p:nvPr>
            <p:ph type="sldNum" sz="quarter" idx="12"/>
          </p:nvPr>
        </p:nvSpPr>
        <p:spPr/>
        <p:txBody>
          <a:bodyPr/>
          <a:lstStyle>
            <a:lvl1pPr>
              <a:defRPr/>
            </a:lvl1pPr>
          </a:lstStyle>
          <a:p>
            <a:fld id="{00FA6729-364D-489D-80BE-3844E27847AD}" type="slidenum">
              <a:rPr lang="es-ES" altLang="ru-RU"/>
              <a:pPr/>
              <a:t>‹#›</a:t>
            </a:fld>
            <a:endParaRPr lang="es-ES" altLang="ru-RU"/>
          </a:p>
        </p:txBody>
      </p:sp>
    </p:spTree>
    <p:extLst>
      <p:ext uri="{BB962C8B-B14F-4D97-AF65-F5344CB8AC3E}">
        <p14:creationId xmlns:p14="http://schemas.microsoft.com/office/powerpoint/2010/main" val="28892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DD05E698-37F0-4F1B-996A-20B0ED42E3CB}"/>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16903A8B-E4EE-4031-9E13-DB2E9DE365E8}" type="datetime1">
              <a:rPr lang="ru-RU"/>
              <a:pPr>
                <a:defRPr/>
              </a:pPr>
              <a:t>21.01.2025</a:t>
            </a:fld>
            <a:endParaRPr lang="es-ES"/>
          </a:p>
        </p:txBody>
      </p:sp>
      <p:sp>
        <p:nvSpPr>
          <p:cNvPr id="5" name="Rectangle 5">
            <a:extLst>
              <a:ext uri="{FF2B5EF4-FFF2-40B4-BE49-F238E27FC236}">
                <a16:creationId xmlns:a16="http://schemas.microsoft.com/office/drawing/2014/main" id="{3C747A96-471F-4A98-B620-929C0CD31186}"/>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499FB812-302A-4224-B8FB-85BA0BFF66B5}"/>
              </a:ext>
            </a:extLst>
          </p:cNvPr>
          <p:cNvSpPr>
            <a:spLocks noGrp="1" noChangeArrowheads="1"/>
          </p:cNvSpPr>
          <p:nvPr>
            <p:ph type="sldNum" sz="quarter" idx="12"/>
          </p:nvPr>
        </p:nvSpPr>
        <p:spPr/>
        <p:txBody>
          <a:bodyPr/>
          <a:lstStyle>
            <a:lvl1pPr>
              <a:defRPr/>
            </a:lvl1pPr>
          </a:lstStyle>
          <a:p>
            <a:fld id="{0A874F38-A5A1-4F8F-B6FC-759F8800C6AC}" type="slidenum">
              <a:rPr lang="es-ES" altLang="ru-RU"/>
              <a:pPr/>
              <a:t>‹#›</a:t>
            </a:fld>
            <a:endParaRPr lang="es-ES" altLang="ru-RU"/>
          </a:p>
        </p:txBody>
      </p:sp>
    </p:spTree>
    <p:extLst>
      <p:ext uri="{BB962C8B-B14F-4D97-AF65-F5344CB8AC3E}">
        <p14:creationId xmlns:p14="http://schemas.microsoft.com/office/powerpoint/2010/main" val="3529507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39"/>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39"/>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403DEE42-F32B-435E-8ED2-42D79A2DD3DA}"/>
              </a:ext>
            </a:extLst>
          </p:cNvPr>
          <p:cNvSpPr>
            <a:spLocks noGrp="1" noChangeArrowheads="1"/>
          </p:cNvSpPr>
          <p:nvPr>
            <p:ph type="dt" sz="half" idx="10"/>
          </p:nvPr>
        </p:nvSpPr>
        <p:spPr/>
        <p:txBody>
          <a:bodyPr/>
          <a:lstStyle>
            <a:lvl1pPr defTabSz="957067" fontAlgn="auto">
              <a:spcBef>
                <a:spcPts val="0"/>
              </a:spcBef>
              <a:spcAft>
                <a:spcPts val="0"/>
              </a:spcAft>
              <a:defRPr/>
            </a:lvl1pPr>
          </a:lstStyle>
          <a:p>
            <a:pPr>
              <a:defRPr/>
            </a:pPr>
            <a:fld id="{C6DA0864-0368-4183-831B-2DA9E26D1486}" type="datetime1">
              <a:rPr lang="ru-RU"/>
              <a:pPr>
                <a:defRPr/>
              </a:pPr>
              <a:t>21.01.2025</a:t>
            </a:fld>
            <a:endParaRPr lang="es-ES"/>
          </a:p>
        </p:txBody>
      </p:sp>
      <p:sp>
        <p:nvSpPr>
          <p:cNvPr id="5" name="Rectangle 5">
            <a:extLst>
              <a:ext uri="{FF2B5EF4-FFF2-40B4-BE49-F238E27FC236}">
                <a16:creationId xmlns:a16="http://schemas.microsoft.com/office/drawing/2014/main" id="{18C1B613-A4D2-4350-B055-E26D435F1A65}"/>
              </a:ext>
            </a:extLst>
          </p:cNvPr>
          <p:cNvSpPr>
            <a:spLocks noGrp="1" noChangeArrowheads="1"/>
          </p:cNvSpPr>
          <p:nvPr>
            <p:ph type="ftr" sz="quarter" idx="11"/>
          </p:nvPr>
        </p:nvSpPr>
        <p:spPr/>
        <p:txBody>
          <a:bodyPr/>
          <a:lstStyle>
            <a:lvl1pPr defTabSz="957067"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8444202F-1CC3-40E8-B89E-C83988F8FD85}"/>
              </a:ext>
            </a:extLst>
          </p:cNvPr>
          <p:cNvSpPr>
            <a:spLocks noGrp="1" noChangeArrowheads="1"/>
          </p:cNvSpPr>
          <p:nvPr>
            <p:ph type="sldNum" sz="quarter" idx="12"/>
          </p:nvPr>
        </p:nvSpPr>
        <p:spPr/>
        <p:txBody>
          <a:bodyPr/>
          <a:lstStyle>
            <a:lvl1pPr>
              <a:defRPr/>
            </a:lvl1pPr>
          </a:lstStyle>
          <a:p>
            <a:fld id="{2AADD86A-99F4-426A-9A78-B61F9793B984}" type="slidenum">
              <a:rPr lang="es-ES" altLang="ru-RU"/>
              <a:pPr/>
              <a:t>‹#›</a:t>
            </a:fld>
            <a:endParaRPr lang="es-ES" altLang="ru-RU"/>
          </a:p>
        </p:txBody>
      </p:sp>
    </p:spTree>
    <p:extLst>
      <p:ext uri="{BB962C8B-B14F-4D97-AF65-F5344CB8AC3E}">
        <p14:creationId xmlns:p14="http://schemas.microsoft.com/office/powerpoint/2010/main" val="365624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16"/>
            <a:ext cx="8420100" cy="1362075"/>
          </a:xfrm>
        </p:spPr>
        <p:txBody>
          <a:bodyPr anchor="t"/>
          <a:lstStyle>
            <a:lvl1pPr algn="l">
              <a:defRPr sz="4200" b="1" cap="all"/>
            </a:lvl1pPr>
          </a:lstStyle>
          <a:p>
            <a:r>
              <a:rPr lang="ru-RU"/>
              <a:t>Образец заголовка</a:t>
            </a:r>
          </a:p>
        </p:txBody>
      </p:sp>
      <p:sp>
        <p:nvSpPr>
          <p:cNvPr id="3" name="Текст 2"/>
          <p:cNvSpPr>
            <a:spLocks noGrp="1"/>
          </p:cNvSpPr>
          <p:nvPr>
            <p:ph type="body" idx="1"/>
          </p:nvPr>
        </p:nvSpPr>
        <p:spPr>
          <a:xfrm>
            <a:off x="782506" y="2906722"/>
            <a:ext cx="8420100" cy="1500187"/>
          </a:xfrm>
        </p:spPr>
        <p:txBody>
          <a:bodyPr anchor="b"/>
          <a:lstStyle>
            <a:lvl1pPr marL="0" indent="0">
              <a:buNone/>
              <a:defRPr sz="2100">
                <a:solidFill>
                  <a:schemeClr val="tx1">
                    <a:tint val="75000"/>
                  </a:schemeClr>
                </a:solidFill>
              </a:defRPr>
            </a:lvl1pPr>
            <a:lvl2pPr marL="478534" indent="0">
              <a:buNone/>
              <a:defRPr sz="1900">
                <a:solidFill>
                  <a:schemeClr val="tx1">
                    <a:tint val="75000"/>
                  </a:schemeClr>
                </a:solidFill>
              </a:defRPr>
            </a:lvl2pPr>
            <a:lvl3pPr marL="957067" indent="0">
              <a:buNone/>
              <a:defRPr sz="1700">
                <a:solidFill>
                  <a:schemeClr val="tx1">
                    <a:tint val="75000"/>
                  </a:schemeClr>
                </a:solidFill>
              </a:defRPr>
            </a:lvl3pPr>
            <a:lvl4pPr marL="1435602" indent="0">
              <a:buNone/>
              <a:defRPr sz="1500">
                <a:solidFill>
                  <a:schemeClr val="tx1">
                    <a:tint val="75000"/>
                  </a:schemeClr>
                </a:solidFill>
              </a:defRPr>
            </a:lvl4pPr>
            <a:lvl5pPr marL="1914136" indent="0">
              <a:buNone/>
              <a:defRPr sz="1500">
                <a:solidFill>
                  <a:schemeClr val="tx1">
                    <a:tint val="75000"/>
                  </a:schemeClr>
                </a:solidFill>
              </a:defRPr>
            </a:lvl5pPr>
            <a:lvl6pPr marL="2392668" indent="0">
              <a:buNone/>
              <a:defRPr sz="1500">
                <a:solidFill>
                  <a:schemeClr val="tx1">
                    <a:tint val="75000"/>
                  </a:schemeClr>
                </a:solidFill>
              </a:defRPr>
            </a:lvl6pPr>
            <a:lvl7pPr marL="2871203" indent="0">
              <a:buNone/>
              <a:defRPr sz="1500">
                <a:solidFill>
                  <a:schemeClr val="tx1">
                    <a:tint val="75000"/>
                  </a:schemeClr>
                </a:solidFill>
              </a:defRPr>
            </a:lvl7pPr>
            <a:lvl8pPr marL="3349737" indent="0">
              <a:buNone/>
              <a:defRPr sz="1500">
                <a:solidFill>
                  <a:schemeClr val="tx1">
                    <a:tint val="75000"/>
                  </a:schemeClr>
                </a:solidFill>
              </a:defRPr>
            </a:lvl8pPr>
            <a:lvl9pPr marL="3828270" indent="0">
              <a:buNone/>
              <a:defRPr sz="15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9DEE6A5-D6B4-43F7-A66B-C7B220FACBF8}"/>
              </a:ext>
            </a:extLst>
          </p:cNvPr>
          <p:cNvSpPr>
            <a:spLocks noGrp="1"/>
          </p:cNvSpPr>
          <p:nvPr>
            <p:ph type="dt" sz="half" idx="10"/>
          </p:nvPr>
        </p:nvSpPr>
        <p:spPr/>
        <p:txBody>
          <a:bodyPr/>
          <a:lstStyle>
            <a:lvl1pPr>
              <a:defRPr/>
            </a:lvl1pPr>
          </a:lstStyle>
          <a:p>
            <a:pPr>
              <a:defRPr/>
            </a:pPr>
            <a:fld id="{E2A2098B-C2A1-44FC-A38A-E116E18C9880}"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E6634B6E-415D-4EA5-9150-7BDFDE0EE62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5517BF3-0D4B-4619-9696-7B1E667BD2F4}"/>
              </a:ext>
            </a:extLst>
          </p:cNvPr>
          <p:cNvSpPr>
            <a:spLocks noGrp="1"/>
          </p:cNvSpPr>
          <p:nvPr>
            <p:ph type="sldNum" sz="quarter" idx="12"/>
          </p:nvPr>
        </p:nvSpPr>
        <p:spPr/>
        <p:txBody>
          <a:bodyPr/>
          <a:lstStyle>
            <a:lvl1pPr>
              <a:defRPr/>
            </a:lvl1pPr>
          </a:lstStyle>
          <a:p>
            <a:fld id="{D6D37BED-A866-452D-AAE1-DEBB5375A4B6}" type="slidenum">
              <a:rPr lang="ru-RU" altLang="ru-RU"/>
              <a:pPr/>
              <a:t>‹#›</a:t>
            </a:fld>
            <a:endParaRPr lang="ru-RU" altLang="ru-RU"/>
          </a:p>
        </p:txBody>
      </p:sp>
    </p:spTree>
    <p:extLst>
      <p:ext uri="{BB962C8B-B14F-4D97-AF65-F5344CB8AC3E}">
        <p14:creationId xmlns:p14="http://schemas.microsoft.com/office/powerpoint/2010/main" val="151367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159153" y="7065965"/>
            <a:ext cx="10342827" cy="19983450"/>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11667082" y="7065965"/>
            <a:ext cx="10342827" cy="19983450"/>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23242AE-BB13-4AA9-9A03-A4A6959E509D}"/>
              </a:ext>
            </a:extLst>
          </p:cNvPr>
          <p:cNvSpPr>
            <a:spLocks noGrp="1"/>
          </p:cNvSpPr>
          <p:nvPr>
            <p:ph type="dt" sz="half" idx="10"/>
          </p:nvPr>
        </p:nvSpPr>
        <p:spPr/>
        <p:txBody>
          <a:bodyPr/>
          <a:lstStyle>
            <a:lvl1pPr>
              <a:defRPr/>
            </a:lvl1pPr>
          </a:lstStyle>
          <a:p>
            <a:pPr>
              <a:defRPr/>
            </a:pPr>
            <a:fld id="{2CE26AF1-E29E-42A3-8DEB-09F5D7CB22E2}" type="datetime1">
              <a:rPr lang="ru-RU"/>
              <a:pPr>
                <a:defRPr/>
              </a:pPr>
              <a:t>21.01.2025</a:t>
            </a:fld>
            <a:endParaRPr lang="ru-RU" dirty="0"/>
          </a:p>
        </p:txBody>
      </p:sp>
      <p:sp>
        <p:nvSpPr>
          <p:cNvPr id="6" name="Нижний колонтитул 4">
            <a:extLst>
              <a:ext uri="{FF2B5EF4-FFF2-40B4-BE49-F238E27FC236}">
                <a16:creationId xmlns:a16="http://schemas.microsoft.com/office/drawing/2014/main" id="{B8BFB7E0-6251-4B9E-9C48-A1E2386EEC2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EF4AE66C-268B-4A22-BA9C-7AD50C9F8454}"/>
              </a:ext>
            </a:extLst>
          </p:cNvPr>
          <p:cNvSpPr>
            <a:spLocks noGrp="1"/>
          </p:cNvSpPr>
          <p:nvPr>
            <p:ph type="sldNum" sz="quarter" idx="12"/>
          </p:nvPr>
        </p:nvSpPr>
        <p:spPr/>
        <p:txBody>
          <a:bodyPr/>
          <a:lstStyle>
            <a:lvl1pPr>
              <a:defRPr/>
            </a:lvl1pPr>
          </a:lstStyle>
          <a:p>
            <a:fld id="{C1274AB5-D2E5-4F72-A76A-535444715E4B}" type="slidenum">
              <a:rPr lang="ru-RU" altLang="ru-RU"/>
              <a:pPr/>
              <a:t>‹#›</a:t>
            </a:fld>
            <a:endParaRPr lang="ru-RU" altLang="ru-RU"/>
          </a:p>
        </p:txBody>
      </p:sp>
    </p:spTree>
    <p:extLst>
      <p:ext uri="{BB962C8B-B14F-4D97-AF65-F5344CB8AC3E}">
        <p14:creationId xmlns:p14="http://schemas.microsoft.com/office/powerpoint/2010/main" val="1899164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9"/>
            <a:ext cx="89154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7" y="1535115"/>
            <a:ext cx="4376870" cy="639762"/>
          </a:xfrm>
        </p:spPr>
        <p:txBody>
          <a:bodyPr anchor="b"/>
          <a:lstStyle>
            <a:lvl1pPr marL="0" indent="0">
              <a:buNone/>
              <a:defRPr sz="2500" b="1"/>
            </a:lvl1pPr>
            <a:lvl2pPr marL="478534" indent="0">
              <a:buNone/>
              <a:defRPr sz="2100" b="1"/>
            </a:lvl2pPr>
            <a:lvl3pPr marL="957067" indent="0">
              <a:buNone/>
              <a:defRPr sz="1900" b="1"/>
            </a:lvl3pPr>
            <a:lvl4pPr marL="1435602" indent="0">
              <a:buNone/>
              <a:defRPr sz="1700" b="1"/>
            </a:lvl4pPr>
            <a:lvl5pPr marL="1914136" indent="0">
              <a:buNone/>
              <a:defRPr sz="1700" b="1"/>
            </a:lvl5pPr>
            <a:lvl6pPr marL="2392668" indent="0">
              <a:buNone/>
              <a:defRPr sz="1700" b="1"/>
            </a:lvl6pPr>
            <a:lvl7pPr marL="2871203" indent="0">
              <a:buNone/>
              <a:defRPr sz="1700" b="1"/>
            </a:lvl7pPr>
            <a:lvl8pPr marL="3349737" indent="0">
              <a:buNone/>
              <a:defRPr sz="1700" b="1"/>
            </a:lvl8pPr>
            <a:lvl9pPr marL="3828270" indent="0">
              <a:buNone/>
              <a:defRPr sz="1700" b="1"/>
            </a:lvl9pPr>
          </a:lstStyle>
          <a:p>
            <a:pPr lvl="0"/>
            <a:r>
              <a:rPr lang="ru-RU"/>
              <a:t>Образец текста</a:t>
            </a:r>
          </a:p>
        </p:txBody>
      </p:sp>
      <p:sp>
        <p:nvSpPr>
          <p:cNvPr id="4" name="Содержимое 3"/>
          <p:cNvSpPr>
            <a:spLocks noGrp="1"/>
          </p:cNvSpPr>
          <p:nvPr>
            <p:ph sz="half" idx="2"/>
          </p:nvPr>
        </p:nvSpPr>
        <p:spPr>
          <a:xfrm>
            <a:off x="495307" y="2174875"/>
            <a:ext cx="4376870"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21" y="1535115"/>
            <a:ext cx="4378589" cy="639762"/>
          </a:xfrm>
        </p:spPr>
        <p:txBody>
          <a:bodyPr anchor="b"/>
          <a:lstStyle>
            <a:lvl1pPr marL="0" indent="0">
              <a:buNone/>
              <a:defRPr sz="2500" b="1"/>
            </a:lvl1pPr>
            <a:lvl2pPr marL="478534" indent="0">
              <a:buNone/>
              <a:defRPr sz="2100" b="1"/>
            </a:lvl2pPr>
            <a:lvl3pPr marL="957067" indent="0">
              <a:buNone/>
              <a:defRPr sz="1900" b="1"/>
            </a:lvl3pPr>
            <a:lvl4pPr marL="1435602" indent="0">
              <a:buNone/>
              <a:defRPr sz="1700" b="1"/>
            </a:lvl4pPr>
            <a:lvl5pPr marL="1914136" indent="0">
              <a:buNone/>
              <a:defRPr sz="1700" b="1"/>
            </a:lvl5pPr>
            <a:lvl6pPr marL="2392668" indent="0">
              <a:buNone/>
              <a:defRPr sz="1700" b="1"/>
            </a:lvl6pPr>
            <a:lvl7pPr marL="2871203" indent="0">
              <a:buNone/>
              <a:defRPr sz="1700" b="1"/>
            </a:lvl7pPr>
            <a:lvl8pPr marL="3349737" indent="0">
              <a:buNone/>
              <a:defRPr sz="1700" b="1"/>
            </a:lvl8pPr>
            <a:lvl9pPr marL="3828270" indent="0">
              <a:buNone/>
              <a:defRPr sz="1700" b="1"/>
            </a:lvl9pPr>
          </a:lstStyle>
          <a:p>
            <a:pPr lvl="0"/>
            <a:r>
              <a:rPr lang="ru-RU"/>
              <a:t>Образец текста</a:t>
            </a:r>
          </a:p>
        </p:txBody>
      </p:sp>
      <p:sp>
        <p:nvSpPr>
          <p:cNvPr id="6" name="Содержимое 5"/>
          <p:cNvSpPr>
            <a:spLocks noGrp="1"/>
          </p:cNvSpPr>
          <p:nvPr>
            <p:ph sz="quarter" idx="4"/>
          </p:nvPr>
        </p:nvSpPr>
        <p:spPr>
          <a:xfrm>
            <a:off x="5032121" y="2174875"/>
            <a:ext cx="4378589"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8F1E572-6679-4103-AE0F-B1F5380D6F0A}"/>
              </a:ext>
            </a:extLst>
          </p:cNvPr>
          <p:cNvSpPr>
            <a:spLocks noGrp="1"/>
          </p:cNvSpPr>
          <p:nvPr>
            <p:ph type="dt" sz="half" idx="10"/>
          </p:nvPr>
        </p:nvSpPr>
        <p:spPr/>
        <p:txBody>
          <a:bodyPr/>
          <a:lstStyle>
            <a:lvl1pPr>
              <a:defRPr/>
            </a:lvl1pPr>
          </a:lstStyle>
          <a:p>
            <a:pPr>
              <a:defRPr/>
            </a:pPr>
            <a:fld id="{A97DD974-CC0C-4223-8194-F2614EAA3635}" type="datetime1">
              <a:rPr lang="ru-RU"/>
              <a:pPr>
                <a:defRPr/>
              </a:pPr>
              <a:t>21.01.2025</a:t>
            </a:fld>
            <a:endParaRPr lang="ru-RU" dirty="0"/>
          </a:p>
        </p:txBody>
      </p:sp>
      <p:sp>
        <p:nvSpPr>
          <p:cNvPr id="8" name="Нижний колонтитул 4">
            <a:extLst>
              <a:ext uri="{FF2B5EF4-FFF2-40B4-BE49-F238E27FC236}">
                <a16:creationId xmlns:a16="http://schemas.microsoft.com/office/drawing/2014/main" id="{5BC0F6B1-6E97-4F57-9951-389EFE821B3B}"/>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5A5DD8CE-0057-472D-92D9-70EBDF512E10}"/>
              </a:ext>
            </a:extLst>
          </p:cNvPr>
          <p:cNvSpPr>
            <a:spLocks noGrp="1"/>
          </p:cNvSpPr>
          <p:nvPr>
            <p:ph type="sldNum" sz="quarter" idx="12"/>
          </p:nvPr>
        </p:nvSpPr>
        <p:spPr/>
        <p:txBody>
          <a:bodyPr/>
          <a:lstStyle>
            <a:lvl1pPr>
              <a:defRPr/>
            </a:lvl1pPr>
          </a:lstStyle>
          <a:p>
            <a:fld id="{C9EE138E-21DD-49B0-BBDE-8A3DBEDE37D8}" type="slidenum">
              <a:rPr lang="ru-RU" altLang="ru-RU"/>
              <a:pPr/>
              <a:t>‹#›</a:t>
            </a:fld>
            <a:endParaRPr lang="ru-RU" altLang="ru-RU"/>
          </a:p>
        </p:txBody>
      </p:sp>
    </p:spTree>
    <p:extLst>
      <p:ext uri="{BB962C8B-B14F-4D97-AF65-F5344CB8AC3E}">
        <p14:creationId xmlns:p14="http://schemas.microsoft.com/office/powerpoint/2010/main" val="265462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0CEC6A82-B39A-4411-8A49-A76432B2FEF1}"/>
              </a:ext>
            </a:extLst>
          </p:cNvPr>
          <p:cNvSpPr>
            <a:spLocks noGrp="1"/>
          </p:cNvSpPr>
          <p:nvPr>
            <p:ph type="dt" sz="half" idx="10"/>
          </p:nvPr>
        </p:nvSpPr>
        <p:spPr/>
        <p:txBody>
          <a:bodyPr/>
          <a:lstStyle>
            <a:lvl1pPr>
              <a:defRPr/>
            </a:lvl1pPr>
          </a:lstStyle>
          <a:p>
            <a:pPr>
              <a:defRPr/>
            </a:pPr>
            <a:fld id="{5E7BC572-426B-4151-AE69-86174D559401}" type="datetime1">
              <a:rPr lang="ru-RU"/>
              <a:pPr>
                <a:defRPr/>
              </a:pPr>
              <a:t>21.01.2025</a:t>
            </a:fld>
            <a:endParaRPr lang="ru-RU" dirty="0"/>
          </a:p>
        </p:txBody>
      </p:sp>
      <p:sp>
        <p:nvSpPr>
          <p:cNvPr id="4" name="Нижний колонтитул 4">
            <a:extLst>
              <a:ext uri="{FF2B5EF4-FFF2-40B4-BE49-F238E27FC236}">
                <a16:creationId xmlns:a16="http://schemas.microsoft.com/office/drawing/2014/main" id="{622B68CB-B75C-4C16-99C0-255293FEEDFC}"/>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E3ACA70D-7921-4B04-A7DB-5E77149A27D1}"/>
              </a:ext>
            </a:extLst>
          </p:cNvPr>
          <p:cNvSpPr>
            <a:spLocks noGrp="1"/>
          </p:cNvSpPr>
          <p:nvPr>
            <p:ph type="sldNum" sz="quarter" idx="12"/>
          </p:nvPr>
        </p:nvSpPr>
        <p:spPr/>
        <p:txBody>
          <a:bodyPr/>
          <a:lstStyle>
            <a:lvl1pPr>
              <a:defRPr/>
            </a:lvl1pPr>
          </a:lstStyle>
          <a:p>
            <a:fld id="{1C20FAAF-F69A-4275-8A2A-359E5145C9FC}" type="slidenum">
              <a:rPr lang="ru-RU" altLang="ru-RU"/>
              <a:pPr/>
              <a:t>‹#›</a:t>
            </a:fld>
            <a:endParaRPr lang="ru-RU" altLang="ru-RU"/>
          </a:p>
        </p:txBody>
      </p:sp>
    </p:spTree>
    <p:extLst>
      <p:ext uri="{BB962C8B-B14F-4D97-AF65-F5344CB8AC3E}">
        <p14:creationId xmlns:p14="http://schemas.microsoft.com/office/powerpoint/2010/main" val="546592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38553B58-7209-49A2-B037-B60FD1F2FD04}"/>
              </a:ext>
            </a:extLst>
          </p:cNvPr>
          <p:cNvSpPr>
            <a:spLocks noGrp="1"/>
          </p:cNvSpPr>
          <p:nvPr>
            <p:ph type="dt" sz="half" idx="10"/>
          </p:nvPr>
        </p:nvSpPr>
        <p:spPr/>
        <p:txBody>
          <a:bodyPr/>
          <a:lstStyle>
            <a:lvl1pPr>
              <a:defRPr/>
            </a:lvl1pPr>
          </a:lstStyle>
          <a:p>
            <a:pPr>
              <a:defRPr/>
            </a:pPr>
            <a:fld id="{3C1B1372-0117-4D90-BD59-8A5552EA5561}" type="datetime1">
              <a:rPr lang="ru-RU"/>
              <a:pPr>
                <a:defRPr/>
              </a:pPr>
              <a:t>21.01.2025</a:t>
            </a:fld>
            <a:endParaRPr lang="ru-RU" dirty="0"/>
          </a:p>
        </p:txBody>
      </p:sp>
      <p:sp>
        <p:nvSpPr>
          <p:cNvPr id="3" name="Нижний колонтитул 4">
            <a:extLst>
              <a:ext uri="{FF2B5EF4-FFF2-40B4-BE49-F238E27FC236}">
                <a16:creationId xmlns:a16="http://schemas.microsoft.com/office/drawing/2014/main" id="{907B73A0-CA7C-4B08-83D1-EFA8EFEF1407}"/>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D93108E6-2041-4D5B-A625-41D37811D1E3}"/>
              </a:ext>
            </a:extLst>
          </p:cNvPr>
          <p:cNvSpPr>
            <a:spLocks noGrp="1"/>
          </p:cNvSpPr>
          <p:nvPr>
            <p:ph type="sldNum" sz="quarter" idx="12"/>
          </p:nvPr>
        </p:nvSpPr>
        <p:spPr/>
        <p:txBody>
          <a:bodyPr/>
          <a:lstStyle>
            <a:lvl1pPr>
              <a:defRPr/>
            </a:lvl1pPr>
          </a:lstStyle>
          <a:p>
            <a:fld id="{5C31531A-E288-4629-98A1-4D38C28FD863}" type="slidenum">
              <a:rPr lang="ru-RU" altLang="ru-RU"/>
              <a:pPr/>
              <a:t>‹#›</a:t>
            </a:fld>
            <a:endParaRPr lang="ru-RU" altLang="ru-RU"/>
          </a:p>
        </p:txBody>
      </p:sp>
    </p:spTree>
    <p:extLst>
      <p:ext uri="{BB962C8B-B14F-4D97-AF65-F5344CB8AC3E}">
        <p14:creationId xmlns:p14="http://schemas.microsoft.com/office/powerpoint/2010/main" val="65324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9" y="273052"/>
            <a:ext cx="3259006" cy="1162050"/>
          </a:xfrm>
        </p:spPr>
        <p:txBody>
          <a:bodyPr anchor="b"/>
          <a:lstStyle>
            <a:lvl1pPr algn="l">
              <a:defRPr sz="2100" b="1"/>
            </a:lvl1pPr>
          </a:lstStyle>
          <a:p>
            <a:r>
              <a:rPr lang="ru-RU"/>
              <a:t>Образец заголовка</a:t>
            </a:r>
          </a:p>
        </p:txBody>
      </p:sp>
      <p:sp>
        <p:nvSpPr>
          <p:cNvPr id="3" name="Содержимое 2"/>
          <p:cNvSpPr>
            <a:spLocks noGrp="1"/>
          </p:cNvSpPr>
          <p:nvPr>
            <p:ph idx="1"/>
          </p:nvPr>
        </p:nvSpPr>
        <p:spPr>
          <a:xfrm>
            <a:off x="3872979" y="273054"/>
            <a:ext cx="5537728" cy="5853113"/>
          </a:xfrm>
        </p:spPr>
        <p:txBody>
          <a:bodyPr/>
          <a:lstStyle>
            <a:lvl1pPr>
              <a:defRPr sz="33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9" y="1435104"/>
            <a:ext cx="3259006" cy="4691062"/>
          </a:xfrm>
        </p:spPr>
        <p:txBody>
          <a:bodyPr/>
          <a:lstStyle>
            <a:lvl1pPr marL="0" indent="0">
              <a:buNone/>
              <a:defRPr sz="1500"/>
            </a:lvl1pPr>
            <a:lvl2pPr marL="478534" indent="0">
              <a:buNone/>
              <a:defRPr sz="1300"/>
            </a:lvl2pPr>
            <a:lvl3pPr marL="957067" indent="0">
              <a:buNone/>
              <a:defRPr sz="1000"/>
            </a:lvl3pPr>
            <a:lvl4pPr marL="1435602" indent="0">
              <a:buNone/>
              <a:defRPr sz="900"/>
            </a:lvl4pPr>
            <a:lvl5pPr marL="1914136" indent="0">
              <a:buNone/>
              <a:defRPr sz="900"/>
            </a:lvl5pPr>
            <a:lvl6pPr marL="2392668" indent="0">
              <a:buNone/>
              <a:defRPr sz="900"/>
            </a:lvl6pPr>
            <a:lvl7pPr marL="2871203" indent="0">
              <a:buNone/>
              <a:defRPr sz="900"/>
            </a:lvl7pPr>
            <a:lvl8pPr marL="3349737" indent="0">
              <a:buNone/>
              <a:defRPr sz="900"/>
            </a:lvl8pPr>
            <a:lvl9pPr marL="382827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EA7F90B1-602D-4769-9C09-BE0C88F4E67F}"/>
              </a:ext>
            </a:extLst>
          </p:cNvPr>
          <p:cNvSpPr>
            <a:spLocks noGrp="1"/>
          </p:cNvSpPr>
          <p:nvPr>
            <p:ph type="dt" sz="half" idx="10"/>
          </p:nvPr>
        </p:nvSpPr>
        <p:spPr/>
        <p:txBody>
          <a:bodyPr/>
          <a:lstStyle>
            <a:lvl1pPr>
              <a:defRPr/>
            </a:lvl1pPr>
          </a:lstStyle>
          <a:p>
            <a:pPr>
              <a:defRPr/>
            </a:pPr>
            <a:fld id="{0BEB0FF6-FEA1-4FE1-AD96-49555C638C25}" type="datetime1">
              <a:rPr lang="ru-RU"/>
              <a:pPr>
                <a:defRPr/>
              </a:pPr>
              <a:t>21.01.2025</a:t>
            </a:fld>
            <a:endParaRPr lang="ru-RU" dirty="0"/>
          </a:p>
        </p:txBody>
      </p:sp>
      <p:sp>
        <p:nvSpPr>
          <p:cNvPr id="6" name="Нижний колонтитул 4">
            <a:extLst>
              <a:ext uri="{FF2B5EF4-FFF2-40B4-BE49-F238E27FC236}">
                <a16:creationId xmlns:a16="http://schemas.microsoft.com/office/drawing/2014/main" id="{4964EF48-55BF-4CCA-A153-B82036EF83C4}"/>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7C220C6-8140-440B-8AF1-ADE98241AC6B}"/>
              </a:ext>
            </a:extLst>
          </p:cNvPr>
          <p:cNvSpPr>
            <a:spLocks noGrp="1"/>
          </p:cNvSpPr>
          <p:nvPr>
            <p:ph type="sldNum" sz="quarter" idx="12"/>
          </p:nvPr>
        </p:nvSpPr>
        <p:spPr/>
        <p:txBody>
          <a:bodyPr/>
          <a:lstStyle>
            <a:lvl1pPr>
              <a:defRPr/>
            </a:lvl1pPr>
          </a:lstStyle>
          <a:p>
            <a:fld id="{08646AB4-0ABA-476D-9DC6-95D03E17A61A}" type="slidenum">
              <a:rPr lang="ru-RU" altLang="ru-RU"/>
              <a:pPr/>
              <a:t>‹#›</a:t>
            </a:fld>
            <a:endParaRPr lang="ru-RU" altLang="ru-RU"/>
          </a:p>
        </p:txBody>
      </p:sp>
    </p:spTree>
    <p:extLst>
      <p:ext uri="{BB962C8B-B14F-4D97-AF65-F5344CB8AC3E}">
        <p14:creationId xmlns:p14="http://schemas.microsoft.com/office/powerpoint/2010/main" val="1766989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1"/>
            <a:ext cx="5943600" cy="566738"/>
          </a:xfrm>
        </p:spPr>
        <p:txBody>
          <a:bodyPr anchor="b"/>
          <a:lstStyle>
            <a:lvl1pPr algn="l">
              <a:defRPr sz="21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rtlCol="0">
            <a:normAutofit/>
          </a:bodyPr>
          <a:lstStyle>
            <a:lvl1pPr marL="0" indent="0">
              <a:buNone/>
              <a:defRPr sz="3300"/>
            </a:lvl1pPr>
            <a:lvl2pPr marL="478534" indent="0">
              <a:buNone/>
              <a:defRPr sz="3000"/>
            </a:lvl2pPr>
            <a:lvl3pPr marL="957067" indent="0">
              <a:buNone/>
              <a:defRPr sz="2500"/>
            </a:lvl3pPr>
            <a:lvl4pPr marL="1435602" indent="0">
              <a:buNone/>
              <a:defRPr sz="2100"/>
            </a:lvl4pPr>
            <a:lvl5pPr marL="1914136" indent="0">
              <a:buNone/>
              <a:defRPr sz="2100"/>
            </a:lvl5pPr>
            <a:lvl6pPr marL="2392668" indent="0">
              <a:buNone/>
              <a:defRPr sz="2100"/>
            </a:lvl6pPr>
            <a:lvl7pPr marL="2871203" indent="0">
              <a:buNone/>
              <a:defRPr sz="2100"/>
            </a:lvl7pPr>
            <a:lvl8pPr marL="3349737" indent="0">
              <a:buNone/>
              <a:defRPr sz="2100"/>
            </a:lvl8pPr>
            <a:lvl9pPr marL="3828270" indent="0">
              <a:buNone/>
              <a:defRPr sz="2100"/>
            </a:lvl9pPr>
          </a:lstStyle>
          <a:p>
            <a:pPr lvl="0"/>
            <a:endParaRPr lang="ru-RU" noProof="0" dirty="0"/>
          </a:p>
        </p:txBody>
      </p:sp>
      <p:sp>
        <p:nvSpPr>
          <p:cNvPr id="4" name="Текст 3"/>
          <p:cNvSpPr>
            <a:spLocks noGrp="1"/>
          </p:cNvSpPr>
          <p:nvPr>
            <p:ph type="body" sz="half" idx="2"/>
          </p:nvPr>
        </p:nvSpPr>
        <p:spPr>
          <a:xfrm>
            <a:off x="1941645" y="5367340"/>
            <a:ext cx="5943600" cy="804862"/>
          </a:xfrm>
        </p:spPr>
        <p:txBody>
          <a:bodyPr/>
          <a:lstStyle>
            <a:lvl1pPr marL="0" indent="0">
              <a:buNone/>
              <a:defRPr sz="1500"/>
            </a:lvl1pPr>
            <a:lvl2pPr marL="478534" indent="0">
              <a:buNone/>
              <a:defRPr sz="1300"/>
            </a:lvl2pPr>
            <a:lvl3pPr marL="957067" indent="0">
              <a:buNone/>
              <a:defRPr sz="1000"/>
            </a:lvl3pPr>
            <a:lvl4pPr marL="1435602" indent="0">
              <a:buNone/>
              <a:defRPr sz="900"/>
            </a:lvl4pPr>
            <a:lvl5pPr marL="1914136" indent="0">
              <a:buNone/>
              <a:defRPr sz="900"/>
            </a:lvl5pPr>
            <a:lvl6pPr marL="2392668" indent="0">
              <a:buNone/>
              <a:defRPr sz="900"/>
            </a:lvl6pPr>
            <a:lvl7pPr marL="2871203" indent="0">
              <a:buNone/>
              <a:defRPr sz="900"/>
            </a:lvl7pPr>
            <a:lvl8pPr marL="3349737" indent="0">
              <a:buNone/>
              <a:defRPr sz="900"/>
            </a:lvl8pPr>
            <a:lvl9pPr marL="382827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C47F2E1B-BF25-4185-804F-9B9FFB1B6928}"/>
              </a:ext>
            </a:extLst>
          </p:cNvPr>
          <p:cNvSpPr>
            <a:spLocks noGrp="1"/>
          </p:cNvSpPr>
          <p:nvPr>
            <p:ph type="dt" sz="half" idx="10"/>
          </p:nvPr>
        </p:nvSpPr>
        <p:spPr/>
        <p:txBody>
          <a:bodyPr/>
          <a:lstStyle>
            <a:lvl1pPr>
              <a:defRPr/>
            </a:lvl1pPr>
          </a:lstStyle>
          <a:p>
            <a:pPr>
              <a:defRPr/>
            </a:pPr>
            <a:fld id="{76AB13EE-5C8A-4FC7-8AC3-D21E4C0955A1}" type="datetime1">
              <a:rPr lang="ru-RU"/>
              <a:pPr>
                <a:defRPr/>
              </a:pPr>
              <a:t>21.01.2025</a:t>
            </a:fld>
            <a:endParaRPr lang="ru-RU" dirty="0"/>
          </a:p>
        </p:txBody>
      </p:sp>
      <p:sp>
        <p:nvSpPr>
          <p:cNvPr id="6" name="Нижний колонтитул 4">
            <a:extLst>
              <a:ext uri="{FF2B5EF4-FFF2-40B4-BE49-F238E27FC236}">
                <a16:creationId xmlns:a16="http://schemas.microsoft.com/office/drawing/2014/main" id="{19A34BDB-388F-48C5-8943-2A27398B9E4C}"/>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651AAD3-A7D6-4979-B870-70AD0D0FB44A}"/>
              </a:ext>
            </a:extLst>
          </p:cNvPr>
          <p:cNvSpPr>
            <a:spLocks noGrp="1"/>
          </p:cNvSpPr>
          <p:nvPr>
            <p:ph type="sldNum" sz="quarter" idx="12"/>
          </p:nvPr>
        </p:nvSpPr>
        <p:spPr/>
        <p:txBody>
          <a:bodyPr/>
          <a:lstStyle>
            <a:lvl1pPr>
              <a:defRPr/>
            </a:lvl1pPr>
          </a:lstStyle>
          <a:p>
            <a:fld id="{7CA90160-FC70-470F-B244-780929EB8BCE}" type="slidenum">
              <a:rPr lang="ru-RU" altLang="ru-RU"/>
              <a:pPr/>
              <a:t>‹#›</a:t>
            </a:fld>
            <a:endParaRPr lang="ru-RU" altLang="ru-RU"/>
          </a:p>
        </p:txBody>
      </p:sp>
    </p:spTree>
    <p:extLst>
      <p:ext uri="{BB962C8B-B14F-4D97-AF65-F5344CB8AC3E}">
        <p14:creationId xmlns:p14="http://schemas.microsoft.com/office/powerpoint/2010/main" val="191376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67B810C9-279F-4307-A0A6-92B4EFDE7975}"/>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07" tIns="47855" rIns="95707" bIns="47855"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9557BEDA-BFCF-47E7-B9CB-C8E669D2486B}"/>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07" tIns="47855" rIns="95707" bIns="4785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158FA930-357C-41CA-94F0-CE173ABC7833}"/>
              </a:ext>
            </a:extLst>
          </p:cNvPr>
          <p:cNvSpPr>
            <a:spLocks noGrp="1"/>
          </p:cNvSpPr>
          <p:nvPr>
            <p:ph type="dt" sz="half" idx="2"/>
          </p:nvPr>
        </p:nvSpPr>
        <p:spPr>
          <a:xfrm>
            <a:off x="495300" y="6356350"/>
            <a:ext cx="2311400" cy="365125"/>
          </a:xfrm>
          <a:prstGeom prst="rect">
            <a:avLst/>
          </a:prstGeom>
        </p:spPr>
        <p:txBody>
          <a:bodyPr vert="horz" lIns="95707" tIns="47855" rIns="95707" bIns="47855" rtlCol="0" anchor="ctr"/>
          <a:lstStyle>
            <a:lvl1pPr algn="l" defTabSz="957067" eaLnBrk="1" fontAlgn="auto" hangingPunct="1">
              <a:spcBef>
                <a:spcPts val="0"/>
              </a:spcBef>
              <a:spcAft>
                <a:spcPts val="0"/>
              </a:spcAft>
              <a:defRPr sz="1300">
                <a:solidFill>
                  <a:schemeClr val="tx1">
                    <a:tint val="75000"/>
                  </a:schemeClr>
                </a:solidFill>
                <a:latin typeface="+mn-lt"/>
              </a:defRPr>
            </a:lvl1pPr>
          </a:lstStyle>
          <a:p>
            <a:pPr>
              <a:defRPr/>
            </a:pPr>
            <a:fld id="{8F95C954-3E09-4853-A7B6-E06215669A7C}" type="datetime1">
              <a:rPr lang="ru-RU"/>
              <a:pPr>
                <a:defRPr/>
              </a:pPr>
              <a:t>21.01.2025</a:t>
            </a:fld>
            <a:endParaRPr lang="ru-RU" dirty="0"/>
          </a:p>
        </p:txBody>
      </p:sp>
      <p:sp>
        <p:nvSpPr>
          <p:cNvPr id="5" name="Нижний колонтитул 4">
            <a:extLst>
              <a:ext uri="{FF2B5EF4-FFF2-40B4-BE49-F238E27FC236}">
                <a16:creationId xmlns:a16="http://schemas.microsoft.com/office/drawing/2014/main" id="{6284D280-C1F8-4118-B187-EAD9F94A39E8}"/>
              </a:ext>
            </a:extLst>
          </p:cNvPr>
          <p:cNvSpPr>
            <a:spLocks noGrp="1"/>
          </p:cNvSpPr>
          <p:nvPr>
            <p:ph type="ftr" sz="quarter" idx="3"/>
          </p:nvPr>
        </p:nvSpPr>
        <p:spPr>
          <a:xfrm>
            <a:off x="3384550" y="6356350"/>
            <a:ext cx="3136900" cy="365125"/>
          </a:xfrm>
          <a:prstGeom prst="rect">
            <a:avLst/>
          </a:prstGeom>
        </p:spPr>
        <p:txBody>
          <a:bodyPr vert="horz" lIns="95707" tIns="47855" rIns="95707" bIns="47855" rtlCol="0" anchor="ctr"/>
          <a:lstStyle>
            <a:lvl1pPr algn="ctr" defTabSz="957067" eaLnBrk="1" fontAlgn="auto" hangingPunct="1">
              <a:spcBef>
                <a:spcPts val="0"/>
              </a:spcBef>
              <a:spcAft>
                <a:spcPts val="0"/>
              </a:spcAft>
              <a:defRPr sz="13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70AB3B25-A6DB-40AC-9E0C-9422C75253FD}"/>
              </a:ext>
            </a:extLst>
          </p:cNvPr>
          <p:cNvSpPr>
            <a:spLocks noGrp="1"/>
          </p:cNvSpPr>
          <p:nvPr>
            <p:ph type="sldNum" sz="quarter" idx="4"/>
          </p:nvPr>
        </p:nvSpPr>
        <p:spPr>
          <a:xfrm>
            <a:off x="7099300" y="6356350"/>
            <a:ext cx="2311400" cy="365125"/>
          </a:xfrm>
          <a:prstGeom prst="rect">
            <a:avLst/>
          </a:prstGeom>
        </p:spPr>
        <p:txBody>
          <a:bodyPr vert="horz" wrap="square" lIns="95707" tIns="47855" rIns="95707" bIns="47855" numCol="1" anchor="ctr" anchorCtr="0" compatLnSpc="1">
            <a:prstTxWarp prst="textNoShape">
              <a:avLst/>
            </a:prstTxWarp>
          </a:bodyPr>
          <a:lstStyle>
            <a:lvl1pPr algn="r" eaLnBrk="1" hangingPunct="1">
              <a:defRPr sz="1300">
                <a:solidFill>
                  <a:srgbClr val="898989"/>
                </a:solidFill>
                <a:latin typeface="Calibri" panose="020F0502020204030204" pitchFamily="34" charset="0"/>
              </a:defRPr>
            </a:lvl1pPr>
          </a:lstStyle>
          <a:p>
            <a:fld id="{6189577B-9DBD-41E0-8B5A-53712DF6FC6D}"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hf hdr="0" ftr="0" dt="0"/>
  <p:txStyles>
    <p:titleStyle>
      <a:lvl1pPr algn="ctr" defTabSz="955675" rtl="0" eaLnBrk="0" fontAlgn="base" hangingPunct="0">
        <a:spcBef>
          <a:spcPct val="0"/>
        </a:spcBef>
        <a:spcAft>
          <a:spcPct val="0"/>
        </a:spcAft>
        <a:defRPr sz="4600" kern="1200">
          <a:solidFill>
            <a:schemeClr val="tx1"/>
          </a:solidFill>
          <a:latin typeface="+mj-lt"/>
          <a:ea typeface="+mj-ea"/>
          <a:cs typeface="+mj-cs"/>
        </a:defRPr>
      </a:lvl1pPr>
      <a:lvl2pPr algn="ctr" defTabSz="955675" rtl="0" eaLnBrk="0" fontAlgn="base" hangingPunct="0">
        <a:spcBef>
          <a:spcPct val="0"/>
        </a:spcBef>
        <a:spcAft>
          <a:spcPct val="0"/>
        </a:spcAft>
        <a:defRPr sz="4600">
          <a:solidFill>
            <a:schemeClr val="tx1"/>
          </a:solidFill>
          <a:latin typeface="Calibri" pitchFamily="34" charset="0"/>
        </a:defRPr>
      </a:lvl2pPr>
      <a:lvl3pPr algn="ctr" defTabSz="955675" rtl="0" eaLnBrk="0" fontAlgn="base" hangingPunct="0">
        <a:spcBef>
          <a:spcPct val="0"/>
        </a:spcBef>
        <a:spcAft>
          <a:spcPct val="0"/>
        </a:spcAft>
        <a:defRPr sz="4600">
          <a:solidFill>
            <a:schemeClr val="tx1"/>
          </a:solidFill>
          <a:latin typeface="Calibri" pitchFamily="34" charset="0"/>
        </a:defRPr>
      </a:lvl3pPr>
      <a:lvl4pPr algn="ctr" defTabSz="955675" rtl="0" eaLnBrk="0" fontAlgn="base" hangingPunct="0">
        <a:spcBef>
          <a:spcPct val="0"/>
        </a:spcBef>
        <a:spcAft>
          <a:spcPct val="0"/>
        </a:spcAft>
        <a:defRPr sz="4600">
          <a:solidFill>
            <a:schemeClr val="tx1"/>
          </a:solidFill>
          <a:latin typeface="Calibri" pitchFamily="34" charset="0"/>
        </a:defRPr>
      </a:lvl4pPr>
      <a:lvl5pPr algn="ctr" defTabSz="955675" rtl="0" eaLnBrk="0" fontAlgn="base" hangingPunct="0">
        <a:spcBef>
          <a:spcPct val="0"/>
        </a:spcBef>
        <a:spcAft>
          <a:spcPct val="0"/>
        </a:spcAft>
        <a:defRPr sz="4600">
          <a:solidFill>
            <a:schemeClr val="tx1"/>
          </a:solidFill>
          <a:latin typeface="Calibri" pitchFamily="34" charset="0"/>
        </a:defRPr>
      </a:lvl5pPr>
      <a:lvl6pPr marL="457200" algn="ctr" defTabSz="955675" rtl="0" fontAlgn="base">
        <a:spcBef>
          <a:spcPct val="0"/>
        </a:spcBef>
        <a:spcAft>
          <a:spcPct val="0"/>
        </a:spcAft>
        <a:defRPr sz="4600">
          <a:solidFill>
            <a:schemeClr val="tx1"/>
          </a:solidFill>
          <a:latin typeface="Calibri" pitchFamily="34" charset="0"/>
        </a:defRPr>
      </a:lvl6pPr>
      <a:lvl7pPr marL="914400" algn="ctr" defTabSz="955675" rtl="0" fontAlgn="base">
        <a:spcBef>
          <a:spcPct val="0"/>
        </a:spcBef>
        <a:spcAft>
          <a:spcPct val="0"/>
        </a:spcAft>
        <a:defRPr sz="4600">
          <a:solidFill>
            <a:schemeClr val="tx1"/>
          </a:solidFill>
          <a:latin typeface="Calibri" pitchFamily="34" charset="0"/>
        </a:defRPr>
      </a:lvl7pPr>
      <a:lvl8pPr marL="1371600" algn="ctr" defTabSz="955675" rtl="0" fontAlgn="base">
        <a:spcBef>
          <a:spcPct val="0"/>
        </a:spcBef>
        <a:spcAft>
          <a:spcPct val="0"/>
        </a:spcAft>
        <a:defRPr sz="4600">
          <a:solidFill>
            <a:schemeClr val="tx1"/>
          </a:solidFill>
          <a:latin typeface="Calibri" pitchFamily="34" charset="0"/>
        </a:defRPr>
      </a:lvl8pPr>
      <a:lvl9pPr marL="1828800" algn="ctr" defTabSz="955675" rtl="0" fontAlgn="base">
        <a:spcBef>
          <a:spcPct val="0"/>
        </a:spcBef>
        <a:spcAft>
          <a:spcPct val="0"/>
        </a:spcAft>
        <a:defRPr sz="4600">
          <a:solidFill>
            <a:schemeClr val="tx1"/>
          </a:solidFill>
          <a:latin typeface="Calibri" pitchFamily="34" charset="0"/>
        </a:defRPr>
      </a:lvl9pPr>
    </p:titleStyle>
    <p:bodyStyle>
      <a:lvl1pPr marL="358775" indent="-358775" algn="l" defTabSz="955675"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76288" indent="-298450" algn="l" defTabSz="955675"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195388" indent="-238125" algn="l" defTabSz="955675"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74813" indent="-238125" algn="l" defTabSz="9556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52650" indent="-238125" algn="l" defTabSz="95567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31938" indent="-239266" algn="l" defTabSz="957067"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0470" indent="-239266" algn="l" defTabSz="957067"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9003" indent="-239266" algn="l" defTabSz="957067"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7536" indent="-239266" algn="l" defTabSz="957067"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ru-RU"/>
      </a:defPPr>
      <a:lvl1pPr marL="0" algn="l" defTabSz="957067" rtl="0" eaLnBrk="1" latinLnBrk="0" hangingPunct="1">
        <a:defRPr sz="1900" kern="1200">
          <a:solidFill>
            <a:schemeClr val="tx1"/>
          </a:solidFill>
          <a:latin typeface="+mn-lt"/>
          <a:ea typeface="+mn-ea"/>
          <a:cs typeface="+mn-cs"/>
        </a:defRPr>
      </a:lvl1pPr>
      <a:lvl2pPr marL="478534" algn="l" defTabSz="957067" rtl="0" eaLnBrk="1" latinLnBrk="0" hangingPunct="1">
        <a:defRPr sz="1900" kern="1200">
          <a:solidFill>
            <a:schemeClr val="tx1"/>
          </a:solidFill>
          <a:latin typeface="+mn-lt"/>
          <a:ea typeface="+mn-ea"/>
          <a:cs typeface="+mn-cs"/>
        </a:defRPr>
      </a:lvl2pPr>
      <a:lvl3pPr marL="957067" algn="l" defTabSz="957067" rtl="0" eaLnBrk="1" latinLnBrk="0" hangingPunct="1">
        <a:defRPr sz="1900" kern="1200">
          <a:solidFill>
            <a:schemeClr val="tx1"/>
          </a:solidFill>
          <a:latin typeface="+mn-lt"/>
          <a:ea typeface="+mn-ea"/>
          <a:cs typeface="+mn-cs"/>
        </a:defRPr>
      </a:lvl3pPr>
      <a:lvl4pPr marL="1435602" algn="l" defTabSz="957067" rtl="0" eaLnBrk="1" latinLnBrk="0" hangingPunct="1">
        <a:defRPr sz="1900" kern="1200">
          <a:solidFill>
            <a:schemeClr val="tx1"/>
          </a:solidFill>
          <a:latin typeface="+mn-lt"/>
          <a:ea typeface="+mn-ea"/>
          <a:cs typeface="+mn-cs"/>
        </a:defRPr>
      </a:lvl4pPr>
      <a:lvl5pPr marL="1914136" algn="l" defTabSz="957067" rtl="0" eaLnBrk="1" latinLnBrk="0" hangingPunct="1">
        <a:defRPr sz="1900" kern="1200">
          <a:solidFill>
            <a:schemeClr val="tx1"/>
          </a:solidFill>
          <a:latin typeface="+mn-lt"/>
          <a:ea typeface="+mn-ea"/>
          <a:cs typeface="+mn-cs"/>
        </a:defRPr>
      </a:lvl5pPr>
      <a:lvl6pPr marL="2392668" algn="l" defTabSz="957067" rtl="0" eaLnBrk="1" latinLnBrk="0" hangingPunct="1">
        <a:defRPr sz="1900" kern="1200">
          <a:solidFill>
            <a:schemeClr val="tx1"/>
          </a:solidFill>
          <a:latin typeface="+mn-lt"/>
          <a:ea typeface="+mn-ea"/>
          <a:cs typeface="+mn-cs"/>
        </a:defRPr>
      </a:lvl6pPr>
      <a:lvl7pPr marL="2871203" algn="l" defTabSz="957067" rtl="0" eaLnBrk="1" latinLnBrk="0" hangingPunct="1">
        <a:defRPr sz="1900" kern="1200">
          <a:solidFill>
            <a:schemeClr val="tx1"/>
          </a:solidFill>
          <a:latin typeface="+mn-lt"/>
          <a:ea typeface="+mn-ea"/>
          <a:cs typeface="+mn-cs"/>
        </a:defRPr>
      </a:lvl7pPr>
      <a:lvl8pPr marL="3349737" algn="l" defTabSz="957067" rtl="0" eaLnBrk="1" latinLnBrk="0" hangingPunct="1">
        <a:defRPr sz="1900" kern="1200">
          <a:solidFill>
            <a:schemeClr val="tx1"/>
          </a:solidFill>
          <a:latin typeface="+mn-lt"/>
          <a:ea typeface="+mn-ea"/>
          <a:cs typeface="+mn-cs"/>
        </a:defRPr>
      </a:lvl8pPr>
      <a:lvl9pPr marL="3828270" algn="l" defTabSz="95706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EF13E6F-767F-4FAD-89A8-4419FEC1F72B}"/>
              </a:ext>
            </a:extLst>
          </p:cNvPr>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a:t>Haga clic para cambiar el estilo de título	</a:t>
            </a:r>
          </a:p>
        </p:txBody>
      </p:sp>
      <p:sp>
        <p:nvSpPr>
          <p:cNvPr id="2051" name="Rectangle 3">
            <a:extLst>
              <a:ext uri="{FF2B5EF4-FFF2-40B4-BE49-F238E27FC236}">
                <a16:creationId xmlns:a16="http://schemas.microsoft.com/office/drawing/2014/main" id="{E8F71718-94AC-458E-9515-4E0A982A0027}"/>
              </a:ext>
            </a:extLst>
          </p:cNvPr>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1028" name="Rectangle 4">
            <a:extLst>
              <a:ext uri="{FF2B5EF4-FFF2-40B4-BE49-F238E27FC236}">
                <a16:creationId xmlns:a16="http://schemas.microsoft.com/office/drawing/2014/main" id="{EDDA80DD-9160-4849-9F0E-A12637A58311}"/>
              </a:ext>
            </a:extLst>
          </p:cNvPr>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fld id="{A12CA8D9-FBCA-4164-8DC7-04BD26E22313}" type="datetime1">
              <a:rPr lang="ru-RU"/>
              <a:pPr>
                <a:defRPr/>
              </a:pPr>
              <a:t>21.01.2025</a:t>
            </a:fld>
            <a:endParaRPr lang="es-ES"/>
          </a:p>
        </p:txBody>
      </p:sp>
      <p:sp>
        <p:nvSpPr>
          <p:cNvPr id="1029" name="Rectangle 5">
            <a:extLst>
              <a:ext uri="{FF2B5EF4-FFF2-40B4-BE49-F238E27FC236}">
                <a16:creationId xmlns:a16="http://schemas.microsoft.com/office/drawing/2014/main" id="{86FE55A3-3AF2-43F5-A2CD-667B70BE97CC}"/>
              </a:ext>
            </a:extLst>
          </p:cNvPr>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s-ES"/>
          </a:p>
        </p:txBody>
      </p:sp>
      <p:sp>
        <p:nvSpPr>
          <p:cNvPr id="1030" name="Rectangle 6">
            <a:extLst>
              <a:ext uri="{FF2B5EF4-FFF2-40B4-BE49-F238E27FC236}">
                <a16:creationId xmlns:a16="http://schemas.microsoft.com/office/drawing/2014/main" id="{D17BF7A3-FA2B-4D90-A1FD-662FC8481BA5}"/>
              </a:ext>
            </a:extLst>
          </p:cNvPr>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657276E-D13D-46AD-A3AA-2BA93E174E17}" type="slidenum">
              <a:rPr lang="es-ES" altLang="ru-RU"/>
              <a:pPr/>
              <a:t>‹#›</a:t>
            </a:fld>
            <a:endParaRPr lang="es-ES" altLang="ru-RU"/>
          </a:p>
        </p:txBody>
      </p:sp>
    </p:spTree>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2729DAB6-269B-48F6-B2CA-910CD81BB091}"/>
              </a:ext>
            </a:extLst>
          </p:cNvPr>
          <p:cNvSpPr>
            <a:spLocks noChangeArrowheads="1"/>
          </p:cNvSpPr>
          <p:nvPr/>
        </p:nvSpPr>
        <p:spPr bwMode="auto">
          <a:xfrm>
            <a:off x="3159125" y="5300663"/>
            <a:ext cx="5226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88" rIns="91377" bIns="4568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dirty="0">
                <a:latin typeface="Calibri" panose="020F0502020204030204" pitchFamily="34" charset="0"/>
              </a:rPr>
              <a:t>Докладчик</a:t>
            </a:r>
            <a:r>
              <a:rPr lang="en-US" altLang="ru-RU" sz="1800" dirty="0">
                <a:latin typeface="Calibri" panose="020F0502020204030204" pitchFamily="34" charset="0"/>
              </a:rPr>
              <a:t>:</a:t>
            </a:r>
            <a:r>
              <a:rPr lang="ru-RU" altLang="ru-RU" sz="1800" dirty="0">
                <a:latin typeface="Calibri" panose="020F0502020204030204" pitchFamily="34" charset="0"/>
              </a:rPr>
              <a:t> </a:t>
            </a:r>
          </a:p>
          <a:p>
            <a:pPr algn="r" eaLnBrk="1" hangingPunct="1">
              <a:spcBef>
                <a:spcPct val="0"/>
              </a:spcBef>
              <a:buFontTx/>
              <a:buNone/>
            </a:pPr>
            <a:r>
              <a:rPr lang="ru-RU" altLang="ru-RU" sz="1800" dirty="0">
                <a:latin typeface="Calibri" panose="020F0502020204030204" pitchFamily="34" charset="0"/>
              </a:rPr>
              <a:t>Заместитель начальника академии </a:t>
            </a:r>
          </a:p>
          <a:p>
            <a:pPr algn="r" eaLnBrk="1" hangingPunct="1">
              <a:spcBef>
                <a:spcPct val="0"/>
              </a:spcBef>
              <a:buFontTx/>
              <a:buNone/>
            </a:pPr>
            <a:r>
              <a:rPr lang="ru-RU" altLang="ru-RU" sz="1800" dirty="0">
                <a:latin typeface="Calibri" panose="020F0502020204030204" pitchFamily="34" charset="0"/>
              </a:rPr>
              <a:t>по научной работе</a:t>
            </a:r>
          </a:p>
          <a:p>
            <a:pPr algn="r" eaLnBrk="1" hangingPunct="1">
              <a:spcBef>
                <a:spcPct val="0"/>
              </a:spcBef>
              <a:buFontTx/>
              <a:buNone/>
            </a:pPr>
            <a:r>
              <a:rPr lang="ru-RU" altLang="ru-RU" sz="1800" dirty="0">
                <a:latin typeface="Calibri" panose="020F0502020204030204" pitchFamily="34" charset="0"/>
              </a:rPr>
              <a:t>полковник внутренней службы</a:t>
            </a:r>
          </a:p>
          <a:p>
            <a:pPr algn="r" eaLnBrk="1" hangingPunct="1">
              <a:spcBef>
                <a:spcPct val="0"/>
              </a:spcBef>
              <a:buFontTx/>
              <a:buNone/>
            </a:pPr>
            <a:r>
              <a:rPr lang="ru-RU" altLang="ru-RU" sz="1800" dirty="0" err="1">
                <a:latin typeface="Calibri" panose="020F0502020204030204" pitchFamily="34" charset="0"/>
              </a:rPr>
              <a:t>Шарабанова</a:t>
            </a:r>
            <a:r>
              <a:rPr lang="ru-RU" altLang="ru-RU" sz="1800" dirty="0">
                <a:latin typeface="Calibri" panose="020F0502020204030204" pitchFamily="34" charset="0"/>
              </a:rPr>
              <a:t> И.Ю.</a:t>
            </a:r>
          </a:p>
        </p:txBody>
      </p:sp>
      <p:sp>
        <p:nvSpPr>
          <p:cNvPr id="15363" name="Прямоугольник 1">
            <a:extLst>
              <a:ext uri="{FF2B5EF4-FFF2-40B4-BE49-F238E27FC236}">
                <a16:creationId xmlns:a16="http://schemas.microsoft.com/office/drawing/2014/main" id="{950B3203-92EE-4A47-BE07-A018DE5F12D0}"/>
              </a:ext>
            </a:extLst>
          </p:cNvPr>
          <p:cNvSpPr>
            <a:spLocks noChangeArrowheads="1"/>
          </p:cNvSpPr>
          <p:nvPr/>
        </p:nvSpPr>
        <p:spPr bwMode="auto">
          <a:xfrm>
            <a:off x="236538" y="184150"/>
            <a:ext cx="79105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900">
                <a:latin typeface="Calibri" panose="020F0502020204030204" pitchFamily="34" charset="0"/>
              </a:rPr>
              <a:t>Министерство Российской Федерации по делам гражданской обороны, чрезвычайным ситуациям и ликвидации последствий стихийных бедствий</a:t>
            </a:r>
          </a:p>
        </p:txBody>
      </p:sp>
      <p:sp>
        <p:nvSpPr>
          <p:cNvPr id="15364" name="TextBox 3">
            <a:extLst>
              <a:ext uri="{FF2B5EF4-FFF2-40B4-BE49-F238E27FC236}">
                <a16:creationId xmlns:a16="http://schemas.microsoft.com/office/drawing/2014/main" id="{04BE7652-DF52-4E2E-888A-590839E9C596}"/>
              </a:ext>
            </a:extLst>
          </p:cNvPr>
          <p:cNvSpPr txBox="1">
            <a:spLocks noChangeArrowheads="1"/>
          </p:cNvSpPr>
          <p:nvPr/>
        </p:nvSpPr>
        <p:spPr bwMode="auto">
          <a:xfrm>
            <a:off x="227013" y="1001713"/>
            <a:ext cx="79089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900">
                <a:latin typeface="Calibri" panose="020F0502020204030204" pitchFamily="34" charset="0"/>
              </a:rPr>
              <a:t>Ивановская пожарно-спасательная академия ГПС МЧС России</a:t>
            </a:r>
          </a:p>
        </p:txBody>
      </p:sp>
      <p:pic>
        <p:nvPicPr>
          <p:cNvPr id="15365" name="Picture 2">
            <a:extLst>
              <a:ext uri="{FF2B5EF4-FFF2-40B4-BE49-F238E27FC236}">
                <a16:creationId xmlns:a16="http://schemas.microsoft.com/office/drawing/2014/main" id="{42250E5C-46CA-4279-985F-93462FDA8F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4888" y="90488"/>
            <a:ext cx="1044575" cy="1044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Прямоугольник 6">
            <a:extLst>
              <a:ext uri="{FF2B5EF4-FFF2-40B4-BE49-F238E27FC236}">
                <a16:creationId xmlns:a16="http://schemas.microsoft.com/office/drawing/2014/main" id="{D279216A-0C7E-4935-8AA7-B35079F203BB}"/>
              </a:ext>
            </a:extLst>
          </p:cNvPr>
          <p:cNvSpPr>
            <a:spLocks noChangeArrowheads="1"/>
          </p:cNvSpPr>
          <p:nvPr/>
        </p:nvSpPr>
        <p:spPr bwMode="auto">
          <a:xfrm>
            <a:off x="0" y="2809875"/>
            <a:ext cx="8385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642" tIns="14822" rIns="29642" bIns="14822">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567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dirty="0">
                <a:latin typeface="Calibri" panose="020F0502020204030204" pitchFamily="34" charset="0"/>
                <a:ea typeface="Times New Roman" panose="02020603050405020304" pitchFamily="18" charset="0"/>
                <a:cs typeface="Calibri" panose="020F0502020204030204" pitchFamily="34" charset="0"/>
              </a:rPr>
              <a:t>Отчет о выполнении плана научной работы академии за 2024 год</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71993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815138"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pPr/>
              <a:t>10</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110"/>
          </a:xfrm>
          <a:prstGeom prst="rect">
            <a:avLst/>
          </a:prstGeom>
        </p:spPr>
        <p:txBody>
          <a:bodyPr>
            <a:spAutoFit/>
          </a:bodyPr>
          <a:lstStyle/>
          <a:p>
            <a:pPr marL="29857" algn="ctr">
              <a:defRPr/>
            </a:pPr>
            <a:r>
              <a:rPr lang="ru-RU" sz="2000" b="1" dirty="0">
                <a:latin typeface="+mn-lt"/>
              </a:rPr>
              <a:t>1. Описание научно-исследовательских работ (грант РНФ)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51995" y="476275"/>
            <a:ext cx="9358313" cy="523220"/>
          </a:xfrm>
          <a:prstGeom prst="rect">
            <a:avLst/>
          </a:prstGeom>
        </p:spPr>
        <p:txBody>
          <a:bodyPr>
            <a:spAutoFit/>
          </a:bodyPr>
          <a:lstStyle/>
          <a:p>
            <a:pPr algn="ctr">
              <a:defRPr/>
            </a:pPr>
            <a:r>
              <a:rPr lang="ru-RU" sz="1400" b="1" dirty="0">
                <a:latin typeface="+mn-lt"/>
              </a:rPr>
              <a:t>Научный проект «Разработка экологически безопасной системы резания путем направленного действия </a:t>
            </a:r>
          </a:p>
          <a:p>
            <a:pPr algn="ctr">
              <a:defRPr/>
            </a:pPr>
            <a:r>
              <a:rPr lang="ru-RU" sz="1400" b="1" dirty="0">
                <a:latin typeface="+mn-lt"/>
              </a:rPr>
              <a:t>смазочно-охлаждающих технологических средств»</a:t>
            </a:r>
          </a:p>
        </p:txBody>
      </p:sp>
      <p:sp>
        <p:nvSpPr>
          <p:cNvPr id="13" name="Прямоугольник 12">
            <a:extLst>
              <a:ext uri="{FF2B5EF4-FFF2-40B4-BE49-F238E27FC236}">
                <a16:creationId xmlns:a16="http://schemas.microsoft.com/office/drawing/2014/main" id="{0A14848D-AD9F-468C-A385-9AC7C1CD18A7}"/>
              </a:ext>
            </a:extLst>
          </p:cNvPr>
          <p:cNvSpPr/>
          <p:nvPr/>
        </p:nvSpPr>
        <p:spPr>
          <a:xfrm>
            <a:off x="251994" y="1143477"/>
            <a:ext cx="9358314" cy="3754874"/>
          </a:xfrm>
          <a:prstGeom prst="rect">
            <a:avLst/>
          </a:prstGeom>
        </p:spPr>
        <p:txBody>
          <a:bodyPr wrap="square">
            <a:spAutoFit/>
          </a:bodyPr>
          <a:lstStyle/>
          <a:p>
            <a:pPr algn="just">
              <a:defRPr/>
            </a:pPr>
            <a:r>
              <a:rPr lang="ru-RU" sz="1400" b="1" dirty="0">
                <a:solidFill>
                  <a:prstClr val="black"/>
                </a:solidFill>
                <a:latin typeface="+mn-lt"/>
              </a:rPr>
              <a:t>Научный коллектив:  </a:t>
            </a:r>
            <a:r>
              <a:rPr lang="ru-RU" sz="1400" dirty="0" err="1">
                <a:solidFill>
                  <a:prstClr val="black"/>
                </a:solidFill>
                <a:latin typeface="+mn-lt"/>
              </a:rPr>
              <a:t>Сырбу</a:t>
            </a:r>
            <a:r>
              <a:rPr lang="ru-RU" sz="1400" dirty="0">
                <a:solidFill>
                  <a:prstClr val="black"/>
                </a:solidFill>
                <a:latin typeface="+mn-lt"/>
              </a:rPr>
              <a:t> С.А. – </a:t>
            </a:r>
            <a:r>
              <a:rPr lang="ru-RU" sz="1400" dirty="0" err="1">
                <a:solidFill>
                  <a:prstClr val="black"/>
                </a:solidFill>
                <a:latin typeface="+mn-lt"/>
              </a:rPr>
              <a:t>науч.рук</a:t>
            </a:r>
            <a:r>
              <a:rPr lang="ru-RU" sz="1400" dirty="0">
                <a:solidFill>
                  <a:prstClr val="black"/>
                </a:solidFill>
                <a:latin typeface="+mn-lt"/>
              </a:rPr>
              <a:t>., Наумов А.Г., </a:t>
            </a:r>
            <a:r>
              <a:rPr lang="ru-RU" sz="1400" dirty="0" err="1">
                <a:solidFill>
                  <a:prstClr val="black"/>
                </a:solidFill>
                <a:latin typeface="+mn-lt"/>
              </a:rPr>
              <a:t>Таратанов</a:t>
            </a:r>
            <a:r>
              <a:rPr lang="ru-RU" sz="1400" dirty="0">
                <a:solidFill>
                  <a:prstClr val="black"/>
                </a:solidFill>
                <a:latin typeface="+mn-lt"/>
              </a:rPr>
              <a:t> Н.А., Митрофанов А.С. </a:t>
            </a:r>
            <a:endParaRPr lang="ru-RU" sz="1400" dirty="0">
              <a:latin typeface="+mn-lt"/>
            </a:endParaRPr>
          </a:p>
          <a:p>
            <a:pPr>
              <a:defRPr/>
            </a:pPr>
            <a:r>
              <a:rPr lang="ru-RU" sz="1400" b="1" dirty="0">
                <a:latin typeface="+mn-lt"/>
              </a:rPr>
              <a:t>Сроки выполнения:  </a:t>
            </a:r>
            <a:r>
              <a:rPr lang="ru-RU" sz="1400" dirty="0">
                <a:latin typeface="+mn-lt"/>
              </a:rPr>
              <a:t>12.01.2023 - 15.12.2024 гг.</a:t>
            </a:r>
          </a:p>
          <a:p>
            <a:pPr>
              <a:defRPr/>
            </a:pPr>
            <a:r>
              <a:rPr lang="ru-RU" sz="1400" b="1" dirty="0">
                <a:latin typeface="+mn-lt"/>
                <a:cs typeface="Times New Roman" pitchFamily="18" charset="0"/>
              </a:rPr>
              <a:t>Объем финансирования (тыс. руб.):  </a:t>
            </a:r>
            <a:r>
              <a:rPr lang="ru-RU" sz="1400" dirty="0">
                <a:latin typeface="+mn-lt"/>
                <a:cs typeface="Times New Roman" pitchFamily="18" charset="0"/>
              </a:rPr>
              <a:t>2023 г. – 1500,00; </a:t>
            </a:r>
            <a:r>
              <a:rPr lang="ru-RU" sz="1400" b="1" dirty="0">
                <a:latin typeface="+mn-lt"/>
                <a:cs typeface="Times New Roman" pitchFamily="18" charset="0"/>
              </a:rPr>
              <a:t>2024 г.</a:t>
            </a:r>
            <a:r>
              <a:rPr lang="ru-RU" sz="1400" dirty="0">
                <a:latin typeface="+mn-lt"/>
                <a:cs typeface="Times New Roman" pitchFamily="18" charset="0"/>
              </a:rPr>
              <a:t> – 1500,00</a:t>
            </a:r>
          </a:p>
          <a:p>
            <a:pPr algn="just">
              <a:defRPr/>
            </a:pPr>
            <a:r>
              <a:rPr lang="ru-RU" sz="1400" dirty="0">
                <a:latin typeface="+mn-lt"/>
              </a:rPr>
              <a:t>Цель - изучить эффективность использования микрокапсул направленного действия при лезвийном резании, а также их влияние на </a:t>
            </a:r>
            <a:r>
              <a:rPr lang="ru-RU" sz="1400" dirty="0" err="1">
                <a:latin typeface="+mn-lt"/>
              </a:rPr>
              <a:t>стойкостные</a:t>
            </a:r>
            <a:r>
              <a:rPr lang="ru-RU" sz="1400" dirty="0">
                <a:latin typeface="+mn-lt"/>
              </a:rPr>
              <a:t> характеристики инструментальных материалов и качество обработанных поверхностей изделий машиностроения.</a:t>
            </a:r>
          </a:p>
          <a:p>
            <a:pPr algn="just">
              <a:defRPr/>
            </a:pPr>
            <a:r>
              <a:rPr lang="ru-RU" sz="1400" b="1" dirty="0">
                <a:solidFill>
                  <a:prstClr val="black"/>
                </a:solidFill>
                <a:latin typeface="+mn-lt"/>
              </a:rPr>
              <a:t>Основные результаты </a:t>
            </a:r>
            <a:r>
              <a:rPr lang="en-US" sz="1400" b="1" dirty="0">
                <a:solidFill>
                  <a:prstClr val="black"/>
                </a:solidFill>
                <a:latin typeface="+mn-lt"/>
              </a:rPr>
              <a:t>II </a:t>
            </a:r>
            <a:r>
              <a:rPr lang="ru-RU" sz="1400" b="1" dirty="0">
                <a:solidFill>
                  <a:prstClr val="black"/>
                </a:solidFill>
                <a:latin typeface="+mn-lt"/>
              </a:rPr>
              <a:t>этапа: </a:t>
            </a:r>
          </a:p>
          <a:p>
            <a:pPr algn="just">
              <a:defRPr/>
            </a:pPr>
            <a:r>
              <a:rPr lang="ru-RU" sz="1400" dirty="0">
                <a:latin typeface="+mn-lt"/>
              </a:rPr>
              <a:t>1. На основе анализа влияния микрокапсул в составе смазочно-охлаждающих технологических средств на износостойкость быстрорежущего инструмента из стали </a:t>
            </a:r>
            <a:r>
              <a:rPr lang="en-US" sz="1400" dirty="0">
                <a:latin typeface="+mn-lt"/>
              </a:rPr>
              <a:t>P6M5 </a:t>
            </a:r>
            <a:r>
              <a:rPr lang="ru-RU" sz="1400" dirty="0">
                <a:latin typeface="+mn-lt"/>
              </a:rPr>
              <a:t>на операции точения нержавеющей стали  </a:t>
            </a:r>
            <a:r>
              <a:rPr lang="en-US" sz="1400" dirty="0">
                <a:latin typeface="+mn-lt"/>
              </a:rPr>
              <a:t>12X18H10T</a:t>
            </a:r>
            <a:r>
              <a:rPr lang="ru-RU" sz="1400" dirty="0">
                <a:latin typeface="+mn-lt"/>
              </a:rPr>
              <a:t>, хромистой стали  40Х, титановых сплавов </a:t>
            </a:r>
            <a:r>
              <a:rPr lang="en-US" sz="1400" dirty="0">
                <a:latin typeface="+mn-lt"/>
              </a:rPr>
              <a:t>BT5-1 </a:t>
            </a:r>
            <a:r>
              <a:rPr lang="ru-RU" sz="1400" dirty="0">
                <a:latin typeface="+mn-lt"/>
              </a:rPr>
              <a:t>и </a:t>
            </a:r>
            <a:r>
              <a:rPr lang="en-US" sz="1400" dirty="0">
                <a:latin typeface="+mn-lt"/>
              </a:rPr>
              <a:t>BT6</a:t>
            </a:r>
            <a:r>
              <a:rPr lang="ru-RU" sz="1400" dirty="0">
                <a:latin typeface="+mn-lt"/>
              </a:rPr>
              <a:t> предложен механизм действия кислородсодержащих микрокапсул направленного действия на процессы контактного взаимодействия </a:t>
            </a:r>
            <a:r>
              <a:rPr lang="ru-RU" sz="1400" dirty="0" err="1">
                <a:latin typeface="+mn-lt"/>
              </a:rPr>
              <a:t>трибосопряженных</a:t>
            </a:r>
            <a:r>
              <a:rPr lang="ru-RU" sz="1400" dirty="0">
                <a:latin typeface="+mn-lt"/>
              </a:rPr>
              <a:t> металлических поверхностей.</a:t>
            </a:r>
          </a:p>
          <a:p>
            <a:pPr algn="just">
              <a:defRPr/>
            </a:pPr>
            <a:r>
              <a:rPr lang="ru-RU" sz="1400" dirty="0">
                <a:latin typeface="+mn-lt"/>
              </a:rPr>
              <a:t>2. Проведен сравнительный анализ комплексов титана и железа одинакового состава. Показано, что процесс </a:t>
            </a:r>
            <a:r>
              <a:rPr lang="ru-RU" sz="1400" dirty="0" err="1">
                <a:latin typeface="+mn-lt"/>
              </a:rPr>
              <a:t>комплексообразования</a:t>
            </a:r>
            <a:r>
              <a:rPr lang="ru-RU" sz="1400" dirty="0">
                <a:latin typeface="+mn-lt"/>
              </a:rPr>
              <a:t> атомарного титана со свободно-радикальными фрагментами в отличие от процесса соединения радикалов между собой является энергетически выгодным.</a:t>
            </a:r>
          </a:p>
          <a:p>
            <a:pPr algn="just">
              <a:defRPr/>
            </a:pPr>
            <a:r>
              <a:rPr lang="ru-RU" sz="1400" dirty="0">
                <a:latin typeface="+mn-lt"/>
              </a:rPr>
              <a:t>3. Публикации </a:t>
            </a:r>
            <a:r>
              <a:rPr lang="ru-RU" sz="1400" kern="1200" cap="none" dirty="0">
                <a:solidFill>
                  <a:schemeClr val="dk1"/>
                </a:solidFill>
                <a:latin typeface="+mn-lt"/>
                <a:ea typeface="+mn-ea"/>
                <a:cs typeface="+mn-cs"/>
              </a:rPr>
              <a:t>в изданиях, </a:t>
            </a:r>
            <a:r>
              <a:rPr lang="ru-RU" sz="1400" kern="1200" dirty="0">
                <a:solidFill>
                  <a:schemeClr val="dk1"/>
                </a:solidFill>
                <a:effectLst/>
                <a:latin typeface="+mn-lt"/>
                <a:ea typeface="+mn-ea"/>
                <a:cs typeface="+mn-cs"/>
              </a:rPr>
              <a:t>входящих в международные базы цитируемости </a:t>
            </a:r>
            <a:r>
              <a:rPr lang="ru-RU" sz="1400" kern="1200" dirty="0" err="1">
                <a:solidFill>
                  <a:schemeClr val="dk1"/>
                </a:solidFill>
                <a:effectLst/>
                <a:latin typeface="+mn-lt"/>
                <a:ea typeface="+mn-ea"/>
                <a:cs typeface="+mn-cs"/>
              </a:rPr>
              <a:t>Web</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of</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Science</a:t>
            </a:r>
            <a:r>
              <a:rPr lang="ru-RU" sz="1400" kern="1200" dirty="0">
                <a:solidFill>
                  <a:schemeClr val="dk1"/>
                </a:solidFill>
                <a:effectLst/>
                <a:latin typeface="+mn-lt"/>
                <a:ea typeface="+mn-ea"/>
                <a:cs typeface="+mn-cs"/>
              </a:rPr>
              <a:t> и </a:t>
            </a:r>
            <a:r>
              <a:rPr lang="ru-RU" sz="1400" kern="1200" dirty="0" err="1">
                <a:solidFill>
                  <a:schemeClr val="dk1"/>
                </a:solidFill>
                <a:effectLst/>
                <a:latin typeface="+mn-lt"/>
                <a:ea typeface="+mn-ea"/>
                <a:cs typeface="+mn-cs"/>
              </a:rPr>
              <a:t>Scopus</a:t>
            </a:r>
            <a:r>
              <a:rPr lang="ru-RU" sz="1400" kern="1200" dirty="0">
                <a:solidFill>
                  <a:schemeClr val="dk1"/>
                </a:solidFill>
                <a:effectLst/>
                <a:latin typeface="+mn-lt"/>
                <a:ea typeface="+mn-ea"/>
                <a:cs typeface="+mn-cs"/>
              </a:rPr>
              <a:t>, - 3. </a:t>
            </a:r>
            <a:r>
              <a:rPr lang="ru-RU" sz="1400" kern="1200" dirty="0">
                <a:solidFill>
                  <a:schemeClr val="dk1"/>
                </a:solidFill>
                <a:latin typeface="+mn-lt"/>
                <a:ea typeface="+mn-ea"/>
                <a:cs typeface="+mn-cs"/>
              </a:rPr>
              <a:t>Публикации</a:t>
            </a:r>
            <a:r>
              <a:rPr lang="ru-RU" sz="1400" kern="1200" baseline="0" dirty="0">
                <a:solidFill>
                  <a:schemeClr val="dk1"/>
                </a:solidFill>
                <a:latin typeface="+mn-lt"/>
                <a:ea typeface="+mn-ea"/>
                <a:cs typeface="+mn-cs"/>
              </a:rPr>
              <a:t> </a:t>
            </a:r>
            <a:r>
              <a:rPr lang="ru-RU" sz="1400" kern="1200" cap="none" dirty="0">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dirty="0">
                <a:solidFill>
                  <a:schemeClr val="dk1"/>
                </a:solidFill>
                <a:latin typeface="+mn-lt"/>
                <a:ea typeface="+mn-ea"/>
                <a:cs typeface="+mn-cs"/>
              </a:rPr>
              <a:t> - 3.</a:t>
            </a:r>
            <a:endParaRPr lang="ru-RU" sz="1400" kern="1200" dirty="0">
              <a:solidFill>
                <a:schemeClr val="dk1"/>
              </a:solidFill>
              <a:latin typeface="+mn-lt"/>
              <a:ea typeface="+mn-ea"/>
              <a:cs typeface="+mn-cs"/>
            </a:endParaRPr>
          </a:p>
        </p:txBody>
      </p:sp>
      <p:pic>
        <p:nvPicPr>
          <p:cNvPr id="14" name="Рисунок 13">
            <a:extLst>
              <a:ext uri="{FF2B5EF4-FFF2-40B4-BE49-F238E27FC236}">
                <a16:creationId xmlns:a16="http://schemas.microsoft.com/office/drawing/2014/main" id="{757F3DBA-55BC-4F08-B98C-730E67DD9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8" y="4933925"/>
            <a:ext cx="2368833" cy="157922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Рисунок 15">
            <a:extLst>
              <a:ext uri="{FF2B5EF4-FFF2-40B4-BE49-F238E27FC236}">
                <a16:creationId xmlns:a16="http://schemas.microsoft.com/office/drawing/2014/main" id="{BDFB04A6-6B32-4388-B34C-382880F11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609" y="4928970"/>
            <a:ext cx="2078451" cy="15588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D0C24DEA-3B48-4759-8277-5CB08EB131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1850" y="5040682"/>
            <a:ext cx="3461309" cy="1455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38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Номер слайда 3">
            <a:extLst>
              <a:ext uri="{FF2B5EF4-FFF2-40B4-BE49-F238E27FC236}">
                <a16:creationId xmlns:a16="http://schemas.microsoft.com/office/drawing/2014/main" id="{0A85A089-F6F4-4242-BC4E-E617E07C4150}"/>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77F9DFE7-CF5C-42B6-A8AE-A20EB25135F7}" type="slidenum">
              <a:rPr lang="ru-RU" altLang="ru-RU" sz="1800">
                <a:solidFill>
                  <a:srgbClr val="7F7F7F"/>
                </a:solidFill>
                <a:latin typeface="Calibri" panose="020F0502020204030204" pitchFamily="34" charset="0"/>
              </a:rPr>
              <a:pPr/>
              <a:t>11</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A7FC778C-992C-48DE-A5BC-32BFBE2CFD65}"/>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62DF924A-C344-4011-AE90-4372B6C127FC}"/>
              </a:ext>
            </a:extLst>
          </p:cNvPr>
          <p:cNvSpPr/>
          <p:nvPr/>
        </p:nvSpPr>
        <p:spPr>
          <a:xfrm>
            <a:off x="0" y="0"/>
            <a:ext cx="9906000" cy="400050"/>
          </a:xfrm>
          <a:prstGeom prst="rect">
            <a:avLst/>
          </a:prstGeom>
        </p:spPr>
        <p:txBody>
          <a:bodyPr>
            <a:spAutoFit/>
          </a:bodyPr>
          <a:lstStyle/>
          <a:p>
            <a:pPr marL="29857" algn="ctr" eaLnBrk="1" hangingPunct="1">
              <a:defRPr/>
            </a:pPr>
            <a:r>
              <a:rPr lang="ru-RU" sz="2000" b="1" dirty="0">
                <a:latin typeface="+mn-lt"/>
              </a:rPr>
              <a:t>2. Учет результатов интеллектуальной деятельности</a:t>
            </a:r>
          </a:p>
        </p:txBody>
      </p:sp>
      <p:sp>
        <p:nvSpPr>
          <p:cNvPr id="2" name="Прямоугольник 1">
            <a:extLst>
              <a:ext uri="{FF2B5EF4-FFF2-40B4-BE49-F238E27FC236}">
                <a16:creationId xmlns:a16="http://schemas.microsoft.com/office/drawing/2014/main" id="{B29413B6-6B14-4E32-95E4-2A9C8F795D8F}"/>
              </a:ext>
            </a:extLst>
          </p:cNvPr>
          <p:cNvSpPr/>
          <p:nvPr/>
        </p:nvSpPr>
        <p:spPr>
          <a:xfrm>
            <a:off x="236537" y="600279"/>
            <a:ext cx="9432925" cy="738664"/>
          </a:xfrm>
          <a:prstGeom prst="rect">
            <a:avLst/>
          </a:prstGeom>
        </p:spPr>
        <p:txBody>
          <a:bodyPr>
            <a:spAutoFit/>
          </a:bodyPr>
          <a:lstStyle/>
          <a:p>
            <a:pPr algn="just">
              <a:defRPr/>
            </a:pPr>
            <a:r>
              <a:rPr lang="ru-RU" sz="1400" dirty="0">
                <a:latin typeface="+mn-lt"/>
              </a:rPr>
              <a:t>В рамках изобретательской, рационализаторской и патентно-лицензионной работы в 202</a:t>
            </a:r>
            <a:r>
              <a:rPr lang="en-US" sz="1400" dirty="0">
                <a:latin typeface="+mn-lt"/>
              </a:rPr>
              <a:t>4</a:t>
            </a:r>
            <a:r>
              <a:rPr lang="ru-RU" sz="1400" dirty="0">
                <a:latin typeface="+mn-lt"/>
              </a:rPr>
              <a:t> году научно-педагогическим составом академии получено </a:t>
            </a:r>
            <a:r>
              <a:rPr lang="ru-RU" sz="1400" b="1" u="sng" dirty="0">
                <a:latin typeface="+mn-lt"/>
              </a:rPr>
              <a:t>5 </a:t>
            </a:r>
            <a:r>
              <a:rPr lang="ru-RU" sz="1400" dirty="0">
                <a:latin typeface="+mn-lt"/>
              </a:rPr>
              <a:t>свидетельств о выдаче патента на изобретение, </a:t>
            </a:r>
            <a:r>
              <a:rPr lang="en-US" sz="1400" b="1" u="sng" dirty="0">
                <a:latin typeface="+mn-lt"/>
              </a:rPr>
              <a:t>8</a:t>
            </a:r>
            <a:r>
              <a:rPr lang="ru-RU" sz="1400" b="1" u="sng" dirty="0">
                <a:latin typeface="+mn-lt"/>
              </a:rPr>
              <a:t> </a:t>
            </a:r>
            <a:r>
              <a:rPr lang="ru-RU" sz="1400" dirty="0">
                <a:latin typeface="+mn-lt"/>
              </a:rPr>
              <a:t>свидетельств о выдаче патента на полезную модель и </a:t>
            </a:r>
            <a:r>
              <a:rPr lang="ru-RU" sz="1400" b="1" u="sng" dirty="0">
                <a:latin typeface="+mn-lt"/>
              </a:rPr>
              <a:t>19 </a:t>
            </a:r>
            <a:r>
              <a:rPr lang="ru-RU" sz="1400" dirty="0">
                <a:latin typeface="+mn-lt"/>
              </a:rPr>
              <a:t>свидетельств о государственной регистрации программы для ЭВМ (базы данных).</a:t>
            </a:r>
          </a:p>
        </p:txBody>
      </p:sp>
      <p:graphicFrame>
        <p:nvGraphicFramePr>
          <p:cNvPr id="8" name="Диаграмма 7">
            <a:extLst>
              <a:ext uri="{FF2B5EF4-FFF2-40B4-BE49-F238E27FC236}">
                <a16:creationId xmlns:a16="http://schemas.microsoft.com/office/drawing/2014/main" id="{0F23F054-4189-4ADF-967D-9A4D977F8D8D}"/>
              </a:ext>
            </a:extLst>
          </p:cNvPr>
          <p:cNvGraphicFramePr/>
          <p:nvPr>
            <p:extLst>
              <p:ext uri="{D42A27DB-BD31-4B8C-83A1-F6EECF244321}">
                <p14:modId xmlns:p14="http://schemas.microsoft.com/office/powerpoint/2010/main" val="3384586494"/>
              </p:ext>
            </p:extLst>
          </p:nvPr>
        </p:nvGraphicFramePr>
        <p:xfrm>
          <a:off x="1712640" y="1556792"/>
          <a:ext cx="6133499" cy="40889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Рисунок 3">
            <a:extLst>
              <a:ext uri="{FF2B5EF4-FFF2-40B4-BE49-F238E27FC236}">
                <a16:creationId xmlns:a16="http://schemas.microsoft.com/office/drawing/2014/main" id="{E6999B45-10B4-4190-9BE9-E09E4EEDF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96" y="1514630"/>
            <a:ext cx="1475597" cy="2086661"/>
          </a:xfrm>
          <a:prstGeom prst="rect">
            <a:avLst/>
          </a:prstGeom>
        </p:spPr>
      </p:pic>
      <p:pic>
        <p:nvPicPr>
          <p:cNvPr id="9" name="Рисунок 8">
            <a:extLst>
              <a:ext uri="{FF2B5EF4-FFF2-40B4-BE49-F238E27FC236}">
                <a16:creationId xmlns:a16="http://schemas.microsoft.com/office/drawing/2014/main" id="{67D028C6-5BA7-4237-8EFD-16705014B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497" y="3819141"/>
            <a:ext cx="1475598" cy="2086662"/>
          </a:xfrm>
          <a:prstGeom prst="rect">
            <a:avLst/>
          </a:prstGeom>
        </p:spPr>
      </p:pic>
      <p:pic>
        <p:nvPicPr>
          <p:cNvPr id="17" name="Рисунок 16">
            <a:extLst>
              <a:ext uri="{FF2B5EF4-FFF2-40B4-BE49-F238E27FC236}">
                <a16:creationId xmlns:a16="http://schemas.microsoft.com/office/drawing/2014/main" id="{F9D3531C-FB2C-4DD9-BBF0-94CCE7941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976" y="1556792"/>
            <a:ext cx="1399073" cy="1978447"/>
          </a:xfrm>
          <a:prstGeom prst="rect">
            <a:avLst/>
          </a:prstGeom>
        </p:spPr>
      </p:pic>
      <p:pic>
        <p:nvPicPr>
          <p:cNvPr id="19" name="Рисунок 18">
            <a:extLst>
              <a:ext uri="{FF2B5EF4-FFF2-40B4-BE49-F238E27FC236}">
                <a16:creationId xmlns:a16="http://schemas.microsoft.com/office/drawing/2014/main" id="{3FB8693F-AF55-4717-8DAF-42EEFD8F4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586" y="2385670"/>
            <a:ext cx="1475596" cy="2086659"/>
          </a:xfrm>
          <a:prstGeom prst="rect">
            <a:avLst/>
          </a:prstGeom>
        </p:spPr>
      </p:pic>
      <p:pic>
        <p:nvPicPr>
          <p:cNvPr id="21" name="Рисунок 20">
            <a:extLst>
              <a:ext uri="{FF2B5EF4-FFF2-40B4-BE49-F238E27FC236}">
                <a16:creationId xmlns:a16="http://schemas.microsoft.com/office/drawing/2014/main" id="{9411F526-CA80-4323-90CB-FDA7A3B12284}"/>
              </a:ext>
            </a:extLst>
          </p:cNvPr>
          <p:cNvPicPr>
            <a:picLocks noChangeAspect="1"/>
          </p:cNvPicPr>
          <p:nvPr/>
        </p:nvPicPr>
        <p:blipFill rotWithShape="1">
          <a:blip r:embed="rId7"/>
          <a:srcRect l="25285" t="15572" r="44185" b="7354"/>
          <a:stretch/>
        </p:blipFill>
        <p:spPr>
          <a:xfrm>
            <a:off x="7991414" y="3868008"/>
            <a:ext cx="1357964" cy="1928359"/>
          </a:xfrm>
          <a:prstGeom prst="rect">
            <a:avLst/>
          </a:prstGeom>
        </p:spPr>
      </p:pic>
      <p:pic>
        <p:nvPicPr>
          <p:cNvPr id="23" name="Рисунок 22">
            <a:extLst>
              <a:ext uri="{FF2B5EF4-FFF2-40B4-BE49-F238E27FC236}">
                <a16:creationId xmlns:a16="http://schemas.microsoft.com/office/drawing/2014/main" id="{742568A8-D3DB-4C1D-AFDB-FD6AD8D53640}"/>
              </a:ext>
            </a:extLst>
          </p:cNvPr>
          <p:cNvPicPr>
            <a:picLocks noChangeAspect="1"/>
          </p:cNvPicPr>
          <p:nvPr/>
        </p:nvPicPr>
        <p:blipFill rotWithShape="1">
          <a:blip r:embed="rId8"/>
          <a:srcRect l="25285" t="15572" r="44186" b="7514"/>
          <a:stretch/>
        </p:blipFill>
        <p:spPr>
          <a:xfrm>
            <a:off x="6249144" y="2385670"/>
            <a:ext cx="1472494" cy="20866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4032977D-322C-433A-88B0-7591F1340FD1}"/>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ts val="0"/>
              </a:spcBef>
              <a:spcAft>
                <a:spcPts val="0"/>
              </a:spcAft>
              <a:defRPr/>
            </a:pPr>
            <a:r>
              <a:rPr lang="ru-RU" sz="2000" b="1" dirty="0">
                <a:solidFill>
                  <a:schemeClr val="tx1"/>
                </a:solidFill>
              </a:rPr>
              <a:t>3. Издательская и публикационная деятельность </a:t>
            </a:r>
          </a:p>
        </p:txBody>
      </p:sp>
      <p:sp>
        <p:nvSpPr>
          <p:cNvPr id="24579" name="Номер слайда 1">
            <a:extLst>
              <a:ext uri="{FF2B5EF4-FFF2-40B4-BE49-F238E27FC236}">
                <a16:creationId xmlns:a16="http://schemas.microsoft.com/office/drawing/2014/main" id="{C935A7C1-C2C2-48E8-9E19-594C69704B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5FD73FAC-C376-4E63-A092-F4352CF7AA08}" type="slidenum">
              <a:rPr lang="ru-RU" altLang="ru-RU" sz="1800">
                <a:solidFill>
                  <a:srgbClr val="898989"/>
                </a:solidFill>
                <a:latin typeface="Calibri" panose="020F0502020204030204" pitchFamily="34" charset="0"/>
              </a:rPr>
              <a:pPr/>
              <a:t>12</a:t>
            </a:fld>
            <a:endParaRPr lang="ru-RU" altLang="ru-RU" sz="1800">
              <a:solidFill>
                <a:srgbClr val="898989"/>
              </a:solidFill>
              <a:latin typeface="Calibri" panose="020F0502020204030204" pitchFamily="34" charset="0"/>
            </a:endParaRPr>
          </a:p>
        </p:txBody>
      </p:sp>
      <p:sp>
        <p:nvSpPr>
          <p:cNvPr id="7" name="Скругленный прямоугольник 6">
            <a:extLst>
              <a:ext uri="{FF2B5EF4-FFF2-40B4-BE49-F238E27FC236}">
                <a16:creationId xmlns:a16="http://schemas.microsoft.com/office/drawing/2014/main" id="{0CB0B501-4F95-4574-9B83-4933EE91B130}"/>
              </a:ext>
            </a:extLst>
          </p:cNvPr>
          <p:cNvSpPr/>
          <p:nvPr/>
        </p:nvSpPr>
        <p:spPr>
          <a:xfrm>
            <a:off x="309563" y="785813"/>
            <a:ext cx="5375275" cy="8731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ts val="0"/>
              </a:spcBef>
              <a:spcAft>
                <a:spcPts val="0"/>
              </a:spcAft>
              <a:defRPr/>
            </a:pPr>
            <a:endParaRPr lang="ru-RU" dirty="0">
              <a:solidFill>
                <a:schemeClr val="tx1"/>
              </a:solidFill>
            </a:endParaRPr>
          </a:p>
        </p:txBody>
      </p:sp>
      <p:sp>
        <p:nvSpPr>
          <p:cNvPr id="24581" name="Прямоугольник 7">
            <a:extLst>
              <a:ext uri="{FF2B5EF4-FFF2-40B4-BE49-F238E27FC236}">
                <a16:creationId xmlns:a16="http://schemas.microsoft.com/office/drawing/2014/main" id="{D15AED1C-7B87-4016-90B7-B5AC228E3DA7}"/>
              </a:ext>
            </a:extLst>
          </p:cNvPr>
          <p:cNvSpPr>
            <a:spLocks noChangeArrowheads="1"/>
          </p:cNvSpPr>
          <p:nvPr/>
        </p:nvSpPr>
        <p:spPr bwMode="auto">
          <a:xfrm>
            <a:off x="452438" y="857250"/>
            <a:ext cx="4373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eaLnBrk="1"/>
            <a:r>
              <a:rPr lang="ru-RU" altLang="ru-RU" sz="1800">
                <a:latin typeface="Calibri" panose="020F0502020204030204" pitchFamily="34" charset="0"/>
              </a:rPr>
              <a:t>ИЗДАТЕЛЬСКАЯ И ПУБЛИКАЦИОННАЯ ДЕЯТЕЛЬНОСТЬ</a:t>
            </a:r>
          </a:p>
        </p:txBody>
      </p:sp>
      <p:sp>
        <p:nvSpPr>
          <p:cNvPr id="10" name="Скругленный прямоугольник 9">
            <a:extLst>
              <a:ext uri="{FF2B5EF4-FFF2-40B4-BE49-F238E27FC236}">
                <a16:creationId xmlns:a16="http://schemas.microsoft.com/office/drawing/2014/main" id="{2F69B066-400E-4BB1-8BBC-0CD2BBFDF5A8}"/>
              </a:ext>
            </a:extLst>
          </p:cNvPr>
          <p:cNvSpPr/>
          <p:nvPr/>
        </p:nvSpPr>
        <p:spPr>
          <a:xfrm>
            <a:off x="4387850" y="785813"/>
            <a:ext cx="1335088" cy="8731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67" eaLnBrk="1" fontAlgn="auto" hangingPunct="1">
              <a:spcBef>
                <a:spcPts val="0"/>
              </a:spcBef>
              <a:spcAft>
                <a:spcPts val="0"/>
              </a:spcAft>
              <a:defRPr/>
            </a:pPr>
            <a:r>
              <a:rPr lang="en-US" sz="1800" dirty="0">
                <a:solidFill>
                  <a:schemeClr val="tx1"/>
                </a:solidFill>
              </a:rPr>
              <a:t>57</a:t>
            </a:r>
            <a:endParaRPr lang="ru-RU" sz="1800" dirty="0">
              <a:solidFill>
                <a:schemeClr val="tx1"/>
              </a:solidFill>
            </a:endParaRPr>
          </a:p>
        </p:txBody>
      </p:sp>
      <p:sp>
        <p:nvSpPr>
          <p:cNvPr id="12" name="Прямоугольник 11">
            <a:extLst>
              <a:ext uri="{FF2B5EF4-FFF2-40B4-BE49-F238E27FC236}">
                <a16:creationId xmlns:a16="http://schemas.microsoft.com/office/drawing/2014/main" id="{10E81750-6F5D-4183-9440-9EAA7C339CFA}"/>
              </a:ext>
            </a:extLst>
          </p:cNvPr>
          <p:cNvSpPr/>
          <p:nvPr/>
        </p:nvSpPr>
        <p:spPr>
          <a:xfrm flipH="1">
            <a:off x="6096000" y="703263"/>
            <a:ext cx="3500438" cy="955675"/>
          </a:xfrm>
          <a:prstGeom prst="rect">
            <a:avLst/>
          </a:prstGeom>
        </p:spPr>
        <p:txBody>
          <a:bodyPr>
            <a:spAutoFit/>
          </a:bodyPr>
          <a:lstStyle/>
          <a:p>
            <a:pPr defTabSz="957067" eaLnBrk="1" fontAlgn="auto" hangingPunct="1">
              <a:spcBef>
                <a:spcPts val="0"/>
              </a:spcBef>
              <a:spcAft>
                <a:spcPts val="0"/>
              </a:spcAft>
              <a:defRPr/>
            </a:pPr>
            <a:r>
              <a:rPr lang="ru-RU" sz="1400" dirty="0">
                <a:latin typeface="+mn-lt"/>
                <a:cs typeface="Times New Roman" pitchFamily="18" charset="0"/>
              </a:rPr>
              <a:t>7 – Гриф МЧС России (подготовлено к представлению на УМС МЧС России)</a:t>
            </a:r>
          </a:p>
          <a:p>
            <a:pPr defTabSz="957067" eaLnBrk="1" fontAlgn="auto" hangingPunct="1">
              <a:spcBef>
                <a:spcPts val="0"/>
              </a:spcBef>
              <a:spcAft>
                <a:spcPts val="0"/>
              </a:spcAft>
              <a:defRPr/>
            </a:pPr>
            <a:r>
              <a:rPr lang="ru-RU" sz="1400" dirty="0">
                <a:latin typeface="+mn-lt"/>
                <a:cs typeface="Times New Roman" pitchFamily="18" charset="0"/>
              </a:rPr>
              <a:t>2</a:t>
            </a:r>
            <a:r>
              <a:rPr lang="en-US" sz="1400" dirty="0">
                <a:latin typeface="+mn-lt"/>
                <a:cs typeface="Times New Roman" pitchFamily="18" charset="0"/>
              </a:rPr>
              <a:t>2</a:t>
            </a:r>
            <a:r>
              <a:rPr lang="ru-RU" sz="1400" dirty="0">
                <a:latin typeface="+mn-lt"/>
                <a:cs typeface="Times New Roman" pitchFamily="18" charset="0"/>
              </a:rPr>
              <a:t> – Научные издания</a:t>
            </a:r>
          </a:p>
          <a:p>
            <a:pPr defTabSz="957067" eaLnBrk="1" fontAlgn="auto" hangingPunct="1">
              <a:spcBef>
                <a:spcPts val="0"/>
              </a:spcBef>
              <a:spcAft>
                <a:spcPts val="0"/>
              </a:spcAft>
              <a:defRPr/>
            </a:pPr>
            <a:r>
              <a:rPr lang="en-US" sz="1400" dirty="0">
                <a:latin typeface="+mn-lt"/>
                <a:cs typeface="Times New Roman" pitchFamily="18" charset="0"/>
              </a:rPr>
              <a:t>28</a:t>
            </a:r>
            <a:r>
              <a:rPr lang="ru-RU" sz="1400" dirty="0">
                <a:latin typeface="+mn-lt"/>
                <a:cs typeface="Times New Roman" pitchFamily="18" charset="0"/>
              </a:rPr>
              <a:t> – Учебные издания</a:t>
            </a:r>
          </a:p>
        </p:txBody>
      </p:sp>
      <p:sp>
        <p:nvSpPr>
          <p:cNvPr id="13" name="Левая фигурная скобка 12">
            <a:extLst>
              <a:ext uri="{FF2B5EF4-FFF2-40B4-BE49-F238E27FC236}">
                <a16:creationId xmlns:a16="http://schemas.microsoft.com/office/drawing/2014/main" id="{3A6E3927-1273-41D2-8830-5C4C58EC9F51}"/>
              </a:ext>
            </a:extLst>
          </p:cNvPr>
          <p:cNvSpPr/>
          <p:nvPr/>
        </p:nvSpPr>
        <p:spPr>
          <a:xfrm>
            <a:off x="5810250" y="642938"/>
            <a:ext cx="215900" cy="1079500"/>
          </a:xfrm>
          <a:prstGeom prst="leftBrace">
            <a:avLst>
              <a:gd name="adj1" fmla="val 3613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57067" eaLnBrk="1" fontAlgn="auto" hangingPunct="1">
              <a:spcBef>
                <a:spcPts val="0"/>
              </a:spcBef>
              <a:spcAft>
                <a:spcPts val="0"/>
              </a:spcAft>
              <a:defRPr/>
            </a:pPr>
            <a:endParaRPr lang="ru-RU" dirty="0"/>
          </a:p>
        </p:txBody>
      </p:sp>
      <p:graphicFrame>
        <p:nvGraphicFramePr>
          <p:cNvPr id="2" name="Диаграмма 18">
            <a:extLst>
              <a:ext uri="{FF2B5EF4-FFF2-40B4-BE49-F238E27FC236}">
                <a16:creationId xmlns:a16="http://schemas.microsoft.com/office/drawing/2014/main" id="{B6C7023E-AF75-448D-BA8B-F915C9C84B40}"/>
              </a:ext>
            </a:extLst>
          </p:cNvPr>
          <p:cNvGraphicFramePr>
            <a:graphicFrameLocks/>
          </p:cNvGraphicFramePr>
          <p:nvPr/>
        </p:nvGraphicFramePr>
        <p:xfrm>
          <a:off x="360363" y="1836738"/>
          <a:ext cx="4684712"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24586" name="Прямоугольник 14">
            <a:extLst>
              <a:ext uri="{FF2B5EF4-FFF2-40B4-BE49-F238E27FC236}">
                <a16:creationId xmlns:a16="http://schemas.microsoft.com/office/drawing/2014/main" id="{F824954D-0ECD-483F-A9B9-A93D729D4DB6}"/>
              </a:ext>
            </a:extLst>
          </p:cNvPr>
          <p:cNvSpPr>
            <a:spLocks noChangeArrowheads="1"/>
          </p:cNvSpPr>
          <p:nvPr/>
        </p:nvSpPr>
        <p:spPr bwMode="auto">
          <a:xfrm>
            <a:off x="257175" y="5640388"/>
            <a:ext cx="92789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r>
              <a:rPr lang="ru-RU" altLang="ru-RU" sz="1300" dirty="0">
                <a:latin typeface="Calibri" panose="020F0502020204030204" pitchFamily="34" charset="0"/>
                <a:cs typeface="Calibri" panose="020F0502020204030204" pitchFamily="34" charset="0"/>
              </a:rPr>
              <a:t>В 2024 году издано 4 выпуска печатного научного журнала «Современные проблемы гражданской защиты», в котором размещено </a:t>
            </a:r>
            <a:r>
              <a:rPr lang="ru-RU" altLang="ru-RU" sz="1300" b="1" u="sng" dirty="0">
                <a:latin typeface="Calibri" panose="020F0502020204030204" pitchFamily="34" charset="0"/>
                <a:cs typeface="Calibri" panose="020F0502020204030204" pitchFamily="34" charset="0"/>
              </a:rPr>
              <a:t>67</a:t>
            </a:r>
            <a:r>
              <a:rPr lang="ru-RU" altLang="ru-RU" sz="1300" dirty="0">
                <a:latin typeface="Calibri" panose="020F0502020204030204" pitchFamily="34" charset="0"/>
                <a:cs typeface="Calibri" panose="020F0502020204030204" pitchFamily="34" charset="0"/>
              </a:rPr>
              <a:t> научных статей и 4 выпуска электронного научного журнала «Пожарная и аварийная безопасность», в котором размещено </a:t>
            </a:r>
            <a:r>
              <a:rPr lang="ru-RU" altLang="ru-RU" sz="1300" b="1" u="sng" dirty="0">
                <a:latin typeface="Calibri" panose="020F0502020204030204" pitchFamily="34" charset="0"/>
                <a:cs typeface="Calibri" panose="020F0502020204030204" pitchFamily="34" charset="0"/>
              </a:rPr>
              <a:t>44</a:t>
            </a:r>
            <a:r>
              <a:rPr lang="ru-RU" altLang="ru-RU" sz="1300" dirty="0">
                <a:latin typeface="Calibri" panose="020F0502020204030204" pitchFamily="34" charset="0"/>
                <a:cs typeface="Calibri" panose="020F0502020204030204" pitchFamily="34" charset="0"/>
              </a:rPr>
              <a:t> научных статьи. Журналы входят в перечень ВАК Министерства науки и высшего образования РФ.</a:t>
            </a:r>
          </a:p>
        </p:txBody>
      </p:sp>
      <p:pic>
        <p:nvPicPr>
          <p:cNvPr id="20" name="Picture 2" descr="D:\Документы\ИНФОРМАЦИЯ РАЗНАЯ\УМС 2018\Фото для УМС\Скрин журнала ВАК.png">
            <a:extLst>
              <a:ext uri="{FF2B5EF4-FFF2-40B4-BE49-F238E27FC236}">
                <a16:creationId xmlns:a16="http://schemas.microsoft.com/office/drawing/2014/main" id="{699B0015-50DB-4197-8A18-C3DAB72B9569}"/>
              </a:ext>
            </a:extLst>
          </p:cNvPr>
          <p:cNvPicPr>
            <a:picLocks noChangeAspect="1" noChangeArrowheads="1"/>
          </p:cNvPicPr>
          <p:nvPr/>
        </p:nvPicPr>
        <p:blipFill>
          <a:blip r:embed="rId3" cstate="print"/>
          <a:srcRect/>
          <a:stretch>
            <a:fillRect/>
          </a:stretch>
        </p:blipFill>
        <p:spPr bwMode="auto">
          <a:xfrm>
            <a:off x="5238750" y="3857625"/>
            <a:ext cx="1892300" cy="1457325"/>
          </a:xfrm>
          <a:prstGeom prst="rect">
            <a:avLst/>
          </a:prstGeom>
          <a:ln>
            <a:noFill/>
          </a:ln>
          <a:effectLst/>
        </p:spPr>
      </p:pic>
      <p:pic>
        <p:nvPicPr>
          <p:cNvPr id="21" name="Рисунок 20">
            <a:extLst>
              <a:ext uri="{FF2B5EF4-FFF2-40B4-BE49-F238E27FC236}">
                <a16:creationId xmlns:a16="http://schemas.microsoft.com/office/drawing/2014/main" id="{FAB9C5D8-86F9-458B-A4D9-25FE749D6848}"/>
              </a:ext>
            </a:extLst>
          </p:cNvPr>
          <p:cNvPicPr>
            <a:picLocks noChangeAspect="1"/>
          </p:cNvPicPr>
          <p:nvPr/>
        </p:nvPicPr>
        <p:blipFill rotWithShape="1">
          <a:blip r:embed="rId4" cstate="print"/>
          <a:srcRect l="13501" t="13853" r="16741" b="6139"/>
          <a:stretch/>
        </p:blipFill>
        <p:spPr>
          <a:xfrm>
            <a:off x="7257256" y="3849689"/>
            <a:ext cx="2278857" cy="1469118"/>
          </a:xfrm>
          <a:prstGeom prst="rect">
            <a:avLst/>
          </a:prstGeom>
          <a:ln>
            <a:noFill/>
          </a:ln>
          <a:effectLst/>
        </p:spPr>
      </p:pic>
      <p:pic>
        <p:nvPicPr>
          <p:cNvPr id="23" name="Рисунок 22">
            <a:extLst>
              <a:ext uri="{FF2B5EF4-FFF2-40B4-BE49-F238E27FC236}">
                <a16:creationId xmlns:a16="http://schemas.microsoft.com/office/drawing/2014/main" id="{F5632F09-BE03-45C2-970B-3AC2A1E607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787" y="2088254"/>
            <a:ext cx="1130822" cy="1565892"/>
          </a:xfrm>
          <a:prstGeom prst="rect">
            <a:avLst/>
          </a:prstGeom>
          <a:effectLst/>
        </p:spPr>
      </p:pic>
      <p:pic>
        <p:nvPicPr>
          <p:cNvPr id="24" name="Рисунок 23">
            <a:extLst>
              <a:ext uri="{FF2B5EF4-FFF2-40B4-BE49-F238E27FC236}">
                <a16:creationId xmlns:a16="http://schemas.microsoft.com/office/drawing/2014/main" id="{58800ABA-DD22-40C0-902C-EB175659DD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666" y="2100587"/>
            <a:ext cx="1107167" cy="1557939"/>
          </a:xfrm>
          <a:prstGeom prst="rect">
            <a:avLst/>
          </a:prstGeom>
          <a:effectLst/>
        </p:spPr>
      </p:pic>
      <p:pic>
        <p:nvPicPr>
          <p:cNvPr id="25" name="Рисунок 24">
            <a:extLst>
              <a:ext uri="{FF2B5EF4-FFF2-40B4-BE49-F238E27FC236}">
                <a16:creationId xmlns:a16="http://schemas.microsoft.com/office/drawing/2014/main" id="{2EDAE096-E148-49ED-8EA2-88D5B2BA38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208" y="2088254"/>
            <a:ext cx="1107168" cy="1567000"/>
          </a:xfrm>
          <a:prstGeom prst="rect">
            <a:avLst/>
          </a:prstGeom>
          <a:effectLst/>
        </p:spPr>
      </p:pic>
      <p:pic>
        <p:nvPicPr>
          <p:cNvPr id="26" name="Picture 2" descr="D:\Документы\ИНФОРМАЦИЯ РАЗНАЯ\УМС 2018\Фото для УМС\Скрин журнала ВАК.png">
            <a:extLst>
              <a:ext uri="{FF2B5EF4-FFF2-40B4-BE49-F238E27FC236}">
                <a16:creationId xmlns:a16="http://schemas.microsoft.com/office/drawing/2014/main" id="{699B0015-50DB-4197-8A18-C3DAB72B9569}"/>
              </a:ext>
            </a:extLst>
          </p:cNvPr>
          <p:cNvPicPr>
            <a:picLocks noChangeAspect="1" noChangeArrowheads="1"/>
          </p:cNvPicPr>
          <p:nvPr/>
        </p:nvPicPr>
        <p:blipFill>
          <a:blip r:embed="rId3" cstate="print"/>
          <a:srcRect/>
          <a:stretch>
            <a:fillRect/>
          </a:stretch>
        </p:blipFill>
        <p:spPr bwMode="auto">
          <a:xfrm>
            <a:off x="5220510" y="3865564"/>
            <a:ext cx="1892300" cy="1457325"/>
          </a:xfrm>
          <a:prstGeom prst="rect">
            <a:avLst/>
          </a:prstGeom>
          <a:ln>
            <a:noFill/>
          </a:ln>
          <a:effectLst>
            <a:outerShdw blurRad="63500" sx="102000" sy="102000" algn="ctr" rotWithShape="0">
              <a:prstClr val="black">
                <a:alpha val="40000"/>
              </a:prstClr>
            </a:outerShdw>
          </a:effectLst>
        </p:spPr>
      </p:pic>
      <p:pic>
        <p:nvPicPr>
          <p:cNvPr id="27" name="Рисунок 26">
            <a:extLst>
              <a:ext uri="{FF2B5EF4-FFF2-40B4-BE49-F238E27FC236}">
                <a16:creationId xmlns:a16="http://schemas.microsoft.com/office/drawing/2014/main" id="{FAB9C5D8-86F9-458B-A4D9-25FE749D6848}"/>
              </a:ext>
            </a:extLst>
          </p:cNvPr>
          <p:cNvPicPr>
            <a:picLocks noChangeAspect="1"/>
          </p:cNvPicPr>
          <p:nvPr/>
        </p:nvPicPr>
        <p:blipFill rotWithShape="1">
          <a:blip r:embed="rId4" cstate="print"/>
          <a:srcRect l="13501" t="13853" r="16741" b="6139"/>
          <a:stretch/>
        </p:blipFill>
        <p:spPr>
          <a:xfrm>
            <a:off x="7239016" y="3857628"/>
            <a:ext cx="2278857" cy="1469118"/>
          </a:xfrm>
          <a:prstGeom prst="rect">
            <a:avLst/>
          </a:prstGeom>
          <a:ln>
            <a:noFill/>
          </a:ln>
          <a:effectLst>
            <a:outerShdw blurRad="63500" sx="102000" sy="102000" algn="ctr" rotWithShape="0">
              <a:prstClr val="black">
                <a:alpha val="40000"/>
              </a:prstClr>
            </a:outerShdw>
          </a:effectLst>
        </p:spPr>
      </p:pic>
      <p:pic>
        <p:nvPicPr>
          <p:cNvPr id="28" name="Рисунок 27">
            <a:extLst>
              <a:ext uri="{FF2B5EF4-FFF2-40B4-BE49-F238E27FC236}">
                <a16:creationId xmlns:a16="http://schemas.microsoft.com/office/drawing/2014/main" id="{F5632F09-BE03-45C2-970B-3AC2A1E607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8547" y="2096193"/>
            <a:ext cx="1130822" cy="1565892"/>
          </a:xfrm>
          <a:prstGeom prst="rect">
            <a:avLst/>
          </a:prstGeom>
          <a:effectLst>
            <a:outerShdw blurRad="63500" sx="102000" sy="102000" algn="ctr" rotWithShape="0">
              <a:prstClr val="black">
                <a:alpha val="40000"/>
              </a:prstClr>
            </a:outerShdw>
          </a:effectLst>
        </p:spPr>
      </p:pic>
      <p:pic>
        <p:nvPicPr>
          <p:cNvPr id="29" name="Рисунок 28">
            <a:extLst>
              <a:ext uri="{FF2B5EF4-FFF2-40B4-BE49-F238E27FC236}">
                <a16:creationId xmlns:a16="http://schemas.microsoft.com/office/drawing/2014/main" id="{58800ABA-DD22-40C0-902C-EB175659DD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426" y="2108526"/>
            <a:ext cx="1107167" cy="1557939"/>
          </a:xfrm>
          <a:prstGeom prst="rect">
            <a:avLst/>
          </a:prstGeom>
          <a:effectLst>
            <a:outerShdw blurRad="63500" sx="102000" sy="102000" algn="ctr" rotWithShape="0">
              <a:prstClr val="black">
                <a:alpha val="40000"/>
              </a:prstClr>
            </a:outerShdw>
          </a:effectLst>
        </p:spPr>
      </p:pic>
      <p:pic>
        <p:nvPicPr>
          <p:cNvPr id="30" name="Рисунок 29">
            <a:extLst>
              <a:ext uri="{FF2B5EF4-FFF2-40B4-BE49-F238E27FC236}">
                <a16:creationId xmlns:a16="http://schemas.microsoft.com/office/drawing/2014/main" id="{2EDAE096-E148-49ED-8EA2-88D5B2BA38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6968" y="2096193"/>
            <a:ext cx="1107168" cy="156700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a:extLst>
              <a:ext uri="{FF2B5EF4-FFF2-40B4-BE49-F238E27FC236}">
                <a16:creationId xmlns:a16="http://schemas.microsoft.com/office/drawing/2014/main" id="{803F1534-6499-4135-82BF-B31CACAC72C5}"/>
              </a:ext>
            </a:extLst>
          </p:cNvPr>
          <p:cNvSpPr/>
          <p:nvPr/>
        </p:nvSpPr>
        <p:spPr>
          <a:xfrm>
            <a:off x="295275" y="836613"/>
            <a:ext cx="5375275" cy="5207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solidFill>
                <a:schemeClr val="tx1"/>
              </a:solidFill>
            </a:endParaRPr>
          </a:p>
        </p:txBody>
      </p:sp>
      <p:sp>
        <p:nvSpPr>
          <p:cNvPr id="25603" name="Номер слайда 3">
            <a:extLst>
              <a:ext uri="{FF2B5EF4-FFF2-40B4-BE49-F238E27FC236}">
                <a16:creationId xmlns:a16="http://schemas.microsoft.com/office/drawing/2014/main" id="{F67A4CDF-53B4-4F91-BDF2-57075D4C81C8}"/>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09E5FC8-BD27-46E8-9435-55781C82A012}" type="slidenum">
              <a:rPr lang="ru-RU" altLang="ru-RU" sz="1800">
                <a:solidFill>
                  <a:srgbClr val="7F7F7F"/>
                </a:solidFill>
                <a:latin typeface="Calibri" panose="020F0502020204030204" pitchFamily="34" charset="0"/>
              </a:rPr>
              <a:pPr/>
              <a:t>13</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737EEE-F859-4693-83DE-2315540D36DD}"/>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7D196AC6-EE05-4D93-A1FB-ECD933BB51D5}"/>
              </a:ext>
            </a:extLst>
          </p:cNvPr>
          <p:cNvSpPr/>
          <p:nvPr/>
        </p:nvSpPr>
        <p:spPr>
          <a:xfrm>
            <a:off x="0" y="0"/>
            <a:ext cx="9906000" cy="400050"/>
          </a:xfrm>
          <a:prstGeom prst="rect">
            <a:avLst/>
          </a:prstGeom>
        </p:spPr>
        <p:txBody>
          <a:bodyPr>
            <a:spAutoFit/>
          </a:bodyPr>
          <a:lstStyle/>
          <a:p>
            <a:pPr marL="29857" algn="ctr" eaLnBrk="1" hangingPunct="1">
              <a:defRPr/>
            </a:pPr>
            <a:r>
              <a:rPr lang="ru-RU" sz="2000" b="1" dirty="0">
                <a:latin typeface="+mn-lt"/>
              </a:rPr>
              <a:t>4. Научные конференции, форумы, семинары и др.</a:t>
            </a:r>
          </a:p>
        </p:txBody>
      </p:sp>
      <p:sp>
        <p:nvSpPr>
          <p:cNvPr id="28678" name="Прямоугольник 7">
            <a:extLst>
              <a:ext uri="{FF2B5EF4-FFF2-40B4-BE49-F238E27FC236}">
                <a16:creationId xmlns:a16="http://schemas.microsoft.com/office/drawing/2014/main" id="{A4882FE3-2177-4488-A2A6-C42806E4A199}"/>
              </a:ext>
            </a:extLst>
          </p:cNvPr>
          <p:cNvSpPr>
            <a:spLocks noChangeArrowheads="1"/>
          </p:cNvSpPr>
          <p:nvPr/>
        </p:nvSpPr>
        <p:spPr bwMode="auto">
          <a:xfrm>
            <a:off x="344487" y="4105225"/>
            <a:ext cx="9327847" cy="723275"/>
          </a:xfrm>
          <a:prstGeom prst="rect">
            <a:avLst/>
          </a:prstGeom>
          <a:noFill/>
          <a:ln w="9525">
            <a:noFill/>
            <a:miter lim="800000"/>
            <a:headEnd/>
            <a:tailEnd/>
          </a:ln>
        </p:spPr>
        <p:txBody>
          <a:bodyPr wrap="square">
            <a:spAutoFit/>
          </a:bodyPr>
          <a:lstStyle/>
          <a:p>
            <a:pPr algn="just" eaLnBrk="1" hangingPunct="1">
              <a:defRPr/>
            </a:pPr>
            <a:r>
              <a:rPr lang="ru-RU" sz="1300" b="1" dirty="0">
                <a:latin typeface="+mn-lt"/>
              </a:rPr>
              <a:t>ПО ГОСУДАРСТВЕННОМУ ЗАДАНИЮ НА 202</a:t>
            </a:r>
            <a:r>
              <a:rPr lang="en-US" sz="1300" b="1" dirty="0">
                <a:latin typeface="+mn-lt"/>
              </a:rPr>
              <a:t>4</a:t>
            </a:r>
            <a:r>
              <a:rPr lang="ru-RU" sz="1300" b="1" dirty="0">
                <a:latin typeface="+mn-lt"/>
              </a:rPr>
              <a:t> ГОД:</a:t>
            </a:r>
          </a:p>
          <a:p>
            <a:pPr marL="285750" indent="-285750" algn="just" fontAlgn="auto" hangingPunct="1">
              <a:buFont typeface="Wingdings" pitchFamily="2" charset="2"/>
              <a:buChar char="Ø"/>
              <a:defRPr/>
            </a:pPr>
            <a:r>
              <a:rPr lang="en-US" sz="1400" dirty="0">
                <a:latin typeface="+mn-lt"/>
              </a:rPr>
              <a:t>XIX</a:t>
            </a:r>
            <a:r>
              <a:rPr lang="ru-RU" sz="1400" dirty="0">
                <a:latin typeface="+mn-lt"/>
              </a:rPr>
              <a:t> Международная научно-практическая конференция «Пожарная и аварийная безопасность», </a:t>
            </a:r>
          </a:p>
          <a:p>
            <a:pPr marL="285750" indent="-285750" algn="just" fontAlgn="auto" hangingPunct="1">
              <a:defRPr/>
            </a:pPr>
            <a:r>
              <a:rPr lang="ru-RU" sz="1400" dirty="0">
                <a:latin typeface="+mn-lt"/>
              </a:rPr>
              <a:t>посвященная 375-летию пожарной охраны России </a:t>
            </a:r>
            <a:r>
              <a:rPr lang="en-US" sz="1400" dirty="0">
                <a:latin typeface="+mn-lt"/>
              </a:rPr>
              <a:t>(</a:t>
            </a:r>
            <a:r>
              <a:rPr lang="ru-RU" sz="1400" dirty="0">
                <a:latin typeface="+mn-lt"/>
              </a:rPr>
              <a:t>2</a:t>
            </a:r>
            <a:r>
              <a:rPr lang="en-US" sz="1400" dirty="0">
                <a:latin typeface="+mn-lt"/>
              </a:rPr>
              <a:t>1</a:t>
            </a:r>
            <a:r>
              <a:rPr lang="ru-RU" sz="1400" dirty="0">
                <a:latin typeface="+mn-lt"/>
              </a:rPr>
              <a:t>.11.202</a:t>
            </a:r>
            <a:r>
              <a:rPr lang="en-US" sz="1400" dirty="0">
                <a:latin typeface="+mn-lt"/>
              </a:rPr>
              <a:t>4</a:t>
            </a:r>
            <a:r>
              <a:rPr lang="ru-RU" sz="1400" dirty="0">
                <a:latin typeface="+mn-lt"/>
              </a:rPr>
              <a:t> г.</a:t>
            </a:r>
            <a:r>
              <a:rPr lang="en-US" sz="1400" dirty="0">
                <a:latin typeface="+mn-lt"/>
              </a:rPr>
              <a:t>)</a:t>
            </a:r>
            <a:endParaRPr lang="ru-RU" sz="1400" dirty="0">
              <a:latin typeface="+mn-lt"/>
            </a:endParaRPr>
          </a:p>
        </p:txBody>
      </p:sp>
      <p:sp>
        <p:nvSpPr>
          <p:cNvPr id="25607" name="Прямоугольник 9">
            <a:extLst>
              <a:ext uri="{FF2B5EF4-FFF2-40B4-BE49-F238E27FC236}">
                <a16:creationId xmlns:a16="http://schemas.microsoft.com/office/drawing/2014/main" id="{52CC2E03-385C-46AE-815B-3D44B806E4C8}"/>
              </a:ext>
            </a:extLst>
          </p:cNvPr>
          <p:cNvSpPr>
            <a:spLocks noChangeArrowheads="1"/>
          </p:cNvSpPr>
          <p:nvPr/>
        </p:nvSpPr>
        <p:spPr bwMode="auto">
          <a:xfrm>
            <a:off x="344488" y="908050"/>
            <a:ext cx="5165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eaLnBrk="1" hangingPunct="1"/>
            <a:r>
              <a:rPr lang="ru-RU" altLang="ru-RU" sz="1600"/>
              <a:t>НАУЧНО-ИНФОРМАЦИОННАЯ РАБОТА</a:t>
            </a:r>
          </a:p>
        </p:txBody>
      </p:sp>
      <p:sp>
        <p:nvSpPr>
          <p:cNvPr id="11" name="Скругленный прямоугольник 10">
            <a:extLst>
              <a:ext uri="{FF2B5EF4-FFF2-40B4-BE49-F238E27FC236}">
                <a16:creationId xmlns:a16="http://schemas.microsoft.com/office/drawing/2014/main" id="{26DF4872-DF08-4DA0-B518-A616D0F1C3AB}"/>
              </a:ext>
            </a:extLst>
          </p:cNvPr>
          <p:cNvSpPr/>
          <p:nvPr/>
        </p:nvSpPr>
        <p:spPr>
          <a:xfrm>
            <a:off x="4521200" y="836613"/>
            <a:ext cx="1138238" cy="5048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800" dirty="0">
                <a:solidFill>
                  <a:schemeClr val="tx1"/>
                </a:solidFill>
              </a:rPr>
              <a:t>2</a:t>
            </a:r>
            <a:r>
              <a:rPr lang="en-US" sz="1800" dirty="0">
                <a:solidFill>
                  <a:schemeClr val="tx1"/>
                </a:solidFill>
              </a:rPr>
              <a:t>7</a:t>
            </a:r>
            <a:endParaRPr lang="ru-RU" sz="1800" dirty="0">
              <a:solidFill>
                <a:schemeClr val="tx1"/>
              </a:solidFill>
            </a:endParaRPr>
          </a:p>
        </p:txBody>
      </p:sp>
      <p:sp>
        <p:nvSpPr>
          <p:cNvPr id="13" name="Прямоугольник 12">
            <a:extLst>
              <a:ext uri="{FF2B5EF4-FFF2-40B4-BE49-F238E27FC236}">
                <a16:creationId xmlns:a16="http://schemas.microsoft.com/office/drawing/2014/main" id="{B55845C6-183B-4869-A05A-954D79ABDDD6}"/>
              </a:ext>
            </a:extLst>
          </p:cNvPr>
          <p:cNvSpPr/>
          <p:nvPr/>
        </p:nvSpPr>
        <p:spPr>
          <a:xfrm flipH="1">
            <a:off x="6046788" y="612775"/>
            <a:ext cx="3240087" cy="1016000"/>
          </a:xfrm>
          <a:prstGeom prst="rect">
            <a:avLst/>
          </a:prstGeom>
        </p:spPr>
        <p:txBody>
          <a:bodyPr>
            <a:spAutoFit/>
          </a:bodyPr>
          <a:lstStyle/>
          <a:p>
            <a:pPr marL="342900" indent="-342900" eaLnBrk="1" hangingPunct="1">
              <a:defRPr/>
            </a:pPr>
            <a:r>
              <a:rPr lang="en-US" sz="1500" dirty="0">
                <a:solidFill>
                  <a:schemeClr val="tx1">
                    <a:lumMod val="65000"/>
                    <a:lumOff val="35000"/>
                  </a:schemeClr>
                </a:solidFill>
                <a:latin typeface="Arial" charset="0"/>
                <a:cs typeface="Times New Roman" pitchFamily="18" charset="0"/>
              </a:rPr>
              <a:t>9</a:t>
            </a:r>
            <a:r>
              <a:rPr lang="ru-RU" sz="1500" dirty="0">
                <a:solidFill>
                  <a:schemeClr val="tx1">
                    <a:lumMod val="65000"/>
                    <a:lumOff val="35000"/>
                  </a:schemeClr>
                </a:solidFill>
                <a:latin typeface="Arial" charset="0"/>
                <a:cs typeface="Times New Roman" pitchFamily="18" charset="0"/>
              </a:rPr>
              <a:t> - Конференция </a:t>
            </a:r>
          </a:p>
          <a:p>
            <a:pPr eaLnBrk="1" hangingPunct="1">
              <a:defRPr/>
            </a:pPr>
            <a:r>
              <a:rPr lang="en-US" sz="1500" dirty="0">
                <a:solidFill>
                  <a:schemeClr val="tx1">
                    <a:lumMod val="65000"/>
                    <a:lumOff val="35000"/>
                  </a:schemeClr>
                </a:solidFill>
                <a:latin typeface="Arial" charset="0"/>
                <a:cs typeface="Times New Roman" pitchFamily="18" charset="0"/>
              </a:rPr>
              <a:t>10</a:t>
            </a:r>
            <a:r>
              <a:rPr lang="ru-RU" sz="1500" dirty="0">
                <a:solidFill>
                  <a:schemeClr val="tx1">
                    <a:lumMod val="65000"/>
                    <a:lumOff val="35000"/>
                  </a:schemeClr>
                </a:solidFill>
                <a:latin typeface="Arial" charset="0"/>
                <a:cs typeface="Times New Roman" pitchFamily="18" charset="0"/>
              </a:rPr>
              <a:t> - Семинар</a:t>
            </a:r>
          </a:p>
          <a:p>
            <a:pPr eaLnBrk="1" hangingPunct="1">
              <a:defRPr/>
            </a:pPr>
            <a:r>
              <a:rPr lang="ru-RU" sz="1500" dirty="0">
                <a:solidFill>
                  <a:schemeClr val="tx1">
                    <a:lumMod val="65000"/>
                    <a:lumOff val="35000"/>
                  </a:schemeClr>
                </a:solidFill>
                <a:latin typeface="Arial" charset="0"/>
                <a:cs typeface="Times New Roman" pitchFamily="18" charset="0"/>
              </a:rPr>
              <a:t>4 - Конкурс</a:t>
            </a:r>
          </a:p>
          <a:p>
            <a:pPr eaLnBrk="1" hangingPunct="1">
              <a:defRPr/>
            </a:pPr>
            <a:r>
              <a:rPr lang="en-US" sz="1500" dirty="0">
                <a:solidFill>
                  <a:schemeClr val="tx1">
                    <a:lumMod val="65000"/>
                    <a:lumOff val="35000"/>
                  </a:schemeClr>
                </a:solidFill>
                <a:latin typeface="Arial" charset="0"/>
                <a:cs typeface="Times New Roman" pitchFamily="18" charset="0"/>
              </a:rPr>
              <a:t>4</a:t>
            </a:r>
            <a:r>
              <a:rPr lang="ru-RU" sz="1500" dirty="0">
                <a:solidFill>
                  <a:schemeClr val="tx1">
                    <a:lumMod val="65000"/>
                    <a:lumOff val="35000"/>
                  </a:schemeClr>
                </a:solidFill>
                <a:latin typeface="Arial" charset="0"/>
                <a:cs typeface="Times New Roman" pitchFamily="18" charset="0"/>
              </a:rPr>
              <a:t> - Круглый стол</a:t>
            </a:r>
          </a:p>
        </p:txBody>
      </p:sp>
      <p:sp>
        <p:nvSpPr>
          <p:cNvPr id="14" name="Левая фигурная скобка 13">
            <a:extLst>
              <a:ext uri="{FF2B5EF4-FFF2-40B4-BE49-F238E27FC236}">
                <a16:creationId xmlns:a16="http://schemas.microsoft.com/office/drawing/2014/main" id="{FD3F4E8C-1314-4949-A6F3-6113CF741B07}"/>
              </a:ext>
            </a:extLst>
          </p:cNvPr>
          <p:cNvSpPr/>
          <p:nvPr/>
        </p:nvSpPr>
        <p:spPr>
          <a:xfrm>
            <a:off x="5826125" y="649288"/>
            <a:ext cx="207963" cy="979487"/>
          </a:xfrm>
          <a:prstGeom prst="leftBrace">
            <a:avLst>
              <a:gd name="adj1" fmla="val 36139"/>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ru-RU" dirty="0">
              <a:solidFill>
                <a:schemeClr val="tx1">
                  <a:lumMod val="65000"/>
                  <a:lumOff val="35000"/>
                </a:schemeClr>
              </a:solidFill>
            </a:endParaRPr>
          </a:p>
        </p:txBody>
      </p:sp>
      <p:sp>
        <p:nvSpPr>
          <p:cNvPr id="19" name="Прямоугольник 18">
            <a:extLst>
              <a:ext uri="{FF2B5EF4-FFF2-40B4-BE49-F238E27FC236}">
                <a16:creationId xmlns:a16="http://schemas.microsoft.com/office/drawing/2014/main" id="{78E8CEBD-8126-453E-956E-4B08C33B160B}"/>
              </a:ext>
            </a:extLst>
          </p:cNvPr>
          <p:cNvSpPr/>
          <p:nvPr/>
        </p:nvSpPr>
        <p:spPr>
          <a:xfrm>
            <a:off x="295275" y="1658612"/>
            <a:ext cx="9115425" cy="738664"/>
          </a:xfrm>
          <a:prstGeom prst="rect">
            <a:avLst/>
          </a:prstGeom>
        </p:spPr>
        <p:txBody>
          <a:bodyPr wrap="square">
            <a:spAutoFit/>
          </a:bodyPr>
          <a:lstStyle/>
          <a:p>
            <a:pPr algn="just"/>
            <a:r>
              <a:rPr lang="ru-RU" sz="1400" dirty="0">
                <a:latin typeface="Calibri" panose="020F0502020204030204" pitchFamily="34" charset="0"/>
                <a:ea typeface="Calibri" panose="020F0502020204030204" pitchFamily="34" charset="0"/>
                <a:cs typeface="Times New Roman" panose="02020603050405020304" pitchFamily="18" charset="0"/>
              </a:rPr>
              <a:t>Участие в деловой программе </a:t>
            </a:r>
            <a:r>
              <a:rPr lang="en-US" sz="1400" dirty="0">
                <a:latin typeface="Calibri" panose="020F0502020204030204" pitchFamily="34" charset="0"/>
                <a:ea typeface="Calibri" panose="020F0502020204030204" pitchFamily="34" charset="0"/>
                <a:cs typeface="Times New Roman" panose="02020603050405020304" pitchFamily="18" charset="0"/>
              </a:rPr>
              <a:t>XX</a:t>
            </a:r>
            <a:r>
              <a:rPr lang="ru-RU" sz="1400" dirty="0">
                <a:latin typeface="Calibri" panose="020F0502020204030204" pitchFamily="34" charset="0"/>
                <a:ea typeface="Calibri" panose="020F0502020204030204" pitchFamily="34" charset="0"/>
                <a:cs typeface="Times New Roman" panose="02020603050405020304" pitchFamily="18" charset="0"/>
              </a:rPr>
              <a:t> Международного салона средств обеспечения безопасности «Комплексная безопасность – 202</a:t>
            </a:r>
            <a:r>
              <a:rPr lang="en-US" sz="1400" dirty="0">
                <a:latin typeface="Calibri" panose="020F0502020204030204" pitchFamily="34" charset="0"/>
                <a:ea typeface="Calibri" panose="020F0502020204030204" pitchFamily="34" charset="0"/>
                <a:cs typeface="Times New Roman" panose="02020603050405020304" pitchFamily="18" charset="0"/>
              </a:rPr>
              <a:t>4</a:t>
            </a:r>
            <a:r>
              <a:rPr lang="ru-RU" sz="1400" dirty="0">
                <a:latin typeface="Calibri" panose="020F0502020204030204" pitchFamily="34" charset="0"/>
                <a:ea typeface="Calibri" panose="020F0502020204030204" pitchFamily="34" charset="0"/>
                <a:cs typeface="Times New Roman" panose="02020603050405020304" pitchFamily="18" charset="0"/>
              </a:rPr>
              <a:t>», организация и проведение в рамках Салона </a:t>
            </a:r>
            <a:r>
              <a:rPr lang="en-US" sz="1400" dirty="0">
                <a:latin typeface="Calibri" panose="020F0502020204030204" pitchFamily="34" charset="0"/>
                <a:ea typeface="Calibri" panose="020F0502020204030204" pitchFamily="34" charset="0"/>
                <a:cs typeface="Times New Roman" panose="02020603050405020304" pitchFamily="18" charset="0"/>
              </a:rPr>
              <a:t>VI </a:t>
            </a:r>
            <a:r>
              <a:rPr lang="ru-RU" sz="1400" dirty="0">
                <a:latin typeface="Calibri" panose="020F0502020204030204" pitchFamily="34" charset="0"/>
                <a:ea typeface="Calibri" panose="020F0502020204030204" pitchFamily="34" charset="0"/>
                <a:cs typeface="Times New Roman" panose="02020603050405020304" pitchFamily="18" charset="0"/>
              </a:rPr>
              <a:t>Всероссийского робототехнического фестиваля «</a:t>
            </a:r>
            <a:r>
              <a:rPr lang="en-US" sz="1400" dirty="0">
                <a:latin typeface="Calibri" panose="020F0502020204030204" pitchFamily="34" charset="0"/>
                <a:ea typeface="Calibri" panose="020F0502020204030204" pitchFamily="34" charset="0"/>
                <a:cs typeface="Times New Roman" panose="02020603050405020304" pitchFamily="18" charset="0"/>
              </a:rPr>
              <a:t>Robo</a:t>
            </a:r>
            <a:r>
              <a:rPr lang="ru-RU" sz="1400" dirty="0">
                <a:latin typeface="Calibri" panose="020F0502020204030204" pitchFamily="34" charset="0"/>
                <a:ea typeface="Calibri" panose="020F0502020204030204" pitchFamily="34" charset="0"/>
                <a:cs typeface="Times New Roman" panose="02020603050405020304" pitchFamily="18" charset="0"/>
              </a:rPr>
              <a:t>EMERCOM» (</a:t>
            </a:r>
            <a:r>
              <a:rPr lang="en-US" sz="1400" dirty="0">
                <a:latin typeface="Calibri" panose="020F0502020204030204" pitchFamily="34" charset="0"/>
                <a:ea typeface="Calibri" panose="020F0502020204030204" pitchFamily="34" charset="0"/>
                <a:cs typeface="Times New Roman" panose="02020603050405020304" pitchFamily="18" charset="0"/>
              </a:rPr>
              <a:t>31</a:t>
            </a:r>
            <a:r>
              <a:rPr lang="ru-RU" sz="1400" dirty="0">
                <a:latin typeface="Calibri" panose="020F0502020204030204" pitchFamily="34" charset="0"/>
                <a:ea typeface="Calibri" panose="020F0502020204030204" pitchFamily="34" charset="0"/>
                <a:cs typeface="Times New Roman" panose="02020603050405020304" pitchFamily="18" charset="0"/>
              </a:rPr>
              <a:t>.0</a:t>
            </a:r>
            <a:r>
              <a:rPr lang="en-US" sz="1400" dirty="0">
                <a:latin typeface="Calibri" panose="020F0502020204030204" pitchFamily="34" charset="0"/>
                <a:ea typeface="Calibri" panose="020F0502020204030204" pitchFamily="34" charset="0"/>
                <a:cs typeface="Times New Roman" panose="02020603050405020304" pitchFamily="18" charset="0"/>
              </a:rPr>
              <a:t>5</a:t>
            </a:r>
            <a:r>
              <a:rPr lang="ru-RU" sz="1400" dirty="0">
                <a:latin typeface="Calibri" panose="020F0502020204030204" pitchFamily="34" charset="0"/>
                <a:ea typeface="Calibri" panose="020F0502020204030204" pitchFamily="34" charset="0"/>
                <a:cs typeface="Times New Roman" panose="02020603050405020304" pitchFamily="18" charset="0"/>
              </a:rPr>
              <a:t>.202</a:t>
            </a:r>
            <a:r>
              <a:rPr lang="en-US" sz="1400" dirty="0">
                <a:latin typeface="Calibri" panose="020F0502020204030204" pitchFamily="34" charset="0"/>
                <a:ea typeface="Calibri" panose="020F0502020204030204" pitchFamily="34" charset="0"/>
                <a:cs typeface="Times New Roman" panose="02020603050405020304" pitchFamily="18" charset="0"/>
              </a:rPr>
              <a:t>4</a:t>
            </a:r>
            <a:r>
              <a:rPr lang="ru-RU" sz="1400" dirty="0">
                <a:latin typeface="Calibri" panose="020F0502020204030204" pitchFamily="34" charset="0"/>
                <a:ea typeface="Calibri" panose="020F0502020204030204" pitchFamily="34" charset="0"/>
                <a:cs typeface="Times New Roman" panose="02020603050405020304" pitchFamily="18" charset="0"/>
              </a:rPr>
              <a:t> г.)</a:t>
            </a:r>
            <a:endParaRPr lang="ru-RU" sz="1400" dirty="0"/>
          </a:p>
        </p:txBody>
      </p:sp>
      <p:pic>
        <p:nvPicPr>
          <p:cNvPr id="22" name="Рисунок 21">
            <a:extLst>
              <a:ext uri="{FF2B5EF4-FFF2-40B4-BE49-F238E27FC236}">
                <a16:creationId xmlns:a16="http://schemas.microsoft.com/office/drawing/2014/main" id="{F59FA058-309E-4DC6-8FCD-0B26A1DB9B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001" y="2397276"/>
            <a:ext cx="2981960" cy="1673860"/>
          </a:xfrm>
          <a:prstGeom prst="rect">
            <a:avLst/>
          </a:prstGeom>
          <a:noFill/>
          <a:ln>
            <a:noFill/>
          </a:ln>
        </p:spPr>
      </p:pic>
      <p:pic>
        <p:nvPicPr>
          <p:cNvPr id="23" name="Рисунок 22">
            <a:extLst>
              <a:ext uri="{FF2B5EF4-FFF2-40B4-BE49-F238E27FC236}">
                <a16:creationId xmlns:a16="http://schemas.microsoft.com/office/drawing/2014/main" id="{ED747AAD-C472-4069-AA43-1469186444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0926" y="2363726"/>
            <a:ext cx="3036570" cy="1704975"/>
          </a:xfrm>
          <a:prstGeom prst="rect">
            <a:avLst/>
          </a:prstGeom>
          <a:noFill/>
          <a:ln>
            <a:noFill/>
          </a:ln>
        </p:spPr>
      </p:pic>
      <p:pic>
        <p:nvPicPr>
          <p:cNvPr id="26" name="Рисунок 25">
            <a:extLst>
              <a:ext uri="{FF2B5EF4-FFF2-40B4-BE49-F238E27FC236}">
                <a16:creationId xmlns:a16="http://schemas.microsoft.com/office/drawing/2014/main" id="{5472DAEA-9F29-4D0E-B498-1DBDEFF84BB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8961" y="2374416"/>
            <a:ext cx="3021965" cy="1696720"/>
          </a:xfrm>
          <a:prstGeom prst="rect">
            <a:avLst/>
          </a:prstGeom>
          <a:noFill/>
          <a:ln>
            <a:noFill/>
          </a:ln>
        </p:spPr>
      </p:pic>
      <p:pic>
        <p:nvPicPr>
          <p:cNvPr id="1026" name="Picture 2">
            <a:extLst>
              <a:ext uri="{FF2B5EF4-FFF2-40B4-BE49-F238E27FC236}">
                <a16:creationId xmlns:a16="http://schemas.microsoft.com/office/drawing/2014/main" id="{38081D3A-C341-40B7-BC45-F88939094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01" y="4873670"/>
            <a:ext cx="2135043" cy="143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8C1F63F-E13E-43DF-8275-8198999B2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554" y="4881258"/>
            <a:ext cx="2192746" cy="143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8BB83EA2-1C8C-4C08-83A9-90120055BC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1744" y="4881258"/>
            <a:ext cx="2156565" cy="142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82BD6160-3682-413E-92F8-FE3533D52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4870" y="4884082"/>
            <a:ext cx="2172363" cy="142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Номер слайда 3">
            <a:extLst>
              <a:ext uri="{FF2B5EF4-FFF2-40B4-BE49-F238E27FC236}">
                <a16:creationId xmlns:a16="http://schemas.microsoft.com/office/drawing/2014/main" id="{F39F35A3-1A21-4A67-9A0B-82E1D121349F}"/>
              </a:ext>
            </a:extLst>
          </p:cNvPr>
          <p:cNvSpPr>
            <a:spLocks noGrp="1"/>
          </p:cNvSpPr>
          <p:nvPr>
            <p:ph type="sldNum" sz="quarter" idx="12"/>
          </p:nvPr>
        </p:nvSpPr>
        <p:spPr bwMode="auto">
          <a:xfrm>
            <a:off x="7099300"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F7BF7F78-EB51-4856-BFF6-6A1F5B43F66B}" type="slidenum">
              <a:rPr lang="ru-RU" altLang="ru-RU" sz="1800">
                <a:solidFill>
                  <a:srgbClr val="7F7F7F"/>
                </a:solidFill>
                <a:latin typeface="Calibri" panose="020F0502020204030204" pitchFamily="34" charset="0"/>
              </a:rPr>
              <a:pPr/>
              <a:t>14</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E1B55D6-62D1-4E79-8A7E-9B9CB37FE8C8}"/>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C7B8C9D0-10B8-47B0-B910-5C6C223CEFF7}"/>
              </a:ext>
            </a:extLst>
          </p:cNvPr>
          <p:cNvSpPr/>
          <p:nvPr/>
        </p:nvSpPr>
        <p:spPr>
          <a:xfrm>
            <a:off x="0" y="0"/>
            <a:ext cx="9906000" cy="400050"/>
          </a:xfrm>
          <a:prstGeom prst="rect">
            <a:avLst/>
          </a:prstGeom>
        </p:spPr>
        <p:txBody>
          <a:bodyPr>
            <a:spAutoFit/>
          </a:bodyPr>
          <a:lstStyle/>
          <a:p>
            <a:pPr marL="29857" algn="ctr" eaLnBrk="1" hangingPunct="1">
              <a:defRPr/>
            </a:pPr>
            <a:r>
              <a:rPr lang="ru-RU" sz="2000" b="1" dirty="0">
                <a:latin typeface="+mn-lt"/>
              </a:rPr>
              <a:t>Подготовка кадров высшей квалификации</a:t>
            </a:r>
          </a:p>
        </p:txBody>
      </p:sp>
      <p:sp>
        <p:nvSpPr>
          <p:cNvPr id="27654" name="Прямоугольник 1">
            <a:extLst>
              <a:ext uri="{FF2B5EF4-FFF2-40B4-BE49-F238E27FC236}">
                <a16:creationId xmlns:a16="http://schemas.microsoft.com/office/drawing/2014/main" id="{9EBCA1C8-356B-4DEB-8841-3B6285BF8BFB}"/>
              </a:ext>
            </a:extLst>
          </p:cNvPr>
          <p:cNvSpPr>
            <a:spLocks noChangeArrowheads="1"/>
          </p:cNvSpPr>
          <p:nvPr/>
        </p:nvSpPr>
        <p:spPr bwMode="auto">
          <a:xfrm>
            <a:off x="238092" y="571480"/>
            <a:ext cx="9348787" cy="123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lnSpc>
                <a:spcPct val="107000"/>
              </a:lnSpc>
            </a:pPr>
            <a:r>
              <a:rPr lang="ru-RU" altLang="ru-RU" sz="1400" dirty="0">
                <a:solidFill>
                  <a:srgbClr val="111111"/>
                </a:solidFill>
                <a:latin typeface="+mn-lt"/>
                <a:cs typeface="Times New Roman" panose="02020603050405020304" pitchFamily="18" charset="0"/>
              </a:rPr>
              <a:t>Диссертационный совет 04.2.005.01 открыт приказом Министерства науки и высшего образования Российской Федерации № 78/НК от 26.01.2022 года.</a:t>
            </a:r>
            <a:r>
              <a:rPr lang="ru-RU" altLang="ru-RU" sz="1400" dirty="0">
                <a:latin typeface="+mn-lt"/>
                <a:cs typeface="Times New Roman" panose="02020603050405020304" pitchFamily="18" charset="0"/>
              </a:rPr>
              <a:t> </a:t>
            </a:r>
          </a:p>
          <a:p>
            <a:pPr algn="just">
              <a:lnSpc>
                <a:spcPct val="107000"/>
              </a:lnSpc>
            </a:pPr>
            <a:r>
              <a:rPr lang="ru-RU" sz="1400" dirty="0">
                <a:latin typeface="+mn-lt"/>
              </a:rPr>
              <a:t>Шифр и наименование специальности, принимаемых к защите диссертаций (с учетом специализации) - 2.10.1.Пожарная безопасность (технические науки).</a:t>
            </a:r>
          </a:p>
          <a:p>
            <a:pPr algn="just">
              <a:lnSpc>
                <a:spcPct val="107000"/>
              </a:lnSpc>
            </a:pPr>
            <a:r>
              <a:rPr lang="ru-RU" altLang="ru-RU" sz="1400" dirty="0">
                <a:latin typeface="+mn-lt"/>
                <a:cs typeface="Calibri" panose="020F0502020204030204" pitchFamily="34" charset="0"/>
              </a:rPr>
              <a:t>Проведено </a:t>
            </a:r>
            <a:r>
              <a:rPr lang="ru-RU" altLang="ru-RU" sz="1400" b="1" u="sng" dirty="0">
                <a:latin typeface="+mn-lt"/>
                <a:cs typeface="Calibri" panose="020F0502020204030204" pitchFamily="34" charset="0"/>
              </a:rPr>
              <a:t>7</a:t>
            </a:r>
            <a:r>
              <a:rPr lang="ru-RU" altLang="ru-RU" sz="1400" dirty="0">
                <a:solidFill>
                  <a:srgbClr val="FF0000"/>
                </a:solidFill>
                <a:latin typeface="+mn-lt"/>
                <a:cs typeface="Calibri" panose="020F0502020204030204" pitchFamily="34" charset="0"/>
              </a:rPr>
              <a:t> </a:t>
            </a:r>
            <a:r>
              <a:rPr lang="ru-RU" altLang="ru-RU" sz="1400" dirty="0">
                <a:latin typeface="+mn-lt"/>
                <a:cs typeface="Calibri" panose="020F0502020204030204" pitchFamily="34" charset="0"/>
              </a:rPr>
              <a:t>заседаний диссертационного совета. </a:t>
            </a:r>
          </a:p>
        </p:txBody>
      </p:sp>
      <p:sp>
        <p:nvSpPr>
          <p:cNvPr id="27655" name="Прямоугольник 6">
            <a:extLst>
              <a:ext uri="{FF2B5EF4-FFF2-40B4-BE49-F238E27FC236}">
                <a16:creationId xmlns:a16="http://schemas.microsoft.com/office/drawing/2014/main" id="{C6D96237-BE17-4411-93E9-29EF96505A69}"/>
              </a:ext>
            </a:extLst>
          </p:cNvPr>
          <p:cNvSpPr>
            <a:spLocks noChangeArrowheads="1"/>
          </p:cNvSpPr>
          <p:nvPr/>
        </p:nvSpPr>
        <p:spPr bwMode="auto">
          <a:xfrm>
            <a:off x="242887" y="1970676"/>
            <a:ext cx="94202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2913">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r>
              <a:rPr lang="ru-RU" altLang="ru-RU" sz="1400" dirty="0">
                <a:latin typeface="+mn-lt"/>
                <a:cs typeface="Times New Roman" panose="02020603050405020304" pitchFamily="18" charset="0"/>
              </a:rPr>
              <a:t>В 2024 году в диссертационном совете Ивановской пожарно-спасательной академии ГПС МЧС России состоялись защиты </a:t>
            </a:r>
            <a:r>
              <a:rPr lang="ru-RU" altLang="ru-RU" sz="1400" b="1" u="sng" dirty="0">
                <a:latin typeface="+mn-lt"/>
                <a:cs typeface="Times New Roman" panose="02020603050405020304" pitchFamily="18" charset="0"/>
              </a:rPr>
              <a:t>2-х</a:t>
            </a:r>
            <a:r>
              <a:rPr lang="ru-RU" altLang="ru-RU" sz="1400" dirty="0">
                <a:latin typeface="+mn-lt"/>
                <a:cs typeface="Times New Roman" panose="02020603050405020304" pitchFamily="18" charset="0"/>
              </a:rPr>
              <a:t> диссертационных работ на соискание ученой степени кандидата технических наук: </a:t>
            </a:r>
          </a:p>
          <a:p>
            <a:pPr algn="just"/>
            <a:r>
              <a:rPr lang="ru-RU" altLang="ru-RU" sz="1400" dirty="0">
                <a:latin typeface="+mn-lt"/>
                <a:cs typeface="Times New Roman" panose="02020603050405020304" pitchFamily="18" charset="0"/>
              </a:rPr>
              <a:t>26.09.2024 г. </a:t>
            </a:r>
            <a:r>
              <a:rPr lang="ru-RU" sz="1400" b="1" i="0" dirty="0">
                <a:solidFill>
                  <a:srgbClr val="000000"/>
                </a:solidFill>
                <a:effectLst/>
                <a:latin typeface="+mn-lt"/>
              </a:rPr>
              <a:t>Кочнов О.В.</a:t>
            </a:r>
            <a:r>
              <a:rPr lang="ru-RU" sz="1400" b="0" i="0" dirty="0">
                <a:solidFill>
                  <a:srgbClr val="000000"/>
                </a:solidFill>
                <a:effectLst/>
                <a:latin typeface="+mn-lt"/>
              </a:rPr>
              <a:t> представил диссертацию на тему «Оценка влияния функционирования речевых систем оповещения на эффективность управления эвакуацией людей». Работа была выполнена под руководством профессора кафедры пожарной безопасности объектов защиты (в составе УНК «Государственный надзор), д-ра </a:t>
            </a:r>
            <a:r>
              <a:rPr lang="ru-RU" sz="1400" b="0" i="0" dirty="0" err="1">
                <a:solidFill>
                  <a:srgbClr val="000000"/>
                </a:solidFill>
                <a:effectLst/>
                <a:latin typeface="+mn-lt"/>
              </a:rPr>
              <a:t>техн.наук</a:t>
            </a:r>
            <a:r>
              <a:rPr lang="ru-RU" sz="1400" b="0" i="0" dirty="0">
                <a:solidFill>
                  <a:srgbClr val="000000"/>
                </a:solidFill>
                <a:effectLst/>
                <a:latin typeface="+mn-lt"/>
              </a:rPr>
              <a:t>, </a:t>
            </a:r>
            <a:r>
              <a:rPr lang="ru-RU" sz="1400" b="0" i="0" dirty="0" err="1">
                <a:solidFill>
                  <a:srgbClr val="000000"/>
                </a:solidFill>
                <a:effectLst/>
                <a:latin typeface="+mn-lt"/>
              </a:rPr>
              <a:t>ст.науч.сотр</a:t>
            </a:r>
            <a:r>
              <a:rPr lang="ru-RU" sz="1400" b="0" i="0" dirty="0">
                <a:solidFill>
                  <a:srgbClr val="000000"/>
                </a:solidFill>
                <a:effectLst/>
                <a:latin typeface="+mn-lt"/>
              </a:rPr>
              <a:t>. Никифорова А.Л.</a:t>
            </a:r>
            <a:endParaRPr lang="ru-RU" altLang="ru-RU" sz="1400" dirty="0">
              <a:latin typeface="+mn-lt"/>
              <a:cs typeface="Times New Roman" panose="02020603050405020304" pitchFamily="18" charset="0"/>
            </a:endParaRPr>
          </a:p>
          <a:p>
            <a:pPr algn="just"/>
            <a:r>
              <a:rPr lang="ru-RU" altLang="ru-RU" sz="1400" dirty="0">
                <a:latin typeface="+mn-lt"/>
                <a:cs typeface="Times New Roman" panose="02020603050405020304" pitchFamily="18" charset="0"/>
              </a:rPr>
              <a:t>05.12.2024 г. </a:t>
            </a:r>
            <a:r>
              <a:rPr lang="ru-RU" sz="1400" b="1" dirty="0" err="1">
                <a:latin typeface="+mn-lt"/>
              </a:rPr>
              <a:t>Шалявин</a:t>
            </a:r>
            <a:r>
              <a:rPr lang="ru-RU" sz="1400" b="1" dirty="0">
                <a:latin typeface="+mn-lt"/>
              </a:rPr>
              <a:t> Д.Н. </a:t>
            </a:r>
            <a:r>
              <a:rPr lang="ru-RU" sz="1400" b="0" i="0" dirty="0">
                <a:solidFill>
                  <a:srgbClr val="000000"/>
                </a:solidFill>
                <a:effectLst/>
                <a:latin typeface="+mn-lt"/>
              </a:rPr>
              <a:t>представил диссертацию на тему </a:t>
            </a:r>
            <a:r>
              <a:rPr lang="ru-RU" sz="1400" dirty="0">
                <a:latin typeface="+mn-lt"/>
              </a:rPr>
              <a:t>«Разработка научных основ планирования циклических работ при тушении пожаров». Работа была выполнена под руководством доцента кафедры основ гражданской обороны и управления в чрезвычайных ситуациях, </a:t>
            </a:r>
            <a:r>
              <a:rPr lang="ru-RU" sz="1400" dirty="0" err="1">
                <a:latin typeface="+mn-lt"/>
              </a:rPr>
              <a:t>канд.техн</a:t>
            </a:r>
            <a:r>
              <a:rPr lang="ru-RU" sz="1400" dirty="0">
                <a:latin typeface="+mn-lt"/>
              </a:rPr>
              <a:t>. наук, доцента Семенова А.О.</a:t>
            </a:r>
            <a:endParaRPr lang="ru-RU" altLang="ru-RU" sz="1400" dirty="0">
              <a:latin typeface="+mn-lt"/>
              <a:cs typeface="Times New Roman" panose="02020603050405020304" pitchFamily="18" charset="0"/>
            </a:endParaRPr>
          </a:p>
        </p:txBody>
      </p:sp>
      <p:pic>
        <p:nvPicPr>
          <p:cNvPr id="2050" name="Picture 2" descr="C:\Users\Юлечка\Downloads\zgy0m3x0377d39kvkyafyihh1ykxdf7j.jpg"/>
          <p:cNvPicPr>
            <a:picLocks noChangeAspect="1" noChangeArrowheads="1"/>
          </p:cNvPicPr>
          <p:nvPr/>
        </p:nvPicPr>
        <p:blipFill>
          <a:blip r:embed="rId2" cstate="print"/>
          <a:srcRect/>
          <a:stretch>
            <a:fillRect/>
          </a:stretch>
        </p:blipFill>
        <p:spPr bwMode="auto">
          <a:xfrm>
            <a:off x="3819798" y="4188929"/>
            <a:ext cx="2611570" cy="1773012"/>
          </a:xfrm>
          <a:prstGeom prst="rect">
            <a:avLst/>
          </a:prstGeom>
          <a:noFill/>
        </p:spPr>
      </p:pic>
      <p:pic>
        <p:nvPicPr>
          <p:cNvPr id="2051" name="Picture 3" descr="C:\Users\Юлечка\Downloads\a91kfya5t5u8daoz1oz1iqoc04zinlx6.jpg"/>
          <p:cNvPicPr>
            <a:picLocks noChangeAspect="1" noChangeArrowheads="1"/>
          </p:cNvPicPr>
          <p:nvPr/>
        </p:nvPicPr>
        <p:blipFill>
          <a:blip r:embed="rId3" cstate="print"/>
          <a:srcRect/>
          <a:stretch>
            <a:fillRect/>
          </a:stretch>
        </p:blipFill>
        <p:spPr bwMode="auto">
          <a:xfrm>
            <a:off x="551181" y="4181164"/>
            <a:ext cx="3077062" cy="1788542"/>
          </a:xfrm>
          <a:prstGeom prst="rect">
            <a:avLst/>
          </a:prstGeom>
          <a:noFill/>
        </p:spPr>
      </p:pic>
      <p:pic>
        <p:nvPicPr>
          <p:cNvPr id="3" name="Рисунок 2">
            <a:extLst>
              <a:ext uri="{FF2B5EF4-FFF2-40B4-BE49-F238E27FC236}">
                <a16:creationId xmlns:a16="http://schemas.microsoft.com/office/drawing/2014/main" id="{07ED98B6-0435-45DB-B3CA-CC835A7D6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184" y="4181164"/>
            <a:ext cx="2683862" cy="17885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Номер слайда 3">
            <a:extLst>
              <a:ext uri="{FF2B5EF4-FFF2-40B4-BE49-F238E27FC236}">
                <a16:creationId xmlns:a16="http://schemas.microsoft.com/office/drawing/2014/main" id="{46ABF114-41F2-46F4-B335-EE929CBB43A0}"/>
              </a:ext>
            </a:extLst>
          </p:cNvPr>
          <p:cNvSpPr>
            <a:spLocks noGrp="1"/>
          </p:cNvSpPr>
          <p:nvPr>
            <p:ph type="sldNum" sz="quarter" idx="12"/>
          </p:nvPr>
        </p:nvSpPr>
        <p:spPr bwMode="auto">
          <a:xfrm>
            <a:off x="7594600" y="6492875"/>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81F6839E-BA22-43FF-B03A-9B44FDFB7A6B}" type="slidenum">
              <a:rPr lang="ru-RU" altLang="ru-RU" sz="1800">
                <a:solidFill>
                  <a:srgbClr val="7F7F7F"/>
                </a:solidFill>
                <a:latin typeface="Calibri" panose="020F0502020204030204" pitchFamily="34" charset="0"/>
              </a:rPr>
              <a:pPr/>
              <a:t>15</a:t>
            </a:fld>
            <a:endParaRPr lang="ru-RU" altLang="ru-RU" sz="1800" dirty="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3807BC57-2322-4587-8987-B1F72051F697}"/>
              </a:ext>
            </a:extLst>
          </p:cNvPr>
          <p:cNvSpPr/>
          <p:nvPr/>
        </p:nvSpPr>
        <p:spPr>
          <a:xfrm>
            <a:off x="0" y="0"/>
            <a:ext cx="9906000" cy="428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9908DD28-AC23-4849-88AE-B5239678F75B}"/>
              </a:ext>
            </a:extLst>
          </p:cNvPr>
          <p:cNvSpPr/>
          <p:nvPr/>
        </p:nvSpPr>
        <p:spPr>
          <a:xfrm>
            <a:off x="0" y="0"/>
            <a:ext cx="9906000" cy="400050"/>
          </a:xfrm>
          <a:prstGeom prst="rect">
            <a:avLst/>
          </a:prstGeom>
        </p:spPr>
        <p:txBody>
          <a:bodyPr>
            <a:spAutoFit/>
          </a:bodyPr>
          <a:lstStyle/>
          <a:p>
            <a:pPr marL="29857" algn="ctr" eaLnBrk="1" hangingPunct="1">
              <a:defRPr/>
            </a:pPr>
            <a:r>
              <a:rPr lang="ru-RU" sz="2000" b="1" dirty="0">
                <a:latin typeface="+mn-lt"/>
              </a:rPr>
              <a:t>5. Оценка результативности деятельности</a:t>
            </a:r>
          </a:p>
        </p:txBody>
      </p:sp>
      <p:sp>
        <p:nvSpPr>
          <p:cNvPr id="26629" name="Прямоугольник 3">
            <a:extLst>
              <a:ext uri="{FF2B5EF4-FFF2-40B4-BE49-F238E27FC236}">
                <a16:creationId xmlns:a16="http://schemas.microsoft.com/office/drawing/2014/main" id="{9F7A80D0-08E3-4707-A495-814A19CC67C5}"/>
              </a:ext>
            </a:extLst>
          </p:cNvPr>
          <p:cNvSpPr>
            <a:spLocks noChangeArrowheads="1"/>
          </p:cNvSpPr>
          <p:nvPr/>
        </p:nvSpPr>
        <p:spPr bwMode="auto">
          <a:xfrm>
            <a:off x="238092" y="5929330"/>
            <a:ext cx="9432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just"/>
            <a:r>
              <a:rPr lang="ru-RU" altLang="ru-RU" sz="1000" dirty="0">
                <a:latin typeface="Calibri" panose="020F0502020204030204" pitchFamily="34" charset="0"/>
                <a:cs typeface="Calibri" panose="020F0502020204030204" pitchFamily="34" charset="0"/>
              </a:rPr>
              <a:t>Данные приведены на основании сведений, вносимых в федеральную систему мониторинга </a:t>
            </a:r>
            <a:r>
              <a:rPr lang="ru-RU" altLang="ru-RU" sz="1000" dirty="0">
                <a:latin typeface="Calibri" panose="020F0502020204030204" pitchFamily="34" charset="0"/>
                <a:cs typeface="Times New Roman" panose="02020603050405020304" pitchFamily="18" charset="0"/>
              </a:rPr>
              <a:t>результативности деятельности научно-исследовательских и образовательных организаций МЧС России </a:t>
            </a:r>
            <a:r>
              <a:rPr lang="ru-RU" altLang="ru-RU" sz="1000" dirty="0">
                <a:latin typeface="Calibri" panose="020F0502020204030204" pitchFamily="34" charset="0"/>
                <a:cs typeface="Calibri" panose="020F0502020204030204" pitchFamily="34" charset="0"/>
              </a:rPr>
              <a:t>в соответствии с требованиями </a:t>
            </a:r>
            <a:r>
              <a:rPr lang="ru-RU" altLang="ru-RU" sz="1000" dirty="0">
                <a:latin typeface="Calibri" panose="020F0502020204030204" pitchFamily="34" charset="0"/>
                <a:cs typeface="Times New Roman" panose="02020603050405020304" pitchFamily="18" charset="0"/>
              </a:rPr>
              <a:t>постановления Правительства Российской Федерации от 8 апреля 2009 г. № 312 «Об оценке и о мониторинге результативности деятельности научных организаций, выполняющих научно-исследовательские, опытно-конструкторские и технологические работы гражданского назначения». </a:t>
            </a:r>
            <a:endParaRPr lang="ru-RU" altLang="ru-RU" sz="1000" dirty="0">
              <a:latin typeface="Calibri" panose="020F0502020204030204" pitchFamily="34" charset="0"/>
            </a:endParaRPr>
          </a:p>
        </p:txBody>
      </p:sp>
      <p:pic>
        <p:nvPicPr>
          <p:cNvPr id="4" name="Рисунок 3">
            <a:extLst>
              <a:ext uri="{FF2B5EF4-FFF2-40B4-BE49-F238E27FC236}">
                <a16:creationId xmlns:a16="http://schemas.microsoft.com/office/drawing/2014/main" id="{F31313E4-ABAC-4518-8E52-64C1C7C10704}"/>
              </a:ext>
            </a:extLst>
          </p:cNvPr>
          <p:cNvPicPr>
            <a:picLocks noChangeAspect="1"/>
          </p:cNvPicPr>
          <p:nvPr/>
        </p:nvPicPr>
        <p:blipFill rotWithShape="1">
          <a:blip r:embed="rId2"/>
          <a:srcRect l="27466" t="17693" r="8566" b="9090"/>
          <a:stretch/>
        </p:blipFill>
        <p:spPr>
          <a:xfrm>
            <a:off x="128464" y="495487"/>
            <a:ext cx="9649071" cy="53999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E0E1013F-52BE-44D6-A9F5-662A2786AF8B}"/>
              </a:ext>
            </a:extLst>
          </p:cNvPr>
          <p:cNvSpPr>
            <a:spLocks noChangeArrowheads="1"/>
          </p:cNvSpPr>
          <p:nvPr/>
        </p:nvSpPr>
        <p:spPr bwMode="auto">
          <a:xfrm>
            <a:off x="0" y="3175"/>
            <a:ext cx="9906000" cy="322263"/>
          </a:xfrm>
          <a:prstGeom prst="rect">
            <a:avLst/>
          </a:prstGeom>
          <a:solidFill>
            <a:schemeClr val="bg1">
              <a:lumMod val="85000"/>
            </a:schemeClr>
          </a:solidFill>
          <a:ln w="9525">
            <a:noFill/>
            <a:miter lim="800000"/>
            <a:headEnd/>
            <a:tailEnd/>
          </a:ln>
          <a:effectLst/>
        </p:spPr>
        <p:txBody>
          <a:bodyPr lIns="29642" tIns="14822" rIns="29642" bIns="14822" anchor="ctr">
            <a:spAutoFit/>
          </a:bodyPr>
          <a:lstStyle/>
          <a:p>
            <a:pPr algn="ctr" defTabSz="957067" eaLnBrk="1" fontAlgn="auto" hangingPunct="1">
              <a:spcBef>
                <a:spcPts val="0"/>
              </a:spcBef>
              <a:spcAft>
                <a:spcPts val="0"/>
              </a:spcAft>
              <a:defRPr/>
            </a:pPr>
            <a:r>
              <a:rPr lang="ru-RU" b="1" dirty="0">
                <a:latin typeface="+mn-lt"/>
              </a:rPr>
              <a:t>ВЫВОДЫ И ПРЕДЛОЖЕНИЯ </a:t>
            </a:r>
          </a:p>
        </p:txBody>
      </p:sp>
      <p:sp>
        <p:nvSpPr>
          <p:cNvPr id="23555" name="Прямоугольник 10">
            <a:extLst>
              <a:ext uri="{FF2B5EF4-FFF2-40B4-BE49-F238E27FC236}">
                <a16:creationId xmlns:a16="http://schemas.microsoft.com/office/drawing/2014/main" id="{A94CD067-F673-4DED-BBD9-94356FA7D436}"/>
              </a:ext>
            </a:extLst>
          </p:cNvPr>
          <p:cNvSpPr>
            <a:spLocks noChangeArrowheads="1"/>
          </p:cNvSpPr>
          <p:nvPr/>
        </p:nvSpPr>
        <p:spPr bwMode="auto">
          <a:xfrm>
            <a:off x="523875" y="1214438"/>
            <a:ext cx="9001125" cy="3140075"/>
          </a:xfrm>
          <a:prstGeom prst="rect">
            <a:avLst/>
          </a:prstGeom>
          <a:noFill/>
          <a:ln w="9525">
            <a:noFill/>
            <a:miter lim="800000"/>
            <a:headEnd/>
            <a:tailEnd/>
          </a:ln>
        </p:spPr>
        <p:txBody>
          <a:bodyPr>
            <a:spAutoFit/>
          </a:bodyPr>
          <a:lstStyle/>
          <a:p>
            <a:pPr marL="427037" indent="-342900" algn="just" eaLnBrk="1" hangingPunct="1">
              <a:buFontTx/>
              <a:buAutoNum type="arabicPeriod"/>
              <a:defRPr/>
            </a:pPr>
            <a:r>
              <a:rPr lang="ru-RU" sz="2200" dirty="0">
                <a:latin typeface="+mn-lt"/>
                <a:cs typeface="Times New Roman" pitchFamily="18" charset="0"/>
              </a:rPr>
              <a:t>Считать План научной работы Ивановской пожарно-спасательной академии ГПС МЧС России на 2024 г. выполненным в полном объеме.</a:t>
            </a:r>
          </a:p>
          <a:p>
            <a:pPr marL="427037" indent="-342900" algn="just" eaLnBrk="1" hangingPunct="1">
              <a:buFontTx/>
              <a:buAutoNum type="arabicPeriod"/>
              <a:defRPr/>
            </a:pPr>
            <a:endParaRPr lang="ru-RU" sz="2200" dirty="0">
              <a:latin typeface="+mn-lt"/>
              <a:cs typeface="Times New Roman" pitchFamily="18" charset="0"/>
            </a:endParaRPr>
          </a:p>
          <a:p>
            <a:pPr marL="427037" indent="-342900" algn="just" eaLnBrk="1" hangingPunct="1">
              <a:buFontTx/>
              <a:buAutoNum type="arabicPeriod"/>
              <a:defRPr/>
            </a:pPr>
            <a:r>
              <a:rPr lang="ru-RU" sz="2200" dirty="0">
                <a:latin typeface="+mn-lt"/>
                <a:cs typeface="Times New Roman" pitchFamily="18" charset="0"/>
              </a:rPr>
              <a:t>Утвердить Отчет о выполнении плана научной работы Ивановской пожарно-спасательной академии ГПС МЧС России за 2024 год.</a:t>
            </a:r>
          </a:p>
          <a:p>
            <a:pPr marL="427037" indent="-342900" algn="just" eaLnBrk="1" hangingPunct="1">
              <a:buFontTx/>
              <a:buAutoNum type="arabicPeriod"/>
              <a:defRPr/>
            </a:pPr>
            <a:endParaRPr lang="ru-RU" sz="2200" dirty="0">
              <a:latin typeface="+mn-lt"/>
              <a:cs typeface="Times New Roman" pitchFamily="18" charset="0"/>
            </a:endParaRPr>
          </a:p>
          <a:p>
            <a:pPr marL="427037" indent="-342900" algn="just" eaLnBrk="1" hangingPunct="1">
              <a:buFontTx/>
              <a:buAutoNum type="arabicPeriod"/>
              <a:defRPr/>
            </a:pPr>
            <a:r>
              <a:rPr lang="ru-RU" sz="2200" dirty="0">
                <a:latin typeface="+mn-lt"/>
                <a:cs typeface="Times New Roman" pitchFamily="18" charset="0"/>
              </a:rPr>
              <a:t>Руководителям научно-исследовательских работ, выполненных в соответствии с Планом научной работы академии в 2024 году, организовать внедрение результатов в образовательный процесс.</a:t>
            </a:r>
            <a:endParaRPr lang="ru-RU" sz="2400" dirty="0">
              <a:latin typeface="Calibri" pitchFamily="34" charset="0"/>
            </a:endParaRPr>
          </a:p>
        </p:txBody>
      </p:sp>
      <p:sp>
        <p:nvSpPr>
          <p:cNvPr id="28676" name="Номер слайда 1">
            <a:extLst>
              <a:ext uri="{FF2B5EF4-FFF2-40B4-BE49-F238E27FC236}">
                <a16:creationId xmlns:a16="http://schemas.microsoft.com/office/drawing/2014/main" id="{342FFEC3-D98F-42BC-8FA4-FAACB5BF6D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FF8B5B86-6D83-4711-B1BD-102D620184EF}" type="slidenum">
              <a:rPr lang="ru-RU" altLang="ru-RU" sz="1800">
                <a:solidFill>
                  <a:srgbClr val="898989"/>
                </a:solidFill>
                <a:latin typeface="Calibri" panose="020F0502020204030204" pitchFamily="34" charset="0"/>
              </a:rPr>
              <a:pPr/>
              <a:t>16</a:t>
            </a:fld>
            <a:endParaRPr lang="ru-RU" altLang="ru-RU" sz="1800">
              <a:solidFill>
                <a:srgbClr val="898989"/>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Номер слайда 3">
            <a:extLst>
              <a:ext uri="{FF2B5EF4-FFF2-40B4-BE49-F238E27FC236}">
                <a16:creationId xmlns:a16="http://schemas.microsoft.com/office/drawing/2014/main" id="{5F1C4240-81C8-490F-B151-A89CED960C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02495ADB-AB04-4903-9FDB-185B99915ADB}" type="slidenum">
              <a:rPr lang="ru-RU" altLang="ru-RU" sz="1800">
                <a:solidFill>
                  <a:srgbClr val="898989"/>
                </a:solidFill>
                <a:latin typeface="Calibri" panose="020F0502020204030204" pitchFamily="34" charset="0"/>
              </a:rPr>
              <a:pPr/>
              <a:t>2</a:t>
            </a:fld>
            <a:endParaRPr lang="ru-RU" altLang="ru-RU" sz="1800">
              <a:solidFill>
                <a:srgbClr val="898989"/>
              </a:solidFill>
              <a:latin typeface="Calibri" panose="020F0502020204030204" pitchFamily="34" charset="0"/>
            </a:endParaRPr>
          </a:p>
        </p:txBody>
      </p:sp>
      <p:sp>
        <p:nvSpPr>
          <p:cNvPr id="5" name="Rectangle 1">
            <a:extLst>
              <a:ext uri="{FF2B5EF4-FFF2-40B4-BE49-F238E27FC236}">
                <a16:creationId xmlns:a16="http://schemas.microsoft.com/office/drawing/2014/main" id="{88375985-9555-4368-9C58-A5971009D0C1}"/>
              </a:ext>
            </a:extLst>
          </p:cNvPr>
          <p:cNvSpPr>
            <a:spLocks noChangeArrowheads="1"/>
          </p:cNvSpPr>
          <p:nvPr/>
        </p:nvSpPr>
        <p:spPr bwMode="auto">
          <a:xfrm>
            <a:off x="0" y="-276225"/>
            <a:ext cx="9906000" cy="860425"/>
          </a:xfrm>
          <a:prstGeom prst="rect">
            <a:avLst/>
          </a:prstGeom>
          <a:solidFill>
            <a:schemeClr val="bg1">
              <a:lumMod val="85000"/>
            </a:schemeClr>
          </a:solidFill>
          <a:ln w="9525">
            <a:noFill/>
            <a:miter lim="800000"/>
            <a:headEnd/>
            <a:tailEnd/>
          </a:ln>
          <a:effectLst/>
        </p:spPr>
        <p:txBody>
          <a:bodyPr lIns="29642" tIns="14822" rIns="29642" bIns="14822" anchor="ctr">
            <a:spAutoFit/>
          </a:bodyPr>
          <a:lstStyle/>
          <a:p>
            <a:pPr marL="29857" algn="ctr" defTabSz="957067" eaLnBrk="1" fontAlgn="auto" hangingPunct="1">
              <a:spcBef>
                <a:spcPts val="0"/>
              </a:spcBef>
              <a:spcAft>
                <a:spcPts val="0"/>
              </a:spcAft>
              <a:defRPr/>
            </a:pPr>
            <a:endParaRPr lang="ru-RU" sz="1800" b="1" dirty="0">
              <a:latin typeface="+mn-lt"/>
            </a:endParaRPr>
          </a:p>
          <a:p>
            <a:pPr marL="29857" algn="ctr" defTabSz="957067" eaLnBrk="1" fontAlgn="auto" hangingPunct="1">
              <a:spcBef>
                <a:spcPts val="0"/>
              </a:spcBef>
              <a:spcAft>
                <a:spcPts val="0"/>
              </a:spcAft>
              <a:defRPr/>
            </a:pPr>
            <a:r>
              <a:rPr lang="ru-RU" sz="1800" b="1" dirty="0">
                <a:latin typeface="+mn-lt"/>
              </a:rPr>
              <a:t>СТРУКТУРА ОТЧЕТА О ВЫПОЛНЕНИИ ПЛАНА НАУЧНОЙ РАБОТЫ АКАДЕМИИ ЗА 2024 ГОД</a:t>
            </a:r>
          </a:p>
          <a:p>
            <a:pPr marL="29857" algn="ctr" defTabSz="957067" eaLnBrk="1" fontAlgn="auto" hangingPunct="1">
              <a:spcBef>
                <a:spcPts val="0"/>
              </a:spcBef>
              <a:spcAft>
                <a:spcPts val="0"/>
              </a:spcAft>
              <a:defRPr/>
            </a:pPr>
            <a:endParaRPr lang="ru-RU" sz="1800" b="1" dirty="0">
              <a:latin typeface="+mn-lt"/>
            </a:endParaRPr>
          </a:p>
        </p:txBody>
      </p:sp>
      <p:sp>
        <p:nvSpPr>
          <p:cNvPr id="3" name="Прямоугольник 2">
            <a:extLst>
              <a:ext uri="{FF2B5EF4-FFF2-40B4-BE49-F238E27FC236}">
                <a16:creationId xmlns:a16="http://schemas.microsoft.com/office/drawing/2014/main" id="{F9E781E0-2007-4DA1-87E5-18343CD4C9F9}"/>
              </a:ext>
            </a:extLst>
          </p:cNvPr>
          <p:cNvSpPr/>
          <p:nvPr/>
        </p:nvSpPr>
        <p:spPr>
          <a:xfrm>
            <a:off x="455613" y="836613"/>
            <a:ext cx="8994775" cy="3646511"/>
          </a:xfrm>
          <a:prstGeom prst="rect">
            <a:avLst/>
          </a:prstGeom>
        </p:spPr>
        <p:txBody>
          <a:bodyPr>
            <a:spAutoFit/>
          </a:bodyPr>
          <a:lstStyle/>
          <a:p>
            <a:pPr algn="just">
              <a:lnSpc>
                <a:spcPct val="200000"/>
              </a:lnSpc>
              <a:spcBef>
                <a:spcPts val="600"/>
              </a:spcBef>
              <a:spcAft>
                <a:spcPts val="0"/>
              </a:spcAft>
              <a:defRPr/>
            </a:pPr>
            <a:r>
              <a:rPr lang="ru-RU" sz="1800" dirty="0">
                <a:latin typeface="+mn-lt"/>
              </a:rPr>
              <a:t>1. НАУЧНО-ИССЛЕДОВАТЕЛЬСКИЕ И ОПЫТНО-КОНСТРУКТОРСКИЕ РАБОТЫ, ПОИСКОВЫЕ НАУЧНЫЕ ИССЛЕДОВАНИЯ</a:t>
            </a:r>
          </a:p>
          <a:p>
            <a:pPr algn="just">
              <a:lnSpc>
                <a:spcPct val="200000"/>
              </a:lnSpc>
              <a:spcBef>
                <a:spcPts val="600"/>
              </a:spcBef>
              <a:spcAft>
                <a:spcPts val="0"/>
              </a:spcAft>
              <a:defRPr/>
            </a:pPr>
            <a:r>
              <a:rPr lang="ru-RU" sz="1800" dirty="0">
                <a:latin typeface="+mn-lt"/>
              </a:rPr>
              <a:t>2. УЧЕТ РЕЗУЛЬТАТОВ ИНТЕЛЛЕКТУАЛЬНОЙ ДЕЯТЕЛЬНОСТИ</a:t>
            </a:r>
            <a:endParaRPr lang="ru-RU" sz="1800" dirty="0">
              <a:latin typeface="+mn-lt"/>
              <a:ea typeface="Times New Roman" panose="02020603050405020304" pitchFamily="18" charset="0"/>
            </a:endParaRPr>
          </a:p>
          <a:p>
            <a:pPr algn="just">
              <a:lnSpc>
                <a:spcPct val="200000"/>
              </a:lnSpc>
              <a:spcBef>
                <a:spcPts val="600"/>
              </a:spcBef>
              <a:spcAft>
                <a:spcPts val="0"/>
              </a:spcAft>
              <a:defRPr/>
            </a:pPr>
            <a:r>
              <a:rPr lang="ru-RU" sz="1800" dirty="0">
                <a:latin typeface="+mn-lt"/>
              </a:rPr>
              <a:t>3. ИЗДАТЕЛЬСКАЯ И ПУБЛИКАЦИОННАЯ ДЕЯТЕЛЬНОСТЬ</a:t>
            </a:r>
            <a:endParaRPr lang="ru-RU" sz="1800" dirty="0">
              <a:latin typeface="+mn-lt"/>
              <a:ea typeface="Times New Roman" panose="02020603050405020304" pitchFamily="18" charset="0"/>
            </a:endParaRPr>
          </a:p>
          <a:p>
            <a:pPr algn="just">
              <a:lnSpc>
                <a:spcPct val="200000"/>
              </a:lnSpc>
              <a:spcBef>
                <a:spcPts val="600"/>
              </a:spcBef>
              <a:spcAft>
                <a:spcPts val="0"/>
              </a:spcAft>
              <a:defRPr/>
            </a:pPr>
            <a:r>
              <a:rPr lang="ru-RU" sz="1800" dirty="0">
                <a:latin typeface="+mn-lt"/>
              </a:rPr>
              <a:t>4. НАУЧНЫЕ КОНФЕРЕНЦИИ, ФОРУМЫ, СЕМИНАРЫ И ДР.</a:t>
            </a:r>
          </a:p>
          <a:p>
            <a:pPr algn="just">
              <a:lnSpc>
                <a:spcPct val="200000"/>
              </a:lnSpc>
              <a:spcBef>
                <a:spcPts val="600"/>
              </a:spcBef>
              <a:spcAft>
                <a:spcPts val="0"/>
              </a:spcAft>
              <a:defRPr/>
            </a:pPr>
            <a:r>
              <a:rPr lang="ru-RU" sz="1800" dirty="0">
                <a:latin typeface="+mn-lt"/>
              </a:rPr>
              <a:t>5. ОЦЕНКА РЕЗУЛЬТАТИВНОСТИ ДЕЯТЕЛЬНОСТИ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3">
            <a:extLst>
              <a:ext uri="{FF2B5EF4-FFF2-40B4-BE49-F238E27FC236}">
                <a16:creationId xmlns:a16="http://schemas.microsoft.com/office/drawing/2014/main" id="{9B150EC2-2DB9-4AA0-860C-E0C2168833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C58AA713-5B07-4FC3-B4A7-E27FE8ADAE1D}" type="slidenum">
              <a:rPr lang="ru-RU" altLang="ru-RU" sz="1800">
                <a:solidFill>
                  <a:srgbClr val="898989"/>
                </a:solidFill>
                <a:latin typeface="Calibri" panose="020F0502020204030204" pitchFamily="34" charset="0"/>
              </a:rPr>
              <a:pPr/>
              <a:t>3</a:t>
            </a:fld>
            <a:endParaRPr lang="ru-RU" altLang="ru-RU" sz="1800">
              <a:solidFill>
                <a:srgbClr val="898989"/>
              </a:solidFill>
              <a:latin typeface="Calibri" panose="020F0502020204030204" pitchFamily="34" charset="0"/>
            </a:endParaRPr>
          </a:p>
        </p:txBody>
      </p:sp>
      <p:sp>
        <p:nvSpPr>
          <p:cNvPr id="5" name="Rectangle 1">
            <a:extLst>
              <a:ext uri="{FF2B5EF4-FFF2-40B4-BE49-F238E27FC236}">
                <a16:creationId xmlns:a16="http://schemas.microsoft.com/office/drawing/2014/main" id="{8CA80B19-EA19-4677-BA59-98F5CD11DD14}"/>
              </a:ext>
            </a:extLst>
          </p:cNvPr>
          <p:cNvSpPr>
            <a:spLocks noChangeArrowheads="1"/>
          </p:cNvSpPr>
          <p:nvPr/>
        </p:nvSpPr>
        <p:spPr bwMode="auto">
          <a:xfrm>
            <a:off x="-12700" y="3175"/>
            <a:ext cx="9906000" cy="584200"/>
          </a:xfrm>
          <a:prstGeom prst="rect">
            <a:avLst/>
          </a:prstGeom>
          <a:solidFill>
            <a:schemeClr val="bg1">
              <a:lumMod val="85000"/>
            </a:schemeClr>
          </a:solidFill>
          <a:ln w="9525">
            <a:noFill/>
            <a:miter lim="800000"/>
            <a:headEnd/>
            <a:tailEnd/>
          </a:ln>
          <a:effectLst/>
        </p:spPr>
        <p:txBody>
          <a:bodyPr lIns="29642" tIns="14822" rIns="29642" bIns="14822" anchor="ctr">
            <a:spAutoFit/>
          </a:bodyPr>
          <a:lstStyle/>
          <a:p>
            <a:pPr marL="29857" algn="ctr" defTabSz="957067" eaLnBrk="1" fontAlgn="auto" hangingPunct="1">
              <a:spcBef>
                <a:spcPts val="0"/>
              </a:spcBef>
              <a:spcAft>
                <a:spcPts val="0"/>
              </a:spcAft>
              <a:defRPr/>
            </a:pPr>
            <a:r>
              <a:rPr lang="ru-RU" sz="1800" b="1" dirty="0">
                <a:latin typeface="+mn-lt"/>
              </a:rPr>
              <a:t>План научной работы академии на 2024 год был рассмотрен и одобрен на заседании </a:t>
            </a:r>
          </a:p>
          <a:p>
            <a:pPr marL="29857" algn="ctr" defTabSz="957067" eaLnBrk="1" fontAlgn="auto" hangingPunct="1">
              <a:spcBef>
                <a:spcPts val="0"/>
              </a:spcBef>
              <a:spcAft>
                <a:spcPts val="0"/>
              </a:spcAft>
              <a:defRPr/>
            </a:pPr>
            <a:r>
              <a:rPr lang="ru-RU" sz="1800" b="1" dirty="0">
                <a:latin typeface="+mn-lt"/>
              </a:rPr>
              <a:t>Ученого совета академии (протокол №6 от 25.05.20</a:t>
            </a:r>
            <a:r>
              <a:rPr lang="en-US" sz="1800" b="1" dirty="0">
                <a:latin typeface="+mn-lt"/>
              </a:rPr>
              <a:t>2</a:t>
            </a:r>
            <a:r>
              <a:rPr lang="ru-RU" sz="1800" b="1">
                <a:latin typeface="+mn-lt"/>
              </a:rPr>
              <a:t>3 </a:t>
            </a:r>
            <a:r>
              <a:rPr lang="ru-RU" sz="1800" b="1" dirty="0">
                <a:latin typeface="+mn-lt"/>
              </a:rPr>
              <a:t>г.)</a:t>
            </a:r>
          </a:p>
        </p:txBody>
      </p:sp>
      <p:sp>
        <p:nvSpPr>
          <p:cNvPr id="7" name="Прямоугольник 6">
            <a:extLst>
              <a:ext uri="{FF2B5EF4-FFF2-40B4-BE49-F238E27FC236}">
                <a16:creationId xmlns:a16="http://schemas.microsoft.com/office/drawing/2014/main" id="{D2CBD812-D398-4254-A294-38D9A8C86D73}"/>
              </a:ext>
            </a:extLst>
          </p:cNvPr>
          <p:cNvSpPr/>
          <p:nvPr/>
        </p:nvSpPr>
        <p:spPr>
          <a:xfrm>
            <a:off x="1" y="1643050"/>
            <a:ext cx="9906000" cy="5842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b="1" dirty="0">
              <a:solidFill>
                <a:schemeClr val="tx1"/>
              </a:solidFill>
            </a:endParaRPr>
          </a:p>
          <a:p>
            <a:pPr algn="ctr"/>
            <a:r>
              <a:rPr lang="ru-RU" sz="1600" b="1" dirty="0">
                <a:solidFill>
                  <a:schemeClr val="tx1"/>
                </a:solidFill>
              </a:rPr>
              <a:t>НИР «Разработка базы данных «Пожарная опасность текстильных материалов» в целях судебной </a:t>
            </a:r>
          </a:p>
          <a:p>
            <a:pPr algn="ctr"/>
            <a:r>
              <a:rPr lang="ru-RU" sz="1600" b="1" dirty="0">
                <a:solidFill>
                  <a:schemeClr val="tx1"/>
                </a:solidFill>
              </a:rPr>
              <a:t>пожарно-технической экспертизы» (НИР «Текстиль») (2024-2025 гг.)</a:t>
            </a:r>
          </a:p>
          <a:p>
            <a:pPr algn="ctr" eaLnBrk="1" hangingPunct="1">
              <a:defRPr/>
            </a:pPr>
            <a:endParaRPr lang="ru-RU" sz="1600" b="1" dirty="0">
              <a:solidFill>
                <a:schemeClr val="tx1"/>
              </a:solidFill>
            </a:endParaRPr>
          </a:p>
        </p:txBody>
      </p:sp>
      <p:sp>
        <p:nvSpPr>
          <p:cNvPr id="6" name="Прямоугольник 5">
            <a:extLst>
              <a:ext uri="{FF2B5EF4-FFF2-40B4-BE49-F238E27FC236}">
                <a16:creationId xmlns:a16="http://schemas.microsoft.com/office/drawing/2014/main" id="{76A26CF8-BC88-4BC0-B424-B03A091CADB2}"/>
              </a:ext>
            </a:extLst>
          </p:cNvPr>
          <p:cNvSpPr/>
          <p:nvPr/>
        </p:nvSpPr>
        <p:spPr>
          <a:xfrm>
            <a:off x="-29931" y="621887"/>
            <a:ext cx="9690100" cy="954107"/>
          </a:xfrm>
          <a:prstGeom prst="rect">
            <a:avLst/>
          </a:prstGeom>
        </p:spPr>
        <p:txBody>
          <a:bodyPr>
            <a:spAutoFit/>
          </a:bodyPr>
          <a:lstStyle/>
          <a:p>
            <a:pPr algn="ctr" eaLnBrk="1" hangingPunct="1">
              <a:defRPr/>
            </a:pPr>
            <a:r>
              <a:rPr lang="ru-RU" sz="1400" dirty="0">
                <a:latin typeface="+mn-lt"/>
              </a:rPr>
              <a:t>Общее количество выполненных НИР в соответствии с Планом научной работы академии на 2024 год составило </a:t>
            </a:r>
            <a:r>
              <a:rPr lang="ru-RU" sz="1400" b="1" u="sng" dirty="0">
                <a:latin typeface="+mn-lt"/>
              </a:rPr>
              <a:t>37</a:t>
            </a:r>
            <a:r>
              <a:rPr lang="ru-RU" sz="1400" dirty="0">
                <a:latin typeface="+mn-lt"/>
              </a:rPr>
              <a:t> тем</a:t>
            </a:r>
            <a:endParaRPr lang="en-US" sz="1400" dirty="0">
              <a:latin typeface="+mn-lt"/>
            </a:endParaRPr>
          </a:p>
          <a:p>
            <a:pPr algn="ctr" eaLnBrk="1" hangingPunct="1">
              <a:defRPr/>
            </a:pPr>
            <a:r>
              <a:rPr lang="ru-RU" sz="1400" dirty="0">
                <a:latin typeface="+mn-lt"/>
              </a:rPr>
              <a:t>(из них </a:t>
            </a:r>
            <a:r>
              <a:rPr lang="en-US" sz="1400" b="1" u="sng" dirty="0">
                <a:latin typeface="+mn-lt"/>
              </a:rPr>
              <a:t>1</a:t>
            </a:r>
            <a:r>
              <a:rPr lang="ru-RU" sz="1400" dirty="0">
                <a:latin typeface="+mn-lt"/>
              </a:rPr>
              <a:t> – в соответствии с Планом научно-исследовательских и опытно-конструкторских работ в области гражданской обороны, предупреждения и ликвидации чрезвычайных ситуаций, обеспечения пожарной безопасности, преодоления последствий радиационных аварий и катастроф на 2024 год и на плановый период 2025 и 2026 годов).</a:t>
            </a:r>
          </a:p>
        </p:txBody>
      </p:sp>
      <p:pic>
        <p:nvPicPr>
          <p:cNvPr id="4" name="Рисунок 3">
            <a:extLst>
              <a:ext uri="{FF2B5EF4-FFF2-40B4-BE49-F238E27FC236}">
                <a16:creationId xmlns:a16="http://schemas.microsoft.com/office/drawing/2014/main" id="{25CE0EF9-BC77-4F57-AAA7-4DDF6F865839}"/>
              </a:ext>
            </a:extLst>
          </p:cNvPr>
          <p:cNvPicPr>
            <a:picLocks noChangeAspect="1"/>
          </p:cNvPicPr>
          <p:nvPr/>
        </p:nvPicPr>
        <p:blipFill rotWithShape="1">
          <a:blip r:embed="rId2"/>
          <a:srcRect l="26739" t="13815" r="43458" b="6063"/>
          <a:stretch/>
        </p:blipFill>
        <p:spPr>
          <a:xfrm>
            <a:off x="8221363" y="2346769"/>
            <a:ext cx="1316846" cy="1991329"/>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A7903E40-B04A-42D0-9C08-F335E2D73257}"/>
              </a:ext>
            </a:extLst>
          </p:cNvPr>
          <p:cNvSpPr txBox="1"/>
          <p:nvPr/>
        </p:nvSpPr>
        <p:spPr>
          <a:xfrm>
            <a:off x="128464" y="2307508"/>
            <a:ext cx="7869574" cy="4185761"/>
          </a:xfrm>
          <a:prstGeom prst="rect">
            <a:avLst/>
          </a:prstGeom>
          <a:noFill/>
        </p:spPr>
        <p:txBody>
          <a:bodyPr wrap="square">
            <a:spAutoFit/>
          </a:bodyPr>
          <a:lstStyle/>
          <a:p>
            <a:pPr marL="176213" indent="-176213"/>
            <a:r>
              <a:rPr lang="ru-RU" sz="1400" b="1" dirty="0">
                <a:solidFill>
                  <a:schemeClr val="tx1"/>
                </a:solidFill>
                <a:latin typeface="+mn-lt"/>
              </a:rPr>
              <a:t>Заказывающее подразделение:</a:t>
            </a:r>
            <a:r>
              <a:rPr lang="ru-RU" sz="1400" dirty="0">
                <a:solidFill>
                  <a:schemeClr val="tx1"/>
                </a:solidFill>
                <a:latin typeface="+mn-lt"/>
              </a:rPr>
              <a:t> ДНПР МЧС России</a:t>
            </a:r>
          </a:p>
          <a:p>
            <a:pPr marL="176213" indent="-176213"/>
            <a:endParaRPr lang="ru-RU" sz="1400" i="1" u="sng" dirty="0">
              <a:solidFill>
                <a:schemeClr val="tx1"/>
              </a:solidFill>
              <a:latin typeface="+mn-lt"/>
            </a:endParaRPr>
          </a:p>
          <a:p>
            <a:pPr>
              <a:defRPr/>
            </a:pPr>
            <a:r>
              <a:rPr lang="ru-RU" sz="1400" b="1" dirty="0">
                <a:solidFill>
                  <a:schemeClr val="tx1"/>
                </a:solidFill>
                <a:latin typeface="+mn-lt"/>
              </a:rPr>
              <a:t>Основные результаты (2024 год):</a:t>
            </a:r>
            <a:endParaRPr lang="en-US" sz="1400" b="1" dirty="0">
              <a:solidFill>
                <a:schemeClr val="tx1"/>
              </a:solidFill>
              <a:latin typeface="+mn-lt"/>
            </a:endParaRPr>
          </a:p>
          <a:p>
            <a:pPr marL="176213" algn="just"/>
            <a:r>
              <a:rPr lang="x-none" sz="1400" dirty="0">
                <a:solidFill>
                  <a:schemeClr val="tx1"/>
                </a:solidFill>
                <a:latin typeface="+mn-lt"/>
              </a:rPr>
              <a:t>1. Отчет о НИР (промежуточный), включающий:</a:t>
            </a:r>
            <a:endParaRPr lang="ru-RU" sz="1400" dirty="0">
              <a:solidFill>
                <a:schemeClr val="tx1"/>
              </a:solidFill>
              <a:latin typeface="+mn-lt"/>
            </a:endParaRPr>
          </a:p>
          <a:p>
            <a:pPr marL="176213" algn="just"/>
            <a:r>
              <a:rPr lang="ru-RU" sz="1400" dirty="0">
                <a:solidFill>
                  <a:schemeClr val="tx1"/>
                </a:solidFill>
                <a:latin typeface="+mn-lt"/>
              </a:rPr>
              <a:t>-    результат научного анализа отечественного и зарубежного опыта исследования пожарной опасности текстильных материалов;  </a:t>
            </a:r>
          </a:p>
          <a:p>
            <a:pPr marL="176213" algn="just"/>
            <a:r>
              <a:rPr lang="ru-RU" sz="1400" dirty="0">
                <a:solidFill>
                  <a:schemeClr val="tx1"/>
                </a:solidFill>
                <a:latin typeface="+mn-lt"/>
              </a:rPr>
              <a:t>- аналитический обзор баз данных, созданных в целях пожарно-технической экспертизы;</a:t>
            </a:r>
          </a:p>
          <a:p>
            <a:pPr marL="176213" algn="just"/>
            <a:r>
              <a:rPr lang="ru-RU" sz="1400" dirty="0">
                <a:solidFill>
                  <a:schemeClr val="tx1"/>
                </a:solidFill>
                <a:latin typeface="+mn-lt"/>
              </a:rPr>
              <a:t>-  результат обзора методик исследования пожарной опасности текстильных материалов, установленных международными и национальными стандартами;</a:t>
            </a:r>
          </a:p>
          <a:p>
            <a:pPr marL="176213" algn="just"/>
            <a:r>
              <a:rPr lang="x-none" sz="1400" dirty="0">
                <a:solidFill>
                  <a:schemeClr val="tx1"/>
                </a:solidFill>
                <a:latin typeface="+mn-lt"/>
              </a:rPr>
              <a:t>- результат установления зависимости пожарной опасности целлюлозных текстильных материалов  от типа материала (волокно, ткань)</a:t>
            </a:r>
            <a:r>
              <a:rPr lang="ru-RU" sz="1400" dirty="0">
                <a:solidFill>
                  <a:schemeClr val="tx1"/>
                </a:solidFill>
                <a:latin typeface="+mn-lt"/>
              </a:rPr>
              <a:t>, </a:t>
            </a:r>
            <a:r>
              <a:rPr lang="x-none" sz="1400" dirty="0">
                <a:solidFill>
                  <a:schemeClr val="tx1"/>
                </a:solidFill>
                <a:latin typeface="+mn-lt"/>
              </a:rPr>
              <a:t>ткацкой структуры  (поверхностная и объемная плотность)</a:t>
            </a:r>
            <a:r>
              <a:rPr lang="ru-RU" sz="1400" dirty="0">
                <a:solidFill>
                  <a:schemeClr val="tx1"/>
                </a:solidFill>
                <a:latin typeface="+mn-lt"/>
              </a:rPr>
              <a:t>,</a:t>
            </a:r>
            <a:r>
              <a:rPr lang="x-none" sz="1400" dirty="0">
                <a:solidFill>
                  <a:schemeClr val="tx1"/>
                </a:solidFill>
                <a:latin typeface="+mn-lt"/>
              </a:rPr>
              <a:t> наличия в материале отделочных препаратов различной химической природы</a:t>
            </a:r>
            <a:r>
              <a:rPr lang="ru-RU" sz="1400" dirty="0">
                <a:solidFill>
                  <a:schemeClr val="tx1"/>
                </a:solidFill>
                <a:latin typeface="+mn-lt"/>
              </a:rPr>
              <a:t>,</a:t>
            </a:r>
            <a:r>
              <a:rPr lang="x-none" sz="1400" dirty="0">
                <a:solidFill>
                  <a:schemeClr val="tx1"/>
                </a:solidFill>
                <a:latin typeface="+mn-lt"/>
              </a:rPr>
              <a:t> области применения</a:t>
            </a:r>
            <a:r>
              <a:rPr lang="ru-RU" sz="1400" dirty="0">
                <a:solidFill>
                  <a:schemeClr val="tx1"/>
                </a:solidFill>
                <a:latin typeface="+mn-lt"/>
              </a:rPr>
              <a:t>;</a:t>
            </a:r>
          </a:p>
          <a:p>
            <a:pPr marL="176213" algn="just"/>
            <a:r>
              <a:rPr lang="x-none" sz="1400" dirty="0">
                <a:solidFill>
                  <a:schemeClr val="tx1"/>
                </a:solidFill>
                <a:latin typeface="+mn-lt"/>
              </a:rPr>
              <a:t>- структуру базы данных, разработку форм ввода, вывода и поиска информации в базе данных.</a:t>
            </a:r>
            <a:endParaRPr lang="ru-RU" sz="1400" dirty="0">
              <a:solidFill>
                <a:schemeClr val="tx1"/>
              </a:solidFill>
              <a:latin typeface="+mn-lt"/>
            </a:endParaRPr>
          </a:p>
          <a:p>
            <a:pPr marL="176213" algn="just"/>
            <a:r>
              <a:rPr lang="x-none" sz="1400" dirty="0">
                <a:solidFill>
                  <a:schemeClr val="tx1"/>
                </a:solidFill>
                <a:latin typeface="+mn-lt"/>
              </a:rPr>
              <a:t>2. Отчет о патентных исследованиях.</a:t>
            </a:r>
            <a:endParaRPr lang="ru-RU" sz="1400" dirty="0">
              <a:solidFill>
                <a:schemeClr val="tx1"/>
              </a:solidFill>
              <a:latin typeface="+mn-lt"/>
            </a:endParaRPr>
          </a:p>
          <a:p>
            <a:pPr marL="176213" algn="just"/>
            <a:r>
              <a:rPr lang="ru-RU" sz="1400" dirty="0">
                <a:solidFill>
                  <a:schemeClr val="tx1"/>
                </a:solidFill>
                <a:latin typeface="+mn-lt"/>
              </a:rPr>
              <a:t>3. Публикации </a:t>
            </a:r>
            <a:r>
              <a:rPr lang="ru-RU" sz="1400" kern="1200" cap="none" dirty="0">
                <a:solidFill>
                  <a:schemeClr val="tx1"/>
                </a:solidFill>
                <a:latin typeface="+mn-lt"/>
                <a:ea typeface="+mn-ea"/>
                <a:cs typeface="+mn-cs"/>
              </a:rPr>
              <a:t>в изданиях, </a:t>
            </a:r>
            <a:r>
              <a:rPr lang="ru-RU" sz="1400" kern="1200" dirty="0">
                <a:solidFill>
                  <a:schemeClr val="tx1"/>
                </a:solidFill>
                <a:effectLst/>
                <a:latin typeface="+mn-lt"/>
                <a:ea typeface="+mn-ea"/>
                <a:cs typeface="+mn-cs"/>
              </a:rPr>
              <a:t>входящих в международные базы цитируемости </a:t>
            </a:r>
            <a:r>
              <a:rPr lang="ru-RU" sz="1400" kern="1200" dirty="0" err="1">
                <a:solidFill>
                  <a:schemeClr val="tx1"/>
                </a:solidFill>
                <a:effectLst/>
                <a:latin typeface="+mn-lt"/>
                <a:ea typeface="+mn-ea"/>
                <a:cs typeface="+mn-cs"/>
              </a:rPr>
              <a:t>Web</a:t>
            </a:r>
            <a:r>
              <a:rPr lang="ru-RU" sz="1400" kern="1200" dirty="0">
                <a:solidFill>
                  <a:schemeClr val="tx1"/>
                </a:solidFill>
                <a:effectLst/>
                <a:latin typeface="+mn-lt"/>
                <a:ea typeface="+mn-ea"/>
                <a:cs typeface="+mn-cs"/>
              </a:rPr>
              <a:t> </a:t>
            </a:r>
            <a:r>
              <a:rPr lang="ru-RU" sz="1400" kern="1200" dirty="0" err="1">
                <a:solidFill>
                  <a:schemeClr val="tx1"/>
                </a:solidFill>
                <a:effectLst/>
                <a:latin typeface="+mn-lt"/>
                <a:ea typeface="+mn-ea"/>
                <a:cs typeface="+mn-cs"/>
              </a:rPr>
              <a:t>of</a:t>
            </a:r>
            <a:r>
              <a:rPr lang="ru-RU" sz="1400" kern="1200" dirty="0">
                <a:solidFill>
                  <a:schemeClr val="tx1"/>
                </a:solidFill>
                <a:effectLst/>
                <a:latin typeface="+mn-lt"/>
                <a:ea typeface="+mn-ea"/>
                <a:cs typeface="+mn-cs"/>
              </a:rPr>
              <a:t> </a:t>
            </a:r>
            <a:r>
              <a:rPr lang="ru-RU" sz="1400" kern="1200" dirty="0" err="1">
                <a:solidFill>
                  <a:schemeClr val="tx1"/>
                </a:solidFill>
                <a:effectLst/>
                <a:latin typeface="+mn-lt"/>
                <a:ea typeface="+mn-ea"/>
                <a:cs typeface="+mn-cs"/>
              </a:rPr>
              <a:t>Science</a:t>
            </a:r>
            <a:r>
              <a:rPr lang="ru-RU" sz="1400" kern="1200" dirty="0">
                <a:solidFill>
                  <a:schemeClr val="tx1"/>
                </a:solidFill>
                <a:effectLst/>
                <a:latin typeface="+mn-lt"/>
                <a:ea typeface="+mn-ea"/>
                <a:cs typeface="+mn-cs"/>
              </a:rPr>
              <a:t> и </a:t>
            </a:r>
            <a:r>
              <a:rPr lang="ru-RU" sz="1400" kern="1200" dirty="0" err="1">
                <a:solidFill>
                  <a:schemeClr val="tx1"/>
                </a:solidFill>
                <a:effectLst/>
                <a:latin typeface="+mn-lt"/>
                <a:ea typeface="+mn-ea"/>
                <a:cs typeface="+mn-cs"/>
              </a:rPr>
              <a:t>Scopus</a:t>
            </a:r>
            <a:r>
              <a:rPr lang="ru-RU" sz="1400" kern="1200" dirty="0">
                <a:solidFill>
                  <a:schemeClr val="tx1"/>
                </a:solidFill>
                <a:effectLst/>
                <a:latin typeface="+mn-lt"/>
                <a:ea typeface="+mn-ea"/>
                <a:cs typeface="+mn-cs"/>
              </a:rPr>
              <a:t>, - 3. </a:t>
            </a:r>
            <a:r>
              <a:rPr lang="ru-RU" sz="1400" kern="1200" dirty="0">
                <a:solidFill>
                  <a:schemeClr val="dk1"/>
                </a:solidFill>
                <a:latin typeface="+mn-lt"/>
                <a:ea typeface="+mn-ea"/>
                <a:cs typeface="+mn-cs"/>
              </a:rPr>
              <a:t>Публикации</a:t>
            </a:r>
            <a:r>
              <a:rPr lang="ru-RU" sz="1400" kern="1200" baseline="0" dirty="0">
                <a:solidFill>
                  <a:schemeClr val="dk1"/>
                </a:solidFill>
                <a:latin typeface="+mn-lt"/>
                <a:ea typeface="+mn-ea"/>
                <a:cs typeface="+mn-cs"/>
              </a:rPr>
              <a:t> </a:t>
            </a:r>
            <a:r>
              <a:rPr lang="ru-RU" sz="1400" kern="1200" cap="none" dirty="0">
                <a:solidFill>
                  <a:schemeClr val="dk1"/>
                </a:solidFill>
                <a:latin typeface="+mn-lt"/>
                <a:ea typeface="+mn-ea"/>
                <a:cs typeface="+mn-cs"/>
              </a:rPr>
              <a:t>в изданиях, входящих в перечень ВАК Министерства науки и высшего образования РФ, - 3. Публикации в научных журналах, включенных в Российский научный индекс цитирования (РИНЦ),</a:t>
            </a:r>
            <a:r>
              <a:rPr lang="ru-RU" sz="1400" kern="1200" cap="none" baseline="0" dirty="0">
                <a:solidFill>
                  <a:schemeClr val="dk1"/>
                </a:solidFill>
                <a:latin typeface="+mn-lt"/>
                <a:ea typeface="+mn-ea"/>
                <a:cs typeface="+mn-cs"/>
              </a:rPr>
              <a:t> </a:t>
            </a:r>
            <a:r>
              <a:rPr lang="ru-RU" sz="1400" kern="1200" cap="none" dirty="0">
                <a:solidFill>
                  <a:schemeClr val="dk1"/>
                </a:solidFill>
                <a:latin typeface="+mn-lt"/>
                <a:ea typeface="+mn-ea"/>
                <a:cs typeface="+mn-cs"/>
              </a:rPr>
              <a:t>- 11. </a:t>
            </a:r>
            <a:endParaRPr lang="ru-RU" sz="1400" dirty="0">
              <a:solidFill>
                <a:schemeClr val="tx1"/>
              </a:solidFill>
              <a:latin typeface="+mn-lt"/>
            </a:endParaRPr>
          </a:p>
        </p:txBody>
      </p:sp>
      <p:pic>
        <p:nvPicPr>
          <p:cNvPr id="10" name="Рисунок 9">
            <a:extLst>
              <a:ext uri="{FF2B5EF4-FFF2-40B4-BE49-F238E27FC236}">
                <a16:creationId xmlns:a16="http://schemas.microsoft.com/office/drawing/2014/main" id="{EAF92EC8-689F-48BF-8E57-52A7494F9E25}"/>
              </a:ext>
            </a:extLst>
          </p:cNvPr>
          <p:cNvPicPr>
            <a:picLocks noChangeAspect="1"/>
          </p:cNvPicPr>
          <p:nvPr/>
        </p:nvPicPr>
        <p:blipFill rotWithShape="1">
          <a:blip r:embed="rId3"/>
          <a:srcRect l="24558" t="12524" r="42731" b="4770"/>
          <a:stretch/>
        </p:blipFill>
        <p:spPr>
          <a:xfrm>
            <a:off x="8259565" y="4457597"/>
            <a:ext cx="1278644" cy="181851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8CD94B0-0D59-49F5-8331-AD4930790950}"/>
              </a:ext>
            </a:extLst>
          </p:cNvPr>
          <p:cNvSpPr/>
          <p:nvPr/>
        </p:nvSpPr>
        <p:spPr>
          <a:xfrm>
            <a:off x="0" y="404813"/>
            <a:ext cx="9906000" cy="5953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18435" name="Номер слайда 3">
            <a:extLst>
              <a:ext uri="{FF2B5EF4-FFF2-40B4-BE49-F238E27FC236}">
                <a16:creationId xmlns:a16="http://schemas.microsoft.com/office/drawing/2014/main" id="{59ECD640-CFCF-43EF-8B48-164C3746C831}"/>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37816E4B-AEA2-4841-ADB4-95D25E994BA4}" type="slidenum">
              <a:rPr lang="ru-RU" altLang="ru-RU" sz="1800">
                <a:solidFill>
                  <a:srgbClr val="7F7F7F"/>
                </a:solidFill>
                <a:latin typeface="Calibri" panose="020F0502020204030204" pitchFamily="34" charset="0"/>
              </a:rPr>
              <a:pPr/>
              <a:t>4</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1E785F1B-D82B-4C81-B80B-BBDE20C8B23D}"/>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33A0E37F-66C4-4839-9AA7-1AC3C12342EF}"/>
              </a:ext>
            </a:extLst>
          </p:cNvPr>
          <p:cNvSpPr/>
          <p:nvPr/>
        </p:nvSpPr>
        <p:spPr>
          <a:xfrm>
            <a:off x="704850" y="0"/>
            <a:ext cx="9201150" cy="400050"/>
          </a:xfrm>
          <a:prstGeom prst="rect">
            <a:avLst/>
          </a:prstGeom>
        </p:spPr>
        <p:txBody>
          <a:bodyPr>
            <a:spAutoFit/>
          </a:bodyPr>
          <a:lstStyle/>
          <a:p>
            <a:pPr marL="29857" algn="ctr" eaLnBrk="1" hangingPunct="1">
              <a:defRPr/>
            </a:pPr>
            <a:r>
              <a:rPr lang="ru-RU" sz="2000" b="1" dirty="0">
                <a:latin typeface="+mn-lt"/>
              </a:rPr>
              <a:t>1. Описание инициативных научно-исследовательских работ </a:t>
            </a:r>
          </a:p>
        </p:txBody>
      </p:sp>
      <p:sp>
        <p:nvSpPr>
          <p:cNvPr id="18438" name="Прямоугольник 14">
            <a:extLst>
              <a:ext uri="{FF2B5EF4-FFF2-40B4-BE49-F238E27FC236}">
                <a16:creationId xmlns:a16="http://schemas.microsoft.com/office/drawing/2014/main" id="{EDB2B0FC-8D27-4A00-BF83-5F71672EC2D7}"/>
              </a:ext>
            </a:extLst>
          </p:cNvPr>
          <p:cNvSpPr>
            <a:spLocks noChangeArrowheads="1"/>
          </p:cNvSpPr>
          <p:nvPr/>
        </p:nvSpPr>
        <p:spPr bwMode="auto">
          <a:xfrm>
            <a:off x="0" y="417244"/>
            <a:ext cx="990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pPr algn="ctr" eaLnBrk="1" hangingPunct="1"/>
            <a:r>
              <a:rPr lang="ru-RU" altLang="ru-RU" sz="1600" b="1" dirty="0">
                <a:latin typeface="+mn-lt"/>
                <a:ea typeface="Times New Roman" panose="02020603050405020304" pitchFamily="18" charset="0"/>
                <a:cs typeface="Calibri" panose="020F0502020204030204" pitchFamily="34" charset="0"/>
              </a:rPr>
              <a:t>Информационно-аналитическое обеспечение боевых действий при ликвидации пожаров и ЧС. </a:t>
            </a:r>
          </a:p>
          <a:p>
            <a:pPr algn="ctr" eaLnBrk="1" hangingPunct="1"/>
            <a:r>
              <a:rPr lang="ru-RU" sz="1600" b="1" dirty="0">
                <a:latin typeface="+mn-lt"/>
                <a:ea typeface="Times New Roman" panose="02020603050405020304" pitchFamily="18" charset="0"/>
                <a:cs typeface="Times New Roman" panose="02020603050405020304" pitchFamily="18" charset="0"/>
              </a:rPr>
              <a:t>Разработка, создание и эксплуатация пожарной и специальной техники </a:t>
            </a:r>
            <a:r>
              <a:rPr lang="ru-RU" altLang="ru-RU" sz="1600" b="1" dirty="0">
                <a:latin typeface="+mn-lt"/>
                <a:ea typeface="Times New Roman" panose="02020603050405020304" pitchFamily="18" charset="0"/>
                <a:cs typeface="Calibri" panose="020F0502020204030204" pitchFamily="34" charset="0"/>
              </a:rPr>
              <a:t>(12 НИР)</a:t>
            </a:r>
          </a:p>
        </p:txBody>
      </p:sp>
      <p:sp>
        <p:nvSpPr>
          <p:cNvPr id="17" name="Прямоугольник 16">
            <a:extLst>
              <a:ext uri="{FF2B5EF4-FFF2-40B4-BE49-F238E27FC236}">
                <a16:creationId xmlns:a16="http://schemas.microsoft.com/office/drawing/2014/main" id="{90FEBB34-891C-4EA5-A73B-E8E2B6AFAFF2}"/>
              </a:ext>
            </a:extLst>
          </p:cNvPr>
          <p:cNvSpPr/>
          <p:nvPr/>
        </p:nvSpPr>
        <p:spPr>
          <a:xfrm>
            <a:off x="288925" y="1104900"/>
            <a:ext cx="8324850" cy="338138"/>
          </a:xfrm>
          <a:prstGeom prst="rect">
            <a:avLst/>
          </a:prstGeom>
        </p:spPr>
        <p:txBody>
          <a:bodyPr>
            <a:spAutoFit/>
          </a:bodyPr>
          <a:lstStyle/>
          <a:p>
            <a:pPr eaLnBrk="1" hangingPunct="1">
              <a:defRPr/>
            </a:pPr>
            <a:r>
              <a:rPr lang="ru-RU" sz="1600" b="1" u="sng" dirty="0">
                <a:solidFill>
                  <a:schemeClr val="accent1"/>
                </a:solidFill>
                <a:latin typeface="+mn-lt"/>
              </a:rPr>
              <a:t>ОСНОВНЫМИ РЕЗУЛЬТАТАМИ ВЫПОЛНЕНИЯ РАБОТ ПО НАПРАВЛЕНИЮ СТАЛИ</a:t>
            </a:r>
            <a:r>
              <a:rPr lang="ru-RU" sz="1600" b="1" dirty="0">
                <a:solidFill>
                  <a:schemeClr val="accent1"/>
                </a:solidFill>
                <a:latin typeface="+mn-lt"/>
              </a:rPr>
              <a:t>:</a:t>
            </a:r>
          </a:p>
        </p:txBody>
      </p:sp>
      <p:graphicFrame>
        <p:nvGraphicFramePr>
          <p:cNvPr id="26" name="Таблица 25">
            <a:extLst>
              <a:ext uri="{FF2B5EF4-FFF2-40B4-BE49-F238E27FC236}">
                <a16:creationId xmlns:a16="http://schemas.microsoft.com/office/drawing/2014/main" id="{BCD26F7E-080D-45A0-8AC7-083EA1CE44D5}"/>
              </a:ext>
            </a:extLst>
          </p:cNvPr>
          <p:cNvGraphicFramePr>
            <a:graphicFrameLocks noGrp="1"/>
          </p:cNvGraphicFramePr>
          <p:nvPr>
            <p:extLst>
              <p:ext uri="{D42A27DB-BD31-4B8C-83A1-F6EECF244321}">
                <p14:modId xmlns:p14="http://schemas.microsoft.com/office/powerpoint/2010/main" val="2969355677"/>
              </p:ext>
            </p:extLst>
          </p:nvPr>
        </p:nvGraphicFramePr>
        <p:xfrm>
          <a:off x="380968" y="4714884"/>
          <a:ext cx="9056564" cy="1620839"/>
        </p:xfrm>
        <a:graphic>
          <a:graphicData uri="http://schemas.openxmlformats.org/drawingml/2006/table">
            <a:tbl>
              <a:tblPr firstRow="1" bandRow="1">
                <a:tableStyleId>{5C22544A-7EE6-4342-B048-85BDC9FD1C3A}</a:tableStyleId>
              </a:tblPr>
              <a:tblGrid>
                <a:gridCol w="8347755">
                  <a:extLst>
                    <a:ext uri="{9D8B030D-6E8A-4147-A177-3AD203B41FA5}">
                      <a16:colId xmlns:a16="http://schemas.microsoft.com/office/drawing/2014/main" val="20000"/>
                    </a:ext>
                  </a:extLst>
                </a:gridCol>
                <a:gridCol w="708809">
                  <a:extLst>
                    <a:ext uri="{9D8B030D-6E8A-4147-A177-3AD203B41FA5}">
                      <a16:colId xmlns:a16="http://schemas.microsoft.com/office/drawing/2014/main" val="20001"/>
                    </a:ext>
                  </a:extLst>
                </a:gridCol>
              </a:tblGrid>
              <a:tr h="281474">
                <a:tc>
                  <a:txBody>
                    <a:bodyPr/>
                    <a:lstStyle/>
                    <a:p>
                      <a:pPr marL="0" marR="0" indent="0" algn="l" defTabSz="957067" rtl="0" eaLnBrk="1" fontAlgn="auto" latinLnBrk="0" hangingPunct="1">
                        <a:lnSpc>
                          <a:spcPct val="100000"/>
                        </a:lnSpc>
                        <a:spcBef>
                          <a:spcPts val="0"/>
                        </a:spcBef>
                        <a:spcAft>
                          <a:spcPts val="0"/>
                        </a:spcAft>
                        <a:buClrTx/>
                        <a:buSzTx/>
                        <a:buFontTx/>
                        <a:buNone/>
                        <a:tabLst/>
                        <a:defRPr/>
                      </a:pPr>
                      <a:r>
                        <a:rPr lang="ru-RU" sz="1400" dirty="0"/>
                        <a:t>КОЛИЧЕСТВЕННЫЕ</a:t>
                      </a:r>
                      <a:r>
                        <a:rPr lang="ru-RU" sz="1400" baseline="0" dirty="0"/>
                        <a:t> ПОКАЗАТЕЛИ (ед.)</a:t>
                      </a:r>
                      <a:r>
                        <a:rPr lang="ru-RU" sz="1400" dirty="0"/>
                        <a:t>:</a:t>
                      </a:r>
                    </a:p>
                  </a:txBody>
                  <a:tcPr marL="67995" marR="67995" marT="34002" marB="3400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2024</a:t>
                      </a:r>
                    </a:p>
                  </a:txBody>
                  <a:tcPr marL="67995" marR="67995" marT="34002" marB="34002"/>
                </a:tc>
                <a:extLst>
                  <a:ext uri="{0D108BD9-81ED-4DB2-BD59-A6C34878D82A}">
                    <a16:rowId xmlns:a16="http://schemas.microsoft.com/office/drawing/2014/main" val="10000"/>
                  </a:ext>
                </a:extLst>
              </a:tr>
              <a:tr h="281474">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dirty="0"/>
                        <a:t>Публикации </a:t>
                      </a:r>
                      <a:r>
                        <a:rPr lang="ru-RU" sz="1400" kern="1200" cap="none" dirty="0">
                          <a:solidFill>
                            <a:schemeClr val="dk1"/>
                          </a:solidFill>
                          <a:latin typeface="+mn-lt"/>
                          <a:ea typeface="+mn-ea"/>
                          <a:cs typeface="+mn-cs"/>
                        </a:rPr>
                        <a:t>в изданиях, </a:t>
                      </a:r>
                      <a:r>
                        <a:rPr lang="ru-RU" sz="1400" kern="1200" dirty="0">
                          <a:solidFill>
                            <a:schemeClr val="dk1"/>
                          </a:solidFill>
                          <a:effectLst/>
                          <a:latin typeface="+mn-lt"/>
                          <a:ea typeface="+mn-ea"/>
                          <a:cs typeface="+mn-cs"/>
                        </a:rPr>
                        <a:t>входящих в международные базы цитируемости </a:t>
                      </a:r>
                      <a:r>
                        <a:rPr lang="ru-RU" sz="1400" kern="1200" dirty="0" err="1">
                          <a:solidFill>
                            <a:schemeClr val="dk1"/>
                          </a:solidFill>
                          <a:effectLst/>
                          <a:latin typeface="+mn-lt"/>
                          <a:ea typeface="+mn-ea"/>
                          <a:cs typeface="+mn-cs"/>
                        </a:rPr>
                        <a:t>Web</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of</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Science</a:t>
                      </a:r>
                      <a:r>
                        <a:rPr lang="ru-RU" sz="1400" kern="1200" dirty="0">
                          <a:solidFill>
                            <a:schemeClr val="dk1"/>
                          </a:solidFill>
                          <a:effectLst/>
                          <a:latin typeface="+mn-lt"/>
                          <a:ea typeface="+mn-ea"/>
                          <a:cs typeface="+mn-cs"/>
                        </a:rPr>
                        <a:t> и </a:t>
                      </a:r>
                      <a:r>
                        <a:rPr lang="ru-RU" sz="1400" kern="1200" dirty="0" err="1">
                          <a:solidFill>
                            <a:schemeClr val="dk1"/>
                          </a:solidFill>
                          <a:effectLst/>
                          <a:latin typeface="+mn-lt"/>
                          <a:ea typeface="+mn-ea"/>
                          <a:cs typeface="+mn-cs"/>
                        </a:rPr>
                        <a:t>Scopus</a:t>
                      </a:r>
                      <a:endParaRPr lang="ru-RU" sz="1400" dirty="0"/>
                    </a:p>
                  </a:txBody>
                  <a:tcPr marL="67995" marR="67995" marT="34002" marB="3400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8</a:t>
                      </a:r>
                    </a:p>
                  </a:txBody>
                  <a:tcPr marL="67995" marR="67995" marT="34002" marB="34002"/>
                </a:tc>
                <a:extLst>
                  <a:ext uri="{0D108BD9-81ED-4DB2-BD59-A6C34878D82A}">
                    <a16:rowId xmlns:a16="http://schemas.microsoft.com/office/drawing/2014/main" val="10001"/>
                  </a:ext>
                </a:extLst>
              </a:tr>
              <a:tr h="494943">
                <a:tc>
                  <a:txBody>
                    <a:bodyPr/>
                    <a:lstStyle/>
                    <a:p>
                      <a:r>
                        <a:rPr lang="ru-RU" sz="1400" kern="1200" dirty="0">
                          <a:solidFill>
                            <a:schemeClr val="dk1"/>
                          </a:solidFill>
                          <a:latin typeface="+mn-lt"/>
                          <a:ea typeface="+mn-ea"/>
                          <a:cs typeface="+mn-cs"/>
                        </a:rPr>
                        <a:t>Публикации</a:t>
                      </a:r>
                      <a:r>
                        <a:rPr lang="ru-RU" sz="1400" kern="1200" baseline="0" dirty="0">
                          <a:solidFill>
                            <a:schemeClr val="dk1"/>
                          </a:solidFill>
                          <a:latin typeface="+mn-lt"/>
                          <a:ea typeface="+mn-ea"/>
                          <a:cs typeface="+mn-cs"/>
                        </a:rPr>
                        <a:t> </a:t>
                      </a:r>
                      <a:r>
                        <a:rPr lang="ru-RU" sz="1400" kern="1200" cap="none" dirty="0">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dirty="0">
                          <a:solidFill>
                            <a:schemeClr val="dk1"/>
                          </a:solidFill>
                          <a:latin typeface="+mn-lt"/>
                          <a:ea typeface="+mn-ea"/>
                          <a:cs typeface="+mn-cs"/>
                        </a:rPr>
                        <a:t> </a:t>
                      </a:r>
                      <a:r>
                        <a:rPr lang="ru-RU" sz="1400" kern="1200" cap="none" dirty="0">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dirty="0">
                        <a:solidFill>
                          <a:schemeClr val="dk1"/>
                        </a:solidFill>
                        <a:latin typeface="+mn-lt"/>
                        <a:ea typeface="+mn-ea"/>
                        <a:cs typeface="+mn-cs"/>
                      </a:endParaRPr>
                    </a:p>
                  </a:txBody>
                  <a:tcPr marL="67995" marR="67995" marT="34002" marB="34002"/>
                </a:tc>
                <a:tc>
                  <a:txBody>
                    <a:bodyPr/>
                    <a:lstStyle/>
                    <a:p>
                      <a:pPr algn="ctr"/>
                      <a:r>
                        <a:rPr lang="ru-RU" sz="1400" kern="1200">
                          <a:solidFill>
                            <a:schemeClr val="tx1"/>
                          </a:solidFill>
                          <a:latin typeface="+mn-lt"/>
                          <a:ea typeface="+mn-ea"/>
                          <a:cs typeface="+mn-cs"/>
                        </a:rPr>
                        <a:t>38 (13)</a:t>
                      </a:r>
                      <a:endParaRPr lang="ru-RU" sz="1400" kern="1200" dirty="0">
                        <a:solidFill>
                          <a:schemeClr val="tx1"/>
                        </a:solidFill>
                        <a:latin typeface="+mn-lt"/>
                        <a:ea typeface="+mn-ea"/>
                        <a:cs typeface="+mn-cs"/>
                      </a:endParaRPr>
                    </a:p>
                  </a:txBody>
                  <a:tcPr marL="67995" marR="67995" marT="34002" marB="34002"/>
                </a:tc>
                <a:extLst>
                  <a:ext uri="{0D108BD9-81ED-4DB2-BD59-A6C34878D82A}">
                    <a16:rowId xmlns:a16="http://schemas.microsoft.com/office/drawing/2014/main" val="10002"/>
                  </a:ext>
                </a:extLst>
              </a:tr>
              <a:tr h="281474">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kern="1200" dirty="0">
                          <a:solidFill>
                            <a:schemeClr val="dk1"/>
                          </a:solidFill>
                          <a:latin typeface="+mn-lt"/>
                          <a:ea typeface="+mn-ea"/>
                          <a:cs typeface="+mn-cs"/>
                        </a:rPr>
                        <a:t>Результаты</a:t>
                      </a:r>
                      <a:r>
                        <a:rPr lang="ru-RU" sz="1400" kern="1200" baseline="0" dirty="0">
                          <a:solidFill>
                            <a:schemeClr val="dk1"/>
                          </a:solidFill>
                          <a:latin typeface="+mn-lt"/>
                          <a:ea typeface="+mn-ea"/>
                          <a:cs typeface="+mn-cs"/>
                        </a:rPr>
                        <a:t> интеллектуальной деятельности (РИД)</a:t>
                      </a:r>
                      <a:endParaRPr lang="ru-RU" sz="1400" kern="1200" dirty="0">
                        <a:solidFill>
                          <a:schemeClr val="dk1"/>
                        </a:solidFill>
                        <a:latin typeface="+mn-lt"/>
                        <a:ea typeface="+mn-ea"/>
                        <a:cs typeface="+mn-cs"/>
                      </a:endParaRPr>
                    </a:p>
                  </a:txBody>
                  <a:tcPr marL="67995" marR="67995" marT="34002" marB="34002"/>
                </a:tc>
                <a:tc>
                  <a:txBody>
                    <a:bodyPr/>
                    <a:lstStyle/>
                    <a:p>
                      <a:pPr algn="ctr"/>
                      <a:r>
                        <a:rPr lang="ru-RU" sz="1400" kern="1200" dirty="0">
                          <a:solidFill>
                            <a:schemeClr val="tx1"/>
                          </a:solidFill>
                          <a:latin typeface="+mn-lt"/>
                          <a:ea typeface="+mn-ea"/>
                          <a:cs typeface="+mn-cs"/>
                        </a:rPr>
                        <a:t>2</a:t>
                      </a:r>
                    </a:p>
                  </a:txBody>
                  <a:tcPr marL="67995" marR="67995" marT="34002" marB="34002"/>
                </a:tc>
                <a:extLst>
                  <a:ext uri="{0D108BD9-81ED-4DB2-BD59-A6C34878D82A}">
                    <a16:rowId xmlns:a16="http://schemas.microsoft.com/office/drawing/2014/main" val="10004"/>
                  </a:ext>
                </a:extLst>
              </a:tr>
              <a:tr h="281474">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kern="1200" dirty="0">
                          <a:solidFill>
                            <a:schemeClr val="dk1"/>
                          </a:solidFill>
                          <a:latin typeface="+mn-lt"/>
                          <a:ea typeface="+mn-ea"/>
                          <a:cs typeface="+mn-cs"/>
                        </a:rPr>
                        <a:t>ВКР</a:t>
                      </a:r>
                    </a:p>
                  </a:txBody>
                  <a:tcPr marL="67995" marR="67995" marT="34002" marB="34002"/>
                </a:tc>
                <a:tc>
                  <a:txBody>
                    <a:bodyPr/>
                    <a:lstStyle/>
                    <a:p>
                      <a:pPr algn="ctr"/>
                      <a:r>
                        <a:rPr lang="ru-RU" sz="1400" kern="1200" dirty="0">
                          <a:solidFill>
                            <a:schemeClr val="tx1"/>
                          </a:solidFill>
                          <a:latin typeface="+mn-lt"/>
                          <a:ea typeface="+mn-ea"/>
                          <a:cs typeface="+mn-cs"/>
                        </a:rPr>
                        <a:t>2</a:t>
                      </a:r>
                    </a:p>
                  </a:txBody>
                  <a:tcPr marL="67995" marR="67995" marT="34002" marB="34002"/>
                </a:tc>
                <a:extLst>
                  <a:ext uri="{0D108BD9-81ED-4DB2-BD59-A6C34878D82A}">
                    <a16:rowId xmlns:a16="http://schemas.microsoft.com/office/drawing/2014/main" val="2968414065"/>
                  </a:ext>
                </a:extLst>
              </a:tr>
            </a:tbl>
          </a:graphicData>
        </a:graphic>
      </p:graphicFrame>
      <p:sp>
        <p:nvSpPr>
          <p:cNvPr id="20" name="Прямоугольник 19">
            <a:extLst>
              <a:ext uri="{FF2B5EF4-FFF2-40B4-BE49-F238E27FC236}">
                <a16:creationId xmlns:a16="http://schemas.microsoft.com/office/drawing/2014/main" id="{02E78861-41EC-495B-9FFE-E398351DEEA4}"/>
              </a:ext>
            </a:extLst>
          </p:cNvPr>
          <p:cNvSpPr/>
          <p:nvPr/>
        </p:nvSpPr>
        <p:spPr>
          <a:xfrm>
            <a:off x="238092" y="2428868"/>
            <a:ext cx="9320900" cy="1600438"/>
          </a:xfrm>
          <a:prstGeom prst="rect">
            <a:avLst/>
          </a:prstGeom>
        </p:spPr>
        <p:txBody>
          <a:bodyPr wrap="square">
            <a:spAutoFit/>
          </a:bodyPr>
          <a:lstStyle/>
          <a:p>
            <a:pPr algn="just"/>
            <a:r>
              <a:rPr lang="ru-RU" sz="1400" b="1" dirty="0">
                <a:latin typeface="+mn-lt"/>
              </a:rPr>
              <a:t>МЕТОДИЧЕСКИЕ РЕКОМЕНДАЦИИ / НАУЧНО ОБОСНОВАННЫЕ ПРЕДЛОЖЕНИЯ:</a:t>
            </a:r>
          </a:p>
          <a:p>
            <a:pPr algn="just"/>
            <a:r>
              <a:rPr lang="ru-RU" sz="1400" dirty="0">
                <a:latin typeface="+mn-lt"/>
              </a:rPr>
              <a:t>- по определению вероятности успешной ликвидации пожара первым прибывшим пожарно-спасательным подразделением (п.2);</a:t>
            </a:r>
          </a:p>
          <a:p>
            <a:pPr indent="354013" algn="just">
              <a:buFontTx/>
              <a:buChar char="-"/>
            </a:pPr>
            <a:r>
              <a:rPr lang="ru-RU" sz="1400" dirty="0">
                <a:latin typeface="+mn-lt"/>
              </a:rPr>
              <a:t>для обучающихся при проведении учебных занятий по отработке навыков решения ситуационных пожарно-тактических задач с применением МВТК-МЧС (п.3);</a:t>
            </a:r>
          </a:p>
          <a:p>
            <a:pPr indent="354013" algn="just">
              <a:buFontTx/>
              <a:buChar char="-"/>
            </a:pPr>
            <a:r>
              <a:rPr lang="ru-RU" sz="1400" dirty="0">
                <a:latin typeface="+mn-lt"/>
              </a:rPr>
              <a:t>для профессорско-преподавательского состава при проведении учебных занятий по отработке навыков решения ситуационных пожарно-тактических задач с применением МВТК-МЧС (п.3).</a:t>
            </a:r>
          </a:p>
        </p:txBody>
      </p:sp>
      <p:sp>
        <p:nvSpPr>
          <p:cNvPr id="22" name="Прямоугольник 21">
            <a:extLst>
              <a:ext uri="{FF2B5EF4-FFF2-40B4-BE49-F238E27FC236}">
                <a16:creationId xmlns:a16="http://schemas.microsoft.com/office/drawing/2014/main" id="{092B32DF-5B05-48CD-ADC0-B4F0927E25BD}"/>
              </a:ext>
            </a:extLst>
          </p:cNvPr>
          <p:cNvSpPr/>
          <p:nvPr/>
        </p:nvSpPr>
        <p:spPr>
          <a:xfrm>
            <a:off x="238092" y="1500174"/>
            <a:ext cx="9313588" cy="954107"/>
          </a:xfrm>
          <a:prstGeom prst="rect">
            <a:avLst/>
          </a:prstGeom>
        </p:spPr>
        <p:txBody>
          <a:bodyPr wrap="square">
            <a:spAutoFit/>
          </a:bodyPr>
          <a:lstStyle/>
          <a:p>
            <a:pPr algn="just"/>
            <a:r>
              <a:rPr lang="ru-RU" sz="1400" b="1" dirty="0">
                <a:latin typeface="+mn-lt"/>
              </a:rPr>
              <a:t>РЕЗУЛЬТАТЫ ИНТЕЛЛЕКТУАЛЬНОЙ ДЕЯТЕЛЬНОСТИ:</a:t>
            </a:r>
          </a:p>
          <a:p>
            <a:pPr marL="285750" indent="-285750" algn="just">
              <a:buFontTx/>
              <a:buChar char="-"/>
            </a:pPr>
            <a:r>
              <a:rPr lang="ru-RU" sz="1400" dirty="0">
                <a:latin typeface="+mn-lt"/>
              </a:rPr>
              <a:t>патент на изобретение «</a:t>
            </a:r>
            <a:r>
              <a:rPr lang="ru-RU" sz="1400" dirty="0" err="1">
                <a:latin typeface="+mn-lt"/>
              </a:rPr>
              <a:t>Грунтометатель</a:t>
            </a:r>
            <a:r>
              <a:rPr lang="ru-RU" sz="1400" dirty="0">
                <a:latin typeface="+mn-lt"/>
              </a:rPr>
              <a:t>» (п.18);</a:t>
            </a:r>
          </a:p>
          <a:p>
            <a:pPr marL="285750" indent="-285750" algn="just">
              <a:buFontTx/>
              <a:buChar char="-"/>
            </a:pPr>
            <a:r>
              <a:rPr lang="ru-RU" sz="1400" dirty="0">
                <a:latin typeface="+mn-lt"/>
              </a:rPr>
              <a:t>заявка о выдаче патента на полезную модель «Емкость для транспортировки и хранения пенообразователя пожарного автомобиля» (п.22).</a:t>
            </a:r>
          </a:p>
        </p:txBody>
      </p:sp>
      <p:sp>
        <p:nvSpPr>
          <p:cNvPr id="23" name="Прямоугольник 22"/>
          <p:cNvSpPr/>
          <p:nvPr/>
        </p:nvSpPr>
        <p:spPr>
          <a:xfrm>
            <a:off x="309530" y="4071942"/>
            <a:ext cx="9286940" cy="523220"/>
          </a:xfrm>
          <a:prstGeom prst="rect">
            <a:avLst/>
          </a:prstGeom>
        </p:spPr>
        <p:txBody>
          <a:bodyPr wrap="square">
            <a:spAutoFit/>
          </a:bodyPr>
          <a:lstStyle/>
          <a:p>
            <a:pPr algn="just"/>
            <a:r>
              <a:rPr lang="ru-RU" sz="1400" b="1" dirty="0">
                <a:latin typeface="+mn-lt"/>
              </a:rPr>
              <a:t>3</a:t>
            </a:r>
            <a:r>
              <a:rPr lang="en-US" sz="1400" b="1" dirty="0">
                <a:latin typeface="+mn-lt"/>
              </a:rPr>
              <a:t>D</a:t>
            </a:r>
            <a:r>
              <a:rPr lang="ru-RU" sz="1400" b="1" dirty="0">
                <a:latin typeface="+mn-lt"/>
              </a:rPr>
              <a:t> МОДЕЛЬ </a:t>
            </a:r>
            <a:r>
              <a:rPr lang="ru-RU" sz="1400" dirty="0">
                <a:latin typeface="+mn-lt"/>
              </a:rPr>
              <a:t>мобильного устройства для проведения технического обслуживания и ремонта шасси пожарных автомобилей (п.15)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CEA748C7-2B7D-4639-B5C2-4F5EF374A00C}"/>
              </a:ext>
            </a:extLst>
          </p:cNvPr>
          <p:cNvSpPr/>
          <p:nvPr/>
        </p:nvSpPr>
        <p:spPr>
          <a:xfrm>
            <a:off x="0" y="404813"/>
            <a:ext cx="9906000" cy="517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19459" name="Номер слайда 3">
            <a:extLst>
              <a:ext uri="{FF2B5EF4-FFF2-40B4-BE49-F238E27FC236}">
                <a16:creationId xmlns:a16="http://schemas.microsoft.com/office/drawing/2014/main" id="{3F67518F-C586-4666-BADC-556519881330}"/>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34C9E24D-73C9-40A8-9FED-5EFF2991A5B1}" type="slidenum">
              <a:rPr lang="ru-RU" altLang="ru-RU" sz="1800">
                <a:solidFill>
                  <a:srgbClr val="7F7F7F"/>
                </a:solidFill>
                <a:latin typeface="Calibri" panose="020F0502020204030204" pitchFamily="34" charset="0"/>
              </a:rPr>
              <a:pPr/>
              <a:t>5</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4B393C50-8535-4CE5-AF46-E7043F72BF0A}"/>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6BA5A539-AFF6-4357-8602-39927BDFDAD6}"/>
              </a:ext>
            </a:extLst>
          </p:cNvPr>
          <p:cNvSpPr/>
          <p:nvPr/>
        </p:nvSpPr>
        <p:spPr>
          <a:xfrm>
            <a:off x="704850" y="0"/>
            <a:ext cx="9201150" cy="400050"/>
          </a:xfrm>
          <a:prstGeom prst="rect">
            <a:avLst/>
          </a:prstGeom>
        </p:spPr>
        <p:txBody>
          <a:bodyPr>
            <a:spAutoFit/>
          </a:bodyPr>
          <a:lstStyle/>
          <a:p>
            <a:pPr marL="29857" algn="ctr" eaLnBrk="1" hangingPunct="1">
              <a:defRPr/>
            </a:pPr>
            <a:r>
              <a:rPr lang="ru-RU" sz="2000" b="1" dirty="0">
                <a:latin typeface="+mn-lt"/>
              </a:rPr>
              <a:t>1. Описание инициативных научно-исследовательских работ </a:t>
            </a:r>
          </a:p>
        </p:txBody>
      </p:sp>
      <p:sp>
        <p:nvSpPr>
          <p:cNvPr id="15" name="Прямоугольник 14">
            <a:extLst>
              <a:ext uri="{FF2B5EF4-FFF2-40B4-BE49-F238E27FC236}">
                <a16:creationId xmlns:a16="http://schemas.microsoft.com/office/drawing/2014/main" id="{E78389BF-DE48-4328-ACCB-C1C4253AC40C}"/>
              </a:ext>
            </a:extLst>
          </p:cNvPr>
          <p:cNvSpPr/>
          <p:nvPr/>
        </p:nvSpPr>
        <p:spPr>
          <a:xfrm>
            <a:off x="0" y="466725"/>
            <a:ext cx="9906000" cy="338138"/>
          </a:xfrm>
          <a:prstGeom prst="rect">
            <a:avLst/>
          </a:prstGeom>
        </p:spPr>
        <p:txBody>
          <a:bodyPr>
            <a:spAutoFit/>
          </a:bodyPr>
          <a:lstStyle/>
          <a:p>
            <a:pPr algn="ctr" eaLnBrk="1" hangingPunct="1">
              <a:defRPr/>
            </a:pPr>
            <a:r>
              <a:rPr lang="ru-RU" altLang="ru-RU" sz="1600" b="1" dirty="0">
                <a:latin typeface="Calibri" panose="020F0502020204030204" pitchFamily="34" charset="0"/>
                <a:ea typeface="Times New Roman" panose="02020603050405020304" pitchFamily="18" charset="0"/>
                <a:cs typeface="Calibri" panose="020F0502020204030204" pitchFamily="34" charset="0"/>
              </a:rPr>
              <a:t>Разработка современных пожаробезопасных материалов и технологий </a:t>
            </a:r>
            <a:r>
              <a:rPr lang="ru-RU" altLang="ru-RU" sz="1600" b="1" dirty="0">
                <a:effectLst>
                  <a:outerShdw blurRad="38100" dist="38100" dir="2700000" algn="tl">
                    <a:srgbClr val="C0C0C0"/>
                  </a:outerShdw>
                </a:effectLst>
                <a:latin typeface="Calibri" panose="020F0502020204030204" pitchFamily="34" charset="0"/>
                <a:ea typeface="Times New Roman" panose="02020603050405020304" pitchFamily="18" charset="0"/>
                <a:cs typeface="Calibri" panose="020F0502020204030204" pitchFamily="34" charset="0"/>
              </a:rPr>
              <a:t>(10 НИР)</a:t>
            </a:r>
          </a:p>
        </p:txBody>
      </p:sp>
      <p:sp>
        <p:nvSpPr>
          <p:cNvPr id="17" name="Прямоугольник 16">
            <a:extLst>
              <a:ext uri="{FF2B5EF4-FFF2-40B4-BE49-F238E27FC236}">
                <a16:creationId xmlns:a16="http://schemas.microsoft.com/office/drawing/2014/main" id="{71B3C90B-2806-4FD3-B2F7-5E8B288EB6D5}"/>
              </a:ext>
            </a:extLst>
          </p:cNvPr>
          <p:cNvSpPr/>
          <p:nvPr/>
        </p:nvSpPr>
        <p:spPr>
          <a:xfrm>
            <a:off x="166688" y="958850"/>
            <a:ext cx="8324850" cy="338138"/>
          </a:xfrm>
          <a:prstGeom prst="rect">
            <a:avLst/>
          </a:prstGeom>
        </p:spPr>
        <p:txBody>
          <a:bodyPr>
            <a:spAutoFit/>
          </a:bodyPr>
          <a:lstStyle/>
          <a:p>
            <a:pPr eaLnBrk="1" hangingPunct="1">
              <a:defRPr/>
            </a:pPr>
            <a:r>
              <a:rPr lang="ru-RU" sz="1600" b="1" u="sng" dirty="0">
                <a:solidFill>
                  <a:schemeClr val="accent1"/>
                </a:solidFill>
                <a:latin typeface="+mn-lt"/>
              </a:rPr>
              <a:t>ОСНОВНЫМИ РЕЗУЛЬТАТАМИ ВЫПОЛНЕНИЯ РАБОТ ПО НАПРАВЛЕНИЮ СТАЛИ</a:t>
            </a:r>
            <a:r>
              <a:rPr lang="ru-RU" sz="1600" b="1" dirty="0">
                <a:solidFill>
                  <a:schemeClr val="accent1"/>
                </a:solidFill>
                <a:latin typeface="+mn-lt"/>
              </a:rPr>
              <a:t>:</a:t>
            </a:r>
          </a:p>
        </p:txBody>
      </p:sp>
      <p:graphicFrame>
        <p:nvGraphicFramePr>
          <p:cNvPr id="16" name="Таблица 15">
            <a:extLst>
              <a:ext uri="{FF2B5EF4-FFF2-40B4-BE49-F238E27FC236}">
                <a16:creationId xmlns:a16="http://schemas.microsoft.com/office/drawing/2014/main" id="{ED4E1FE3-F72B-422A-99D3-8C9E158041AE}"/>
              </a:ext>
            </a:extLst>
          </p:cNvPr>
          <p:cNvGraphicFramePr>
            <a:graphicFrameLocks noGrp="1"/>
          </p:cNvGraphicFramePr>
          <p:nvPr>
            <p:extLst>
              <p:ext uri="{D42A27DB-BD31-4B8C-83A1-F6EECF244321}">
                <p14:modId xmlns:p14="http://schemas.microsoft.com/office/powerpoint/2010/main" val="1117224903"/>
              </p:ext>
            </p:extLst>
          </p:nvPr>
        </p:nvGraphicFramePr>
        <p:xfrm>
          <a:off x="344488" y="4762622"/>
          <a:ext cx="8929687" cy="1619480"/>
        </p:xfrm>
        <a:graphic>
          <a:graphicData uri="http://schemas.openxmlformats.org/drawingml/2006/table">
            <a:tbl>
              <a:tblPr firstRow="1" bandRow="1">
                <a:tableStyleId>{5C22544A-7EE6-4342-B048-85BDC9FD1C3A}</a:tableStyleId>
              </a:tblPr>
              <a:tblGrid>
                <a:gridCol w="8124550">
                  <a:extLst>
                    <a:ext uri="{9D8B030D-6E8A-4147-A177-3AD203B41FA5}">
                      <a16:colId xmlns:a16="http://schemas.microsoft.com/office/drawing/2014/main" val="20000"/>
                    </a:ext>
                  </a:extLst>
                </a:gridCol>
                <a:gridCol w="805137">
                  <a:extLst>
                    <a:ext uri="{9D8B030D-6E8A-4147-A177-3AD203B41FA5}">
                      <a16:colId xmlns:a16="http://schemas.microsoft.com/office/drawing/2014/main" val="20001"/>
                    </a:ext>
                  </a:extLst>
                </a:gridCol>
              </a:tblGrid>
              <a:tr h="281186">
                <a:tc>
                  <a:txBody>
                    <a:bodyPr/>
                    <a:lstStyle/>
                    <a:p>
                      <a:pPr marL="0" marR="0" indent="0" algn="l" defTabSz="957067" rtl="0" eaLnBrk="1" fontAlgn="auto" latinLnBrk="0" hangingPunct="1">
                        <a:lnSpc>
                          <a:spcPct val="100000"/>
                        </a:lnSpc>
                        <a:spcBef>
                          <a:spcPts val="0"/>
                        </a:spcBef>
                        <a:spcAft>
                          <a:spcPts val="0"/>
                        </a:spcAft>
                        <a:buClrTx/>
                        <a:buSzTx/>
                        <a:buFontTx/>
                        <a:buNone/>
                        <a:tabLst/>
                        <a:defRPr/>
                      </a:pPr>
                      <a:r>
                        <a:rPr lang="ru-RU" sz="1400" dirty="0"/>
                        <a:t>КОЛИЧЕСТВЕННЫЕ</a:t>
                      </a:r>
                      <a:r>
                        <a:rPr lang="ru-RU" sz="1400" baseline="0" dirty="0"/>
                        <a:t> ПОКАЗАТЕЛИ (ед.)</a:t>
                      </a:r>
                      <a:r>
                        <a:rPr lang="ru-RU" sz="1400" dirty="0"/>
                        <a:t>:</a:t>
                      </a:r>
                    </a:p>
                  </a:txBody>
                  <a:tcPr marL="67995" marR="67995" marT="33932" marB="3393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2024</a:t>
                      </a:r>
                    </a:p>
                  </a:txBody>
                  <a:tcPr marL="67995" marR="67995" marT="33932" marB="33932"/>
                </a:tc>
                <a:extLst>
                  <a:ext uri="{0D108BD9-81ED-4DB2-BD59-A6C34878D82A}">
                    <a16:rowId xmlns:a16="http://schemas.microsoft.com/office/drawing/2014/main" val="10000"/>
                  </a:ext>
                </a:extLst>
              </a:tr>
              <a:tr h="281186">
                <a:tc>
                  <a:txBody>
                    <a:bodyPr/>
                    <a:lstStyle/>
                    <a:p>
                      <a:pPr marL="0" marR="0" indent="0" algn="l" defTabSz="957067" rtl="0" eaLnBrk="1" fontAlgn="auto" latinLnBrk="0" hangingPunct="1">
                        <a:lnSpc>
                          <a:spcPct val="100000"/>
                        </a:lnSpc>
                        <a:spcBef>
                          <a:spcPts val="0"/>
                        </a:spcBef>
                        <a:spcAft>
                          <a:spcPts val="0"/>
                        </a:spcAft>
                        <a:buClrTx/>
                        <a:buSzTx/>
                        <a:buFontTx/>
                        <a:buNone/>
                        <a:tabLst/>
                        <a:defRPr/>
                      </a:pPr>
                      <a:r>
                        <a:rPr lang="ru-RU" sz="1400" dirty="0"/>
                        <a:t>Публикации </a:t>
                      </a:r>
                      <a:r>
                        <a:rPr lang="ru-RU" sz="1400" kern="1200" cap="none" dirty="0">
                          <a:solidFill>
                            <a:schemeClr val="dk1"/>
                          </a:solidFill>
                          <a:latin typeface="+mn-lt"/>
                          <a:ea typeface="+mn-ea"/>
                          <a:cs typeface="+mn-cs"/>
                        </a:rPr>
                        <a:t>в изданиях, </a:t>
                      </a:r>
                      <a:r>
                        <a:rPr lang="ru-RU" sz="1400" kern="1200" dirty="0">
                          <a:solidFill>
                            <a:schemeClr val="dk1"/>
                          </a:solidFill>
                          <a:effectLst/>
                          <a:latin typeface="+mn-lt"/>
                          <a:ea typeface="+mn-ea"/>
                          <a:cs typeface="+mn-cs"/>
                        </a:rPr>
                        <a:t>входящих в международные базы цитируемости </a:t>
                      </a:r>
                      <a:r>
                        <a:rPr lang="ru-RU" sz="1400" kern="1200" dirty="0" err="1">
                          <a:solidFill>
                            <a:schemeClr val="dk1"/>
                          </a:solidFill>
                          <a:effectLst/>
                          <a:latin typeface="+mn-lt"/>
                          <a:ea typeface="+mn-ea"/>
                          <a:cs typeface="+mn-cs"/>
                        </a:rPr>
                        <a:t>Web</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of</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Science</a:t>
                      </a:r>
                      <a:r>
                        <a:rPr lang="ru-RU" sz="1400" kern="1200" dirty="0">
                          <a:solidFill>
                            <a:schemeClr val="dk1"/>
                          </a:solidFill>
                          <a:effectLst/>
                          <a:latin typeface="+mn-lt"/>
                          <a:ea typeface="+mn-ea"/>
                          <a:cs typeface="+mn-cs"/>
                        </a:rPr>
                        <a:t> и </a:t>
                      </a:r>
                      <a:r>
                        <a:rPr lang="ru-RU" sz="1400" kern="1200" dirty="0" err="1">
                          <a:solidFill>
                            <a:schemeClr val="dk1"/>
                          </a:solidFill>
                          <a:effectLst/>
                          <a:latin typeface="+mn-lt"/>
                          <a:ea typeface="+mn-ea"/>
                          <a:cs typeface="+mn-cs"/>
                        </a:rPr>
                        <a:t>Scopus</a:t>
                      </a:r>
                      <a:endParaRPr lang="ru-RU" sz="1400" dirty="0"/>
                    </a:p>
                  </a:txBody>
                  <a:tcPr marL="67995" marR="67995" marT="33932" marB="3393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12</a:t>
                      </a:r>
                    </a:p>
                  </a:txBody>
                  <a:tcPr marL="67995" marR="67995" marT="33932" marB="33932"/>
                </a:tc>
                <a:extLst>
                  <a:ext uri="{0D108BD9-81ED-4DB2-BD59-A6C34878D82A}">
                    <a16:rowId xmlns:a16="http://schemas.microsoft.com/office/drawing/2014/main" val="10001"/>
                  </a:ext>
                </a:extLst>
              </a:tr>
              <a:tr h="494507">
                <a:tc>
                  <a:txBody>
                    <a:bodyPr/>
                    <a:lstStyle/>
                    <a:p>
                      <a:r>
                        <a:rPr lang="ru-RU" sz="1400" kern="1200" dirty="0">
                          <a:solidFill>
                            <a:schemeClr val="dk1"/>
                          </a:solidFill>
                          <a:latin typeface="+mn-lt"/>
                          <a:ea typeface="+mn-ea"/>
                          <a:cs typeface="+mn-cs"/>
                        </a:rPr>
                        <a:t>Публикации</a:t>
                      </a:r>
                      <a:r>
                        <a:rPr lang="ru-RU" sz="1400" kern="1200" baseline="0" dirty="0">
                          <a:solidFill>
                            <a:schemeClr val="dk1"/>
                          </a:solidFill>
                          <a:latin typeface="+mn-lt"/>
                          <a:ea typeface="+mn-ea"/>
                          <a:cs typeface="+mn-cs"/>
                        </a:rPr>
                        <a:t> </a:t>
                      </a:r>
                      <a:r>
                        <a:rPr lang="ru-RU" sz="1400" kern="1200" cap="none" dirty="0">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dirty="0">
                          <a:solidFill>
                            <a:schemeClr val="dk1"/>
                          </a:solidFill>
                          <a:latin typeface="+mn-lt"/>
                          <a:ea typeface="+mn-ea"/>
                          <a:cs typeface="+mn-cs"/>
                        </a:rPr>
                        <a:t> </a:t>
                      </a:r>
                      <a:r>
                        <a:rPr lang="ru-RU" sz="1400" kern="1200" cap="none" dirty="0">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dirty="0">
                        <a:solidFill>
                          <a:schemeClr val="dk1"/>
                        </a:solidFill>
                        <a:latin typeface="+mn-lt"/>
                        <a:ea typeface="+mn-ea"/>
                        <a:cs typeface="+mn-cs"/>
                      </a:endParaRPr>
                    </a:p>
                  </a:txBody>
                  <a:tcPr marL="67995" marR="67995" marT="33932" marB="33932"/>
                </a:tc>
                <a:tc>
                  <a:txBody>
                    <a:bodyPr/>
                    <a:lstStyle/>
                    <a:p>
                      <a:pPr algn="ctr"/>
                      <a:r>
                        <a:rPr lang="ru-RU" sz="1400" kern="1200" dirty="0">
                          <a:solidFill>
                            <a:schemeClr val="tx1"/>
                          </a:solidFill>
                          <a:latin typeface="+mn-lt"/>
                          <a:ea typeface="+mn-ea"/>
                          <a:cs typeface="+mn-cs"/>
                        </a:rPr>
                        <a:t>34 (11)</a:t>
                      </a:r>
                    </a:p>
                  </a:txBody>
                  <a:tcPr marL="67995" marR="67995" marT="33932" marB="33932"/>
                </a:tc>
                <a:extLst>
                  <a:ext uri="{0D108BD9-81ED-4DB2-BD59-A6C34878D82A}">
                    <a16:rowId xmlns:a16="http://schemas.microsoft.com/office/drawing/2014/main" val="10002"/>
                  </a:ext>
                </a:extLst>
              </a:tr>
              <a:tr h="258690">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kern="1200" dirty="0">
                          <a:solidFill>
                            <a:schemeClr val="dk1"/>
                          </a:solidFill>
                          <a:latin typeface="+mn-lt"/>
                          <a:ea typeface="+mn-ea"/>
                          <a:cs typeface="+mn-cs"/>
                        </a:rPr>
                        <a:t>Результаты</a:t>
                      </a:r>
                      <a:r>
                        <a:rPr lang="ru-RU" sz="1400" kern="1200" baseline="0" dirty="0">
                          <a:solidFill>
                            <a:schemeClr val="dk1"/>
                          </a:solidFill>
                          <a:latin typeface="+mn-lt"/>
                          <a:ea typeface="+mn-ea"/>
                          <a:cs typeface="+mn-cs"/>
                        </a:rPr>
                        <a:t> интеллектуальной деятельности (РИД)</a:t>
                      </a:r>
                      <a:endParaRPr lang="ru-RU" sz="1400" kern="1200" dirty="0">
                        <a:solidFill>
                          <a:schemeClr val="dk1"/>
                        </a:solidFill>
                        <a:latin typeface="+mn-lt"/>
                        <a:ea typeface="+mn-ea"/>
                        <a:cs typeface="+mn-cs"/>
                      </a:endParaRPr>
                    </a:p>
                  </a:txBody>
                  <a:tcPr marL="67995" marR="67995" marT="33932" marB="33932"/>
                </a:tc>
                <a:tc>
                  <a:txBody>
                    <a:bodyPr/>
                    <a:lstStyle/>
                    <a:p>
                      <a:pPr algn="ctr"/>
                      <a:r>
                        <a:rPr lang="ru-RU" sz="1400" kern="1200" dirty="0">
                          <a:solidFill>
                            <a:schemeClr val="tx1"/>
                          </a:solidFill>
                          <a:latin typeface="+mn-lt"/>
                          <a:ea typeface="+mn-ea"/>
                          <a:cs typeface="+mn-cs"/>
                        </a:rPr>
                        <a:t>2</a:t>
                      </a:r>
                    </a:p>
                  </a:txBody>
                  <a:tcPr marL="67995" marR="67995" marT="33932" marB="33932"/>
                </a:tc>
                <a:extLst>
                  <a:ext uri="{0D108BD9-81ED-4DB2-BD59-A6C34878D82A}">
                    <a16:rowId xmlns:a16="http://schemas.microsoft.com/office/drawing/2014/main" val="2094966670"/>
                  </a:ext>
                </a:extLst>
              </a:tr>
              <a:tr h="281186">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kern="1200" dirty="0">
                          <a:solidFill>
                            <a:schemeClr val="dk1"/>
                          </a:solidFill>
                          <a:latin typeface="+mn-lt"/>
                          <a:ea typeface="+mn-ea"/>
                          <a:cs typeface="+mn-cs"/>
                        </a:rPr>
                        <a:t>ВКР</a:t>
                      </a:r>
                    </a:p>
                  </a:txBody>
                  <a:tcPr marL="67995" marR="67995" marT="33932" marB="33932"/>
                </a:tc>
                <a:tc>
                  <a:txBody>
                    <a:bodyPr/>
                    <a:lstStyle/>
                    <a:p>
                      <a:pPr algn="ctr"/>
                      <a:r>
                        <a:rPr lang="ru-RU" sz="1400" kern="1200" dirty="0">
                          <a:solidFill>
                            <a:schemeClr val="tx1"/>
                          </a:solidFill>
                          <a:latin typeface="+mn-lt"/>
                          <a:ea typeface="+mn-ea"/>
                          <a:cs typeface="+mn-cs"/>
                        </a:rPr>
                        <a:t>5</a:t>
                      </a:r>
                    </a:p>
                  </a:txBody>
                  <a:tcPr marL="67995" marR="67995" marT="33932" marB="33932"/>
                </a:tc>
                <a:extLst>
                  <a:ext uri="{0D108BD9-81ED-4DB2-BD59-A6C34878D82A}">
                    <a16:rowId xmlns:a16="http://schemas.microsoft.com/office/drawing/2014/main" val="10004"/>
                  </a:ext>
                </a:extLst>
              </a:tr>
            </a:tbl>
          </a:graphicData>
        </a:graphic>
      </p:graphicFrame>
      <p:sp>
        <p:nvSpPr>
          <p:cNvPr id="21" name="Прямоугольник 20">
            <a:extLst>
              <a:ext uri="{FF2B5EF4-FFF2-40B4-BE49-F238E27FC236}">
                <a16:creationId xmlns:a16="http://schemas.microsoft.com/office/drawing/2014/main" id="{092B32DF-5B05-48CD-ADC0-B4F0927E25BD}"/>
              </a:ext>
            </a:extLst>
          </p:cNvPr>
          <p:cNvSpPr/>
          <p:nvPr/>
        </p:nvSpPr>
        <p:spPr>
          <a:xfrm>
            <a:off x="238092" y="1357298"/>
            <a:ext cx="9313588" cy="1169551"/>
          </a:xfrm>
          <a:prstGeom prst="rect">
            <a:avLst/>
          </a:prstGeom>
        </p:spPr>
        <p:txBody>
          <a:bodyPr wrap="square">
            <a:spAutoFit/>
          </a:bodyPr>
          <a:lstStyle/>
          <a:p>
            <a:pPr algn="just"/>
            <a:r>
              <a:rPr lang="ru-RU" sz="1400" b="1" dirty="0">
                <a:latin typeface="+mn-lt"/>
              </a:rPr>
              <a:t>РЕЗУЛЬТАТЫ ИНТЕЛЛЕКТУАЛЬНОЙ ДЕЯТЕЛЬНОСТИ :</a:t>
            </a:r>
          </a:p>
          <a:p>
            <a:pPr marL="285750" indent="-285750" algn="just">
              <a:buFontTx/>
              <a:buChar char="-"/>
            </a:pPr>
            <a:r>
              <a:rPr lang="ru-RU" sz="1400" dirty="0">
                <a:latin typeface="+mn-lt"/>
              </a:rPr>
              <a:t>патент на изобретение «Композитный состав для защиты внутренней поверхности резервуаров для хранения нефти и нефтепродуктов от образования пирофорных отложений» (п.8);</a:t>
            </a:r>
          </a:p>
          <a:p>
            <a:pPr marL="285750" indent="-285750" algn="just">
              <a:buFontTx/>
              <a:buChar char="-"/>
            </a:pPr>
            <a:r>
              <a:rPr lang="ru-RU" sz="1400" dirty="0">
                <a:latin typeface="+mn-lt"/>
              </a:rPr>
              <a:t>заявка на выдачу патента на изобретение «</a:t>
            </a:r>
            <a:r>
              <a:rPr lang="ru-RU" sz="1400" dirty="0" err="1">
                <a:latin typeface="+mn-lt"/>
              </a:rPr>
              <a:t>Интумесцентный</a:t>
            </a:r>
            <a:r>
              <a:rPr lang="ru-RU" sz="1400" dirty="0">
                <a:latin typeface="+mn-lt"/>
              </a:rPr>
              <a:t> огнезащитный состав для тканей из целлюлозных волокон» (п.9).</a:t>
            </a:r>
          </a:p>
        </p:txBody>
      </p:sp>
      <p:sp>
        <p:nvSpPr>
          <p:cNvPr id="22" name="Rectangle 2"/>
          <p:cNvSpPr>
            <a:spLocks noChangeArrowheads="1"/>
          </p:cNvSpPr>
          <p:nvPr/>
        </p:nvSpPr>
        <p:spPr bwMode="auto">
          <a:xfrm>
            <a:off x="238092" y="2500306"/>
            <a:ext cx="9294523"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a:r>
              <a:rPr lang="ru-RU" sz="1400" b="1" dirty="0">
                <a:latin typeface="+mn-lt"/>
                <a:ea typeface="Times New Roman" pitchFamily="18" charset="0"/>
                <a:cs typeface="Arial" pitchFamily="34" charset="0"/>
              </a:rPr>
              <a:t>НОВЫЕ СОСТАВЫ </a:t>
            </a:r>
            <a:r>
              <a:rPr lang="ru-RU" sz="1400" dirty="0">
                <a:latin typeface="+mn-lt"/>
              </a:rPr>
              <a:t>огнезащитных композиций и подбор оптимальных соотношений компонентов в них (п.10)</a:t>
            </a:r>
            <a:endParaRPr lang="ru-RU" sz="1400" b="1" dirty="0">
              <a:latin typeface="+mn-lt"/>
            </a:endParaRPr>
          </a:p>
        </p:txBody>
      </p:sp>
      <p:sp>
        <p:nvSpPr>
          <p:cNvPr id="23" name="Прямоугольник 22"/>
          <p:cNvSpPr/>
          <p:nvPr/>
        </p:nvSpPr>
        <p:spPr>
          <a:xfrm>
            <a:off x="238092" y="2786058"/>
            <a:ext cx="9343349" cy="1384995"/>
          </a:xfrm>
          <a:prstGeom prst="rect">
            <a:avLst/>
          </a:prstGeom>
        </p:spPr>
        <p:txBody>
          <a:bodyPr wrap="square">
            <a:spAutoFit/>
          </a:bodyPr>
          <a:lstStyle/>
          <a:p>
            <a:r>
              <a:rPr lang="ru-RU" sz="1400" b="1" dirty="0">
                <a:latin typeface="+mn-lt"/>
              </a:rPr>
              <a:t>МЕТОДИЧЕСКИЕ РЕКОМЕНДАЦИИ / НАУЧНО ОБОСНОВАННЫЕ ПРЕДЛОЖЕНИЯ:</a:t>
            </a:r>
          </a:p>
          <a:p>
            <a:pPr marL="285750" indent="-285750">
              <a:buFontTx/>
              <a:buChar char="-"/>
            </a:pPr>
            <a:r>
              <a:rPr lang="ru-RU" sz="1400" dirty="0">
                <a:latin typeface="+mn-lt"/>
              </a:rPr>
              <a:t>по составам композитных материалов и способам их нанесения (п.8);</a:t>
            </a:r>
          </a:p>
          <a:p>
            <a:pPr marL="285750" indent="-285750">
              <a:buFontTx/>
              <a:buChar char="-"/>
            </a:pPr>
            <a:r>
              <a:rPr lang="ru-RU" sz="1400" dirty="0">
                <a:latin typeface="+mn-lt"/>
              </a:rPr>
              <a:t>по составу огнезащитного средства и способу его нанесения (п.12);</a:t>
            </a:r>
          </a:p>
          <a:p>
            <a:pPr marL="285750" indent="-285750">
              <a:buFontTx/>
              <a:buChar char="-"/>
            </a:pPr>
            <a:r>
              <a:rPr lang="ru-RU" sz="1400" dirty="0">
                <a:latin typeface="+mn-lt"/>
              </a:rPr>
              <a:t>по перспективным направлениям развития технологии производства жаростойких строительных материалов (п.13);</a:t>
            </a:r>
          </a:p>
          <a:p>
            <a:pPr marL="285750" indent="-285750">
              <a:buFontTx/>
              <a:buChar char="-"/>
            </a:pPr>
            <a:r>
              <a:rPr lang="x-none" sz="1400" dirty="0">
                <a:latin typeface="+mn-lt"/>
              </a:rPr>
              <a:t>по применению алгоритма оценки действий, направленных на тушение пожаров сотрудниками (работниками) СЭУ ФПС ИПЛ в рамках проведения судебной пожарно-технической экспертизы</a:t>
            </a:r>
            <a:r>
              <a:rPr lang="ru-RU" sz="1400" dirty="0">
                <a:latin typeface="+mn-lt"/>
              </a:rPr>
              <a:t> (п.14).</a:t>
            </a:r>
          </a:p>
        </p:txBody>
      </p:sp>
      <p:sp>
        <p:nvSpPr>
          <p:cNvPr id="24" name="Прямоугольник 23">
            <a:extLst>
              <a:ext uri="{FF2B5EF4-FFF2-40B4-BE49-F238E27FC236}">
                <a16:creationId xmlns:a16="http://schemas.microsoft.com/office/drawing/2014/main" id="{3CC2A419-BF66-4403-AD4B-92115D17E38E}"/>
              </a:ext>
            </a:extLst>
          </p:cNvPr>
          <p:cNvSpPr/>
          <p:nvPr/>
        </p:nvSpPr>
        <p:spPr>
          <a:xfrm>
            <a:off x="238092" y="4143380"/>
            <a:ext cx="9343349" cy="523220"/>
          </a:xfrm>
          <a:prstGeom prst="rect">
            <a:avLst/>
          </a:prstGeom>
        </p:spPr>
        <p:txBody>
          <a:bodyPr wrap="square">
            <a:spAutoFit/>
          </a:bodyPr>
          <a:lstStyle/>
          <a:p>
            <a:pPr algn="just"/>
            <a:r>
              <a:rPr lang="x-none" sz="1400" b="1" dirty="0">
                <a:latin typeface="+mn-lt"/>
              </a:rPr>
              <a:t>СБОРНИК СПРАВОЧНЫХ ДАННЫХ </a:t>
            </a:r>
            <a:r>
              <a:rPr lang="x-none" sz="1400" dirty="0">
                <a:latin typeface="+mn-lt"/>
              </a:rPr>
              <a:t>по показателям пожарной опасности текстильных материалов постельных принадлежностей и декоративных изделий</a:t>
            </a:r>
            <a:r>
              <a:rPr lang="ru-RU" sz="1400" dirty="0">
                <a:latin typeface="+mn-lt"/>
              </a:rPr>
              <a:t> (п.5)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0871F254-5A4F-419B-A441-6C64FC95F2C4}"/>
              </a:ext>
            </a:extLst>
          </p:cNvPr>
          <p:cNvSpPr/>
          <p:nvPr/>
        </p:nvSpPr>
        <p:spPr>
          <a:xfrm>
            <a:off x="0" y="404813"/>
            <a:ext cx="9906000" cy="5175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21507" name="Номер слайда 3">
            <a:extLst>
              <a:ext uri="{FF2B5EF4-FFF2-40B4-BE49-F238E27FC236}">
                <a16:creationId xmlns:a16="http://schemas.microsoft.com/office/drawing/2014/main" id="{869031AF-230B-4A8E-813D-BF72D47A4481}"/>
              </a:ext>
            </a:extLst>
          </p:cNvPr>
          <p:cNvSpPr>
            <a:spLocks noGrp="1"/>
          </p:cNvSpPr>
          <p:nvPr>
            <p:ph type="sldNum" sz="quarter" idx="12"/>
          </p:nvPr>
        </p:nvSpPr>
        <p:spPr bwMode="auto">
          <a:xfrm>
            <a:off x="7381875" y="6286500"/>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CDE00500-7EFD-4A9A-93EE-EA19DFA60083}" type="slidenum">
              <a:rPr lang="ru-RU" altLang="ru-RU" sz="1800">
                <a:solidFill>
                  <a:srgbClr val="7F7F7F"/>
                </a:solidFill>
                <a:latin typeface="Calibri" panose="020F0502020204030204" pitchFamily="34" charset="0"/>
              </a:rPr>
              <a:pPr/>
              <a:t>6</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DB0B56A0-19F3-4B07-BAFA-2E19DD35F5C7}"/>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 name="Прямоугольник 5">
            <a:extLst>
              <a:ext uri="{FF2B5EF4-FFF2-40B4-BE49-F238E27FC236}">
                <a16:creationId xmlns:a16="http://schemas.microsoft.com/office/drawing/2014/main" id="{34CDE69D-BF99-4651-8AB5-000EBAB77541}"/>
              </a:ext>
            </a:extLst>
          </p:cNvPr>
          <p:cNvSpPr/>
          <p:nvPr/>
        </p:nvSpPr>
        <p:spPr>
          <a:xfrm>
            <a:off x="704850" y="0"/>
            <a:ext cx="9201150" cy="400050"/>
          </a:xfrm>
          <a:prstGeom prst="rect">
            <a:avLst/>
          </a:prstGeom>
        </p:spPr>
        <p:txBody>
          <a:bodyPr>
            <a:spAutoFit/>
          </a:bodyPr>
          <a:lstStyle/>
          <a:p>
            <a:pPr marL="29857" algn="ctr" eaLnBrk="1" hangingPunct="1">
              <a:defRPr/>
            </a:pPr>
            <a:r>
              <a:rPr lang="ru-RU" sz="2000" b="1" dirty="0">
                <a:latin typeface="+mn-lt"/>
              </a:rPr>
              <a:t>1. Описание инициативных научно-исследовательских работ </a:t>
            </a:r>
          </a:p>
        </p:txBody>
      </p:sp>
      <p:sp>
        <p:nvSpPr>
          <p:cNvPr id="15" name="Прямоугольник 14">
            <a:extLst>
              <a:ext uri="{FF2B5EF4-FFF2-40B4-BE49-F238E27FC236}">
                <a16:creationId xmlns:a16="http://schemas.microsoft.com/office/drawing/2014/main" id="{4114B60F-DA22-44B2-9550-63B1B52EE75F}"/>
              </a:ext>
            </a:extLst>
          </p:cNvPr>
          <p:cNvSpPr/>
          <p:nvPr/>
        </p:nvSpPr>
        <p:spPr>
          <a:xfrm>
            <a:off x="-160338" y="501650"/>
            <a:ext cx="10226676" cy="307777"/>
          </a:xfrm>
          <a:prstGeom prst="rect">
            <a:avLst/>
          </a:prstGeom>
        </p:spPr>
        <p:txBody>
          <a:bodyPr>
            <a:spAutoFit/>
          </a:bodyPr>
          <a:lstStyle/>
          <a:p>
            <a:pPr algn="ctr" eaLnBrk="1" hangingPunct="1">
              <a:defRPr/>
            </a:pPr>
            <a:r>
              <a:rPr lang="ru-RU" altLang="ru-RU" sz="1400" b="1" dirty="0">
                <a:latin typeface="Calibri" panose="020F0502020204030204" pitchFamily="34" charset="0"/>
                <a:ea typeface="Times New Roman" panose="02020603050405020304" pitchFamily="18" charset="0"/>
                <a:cs typeface="Calibri" panose="020F0502020204030204" pitchFamily="34" charset="0"/>
              </a:rPr>
              <a:t>Исследование правовых, экономических, социальных, организационных и культурных вопросов безопасности (14 </a:t>
            </a:r>
            <a:r>
              <a:rPr lang="ru-RU" altLang="ru-RU" sz="1400" b="1" dirty="0">
                <a:effectLst>
                  <a:outerShdw blurRad="38100" dist="38100" dir="2700000" algn="tl">
                    <a:srgbClr val="C0C0C0"/>
                  </a:outerShdw>
                </a:effectLst>
                <a:latin typeface="Calibri" panose="020F0502020204030204" pitchFamily="34" charset="0"/>
                <a:ea typeface="Times New Roman" panose="02020603050405020304" pitchFamily="18" charset="0"/>
                <a:cs typeface="Calibri" panose="020F0502020204030204" pitchFamily="34" charset="0"/>
              </a:rPr>
              <a:t>НИР)</a:t>
            </a:r>
          </a:p>
        </p:txBody>
      </p:sp>
      <p:sp>
        <p:nvSpPr>
          <p:cNvPr id="17" name="Прямоугольник 16">
            <a:extLst>
              <a:ext uri="{FF2B5EF4-FFF2-40B4-BE49-F238E27FC236}">
                <a16:creationId xmlns:a16="http://schemas.microsoft.com/office/drawing/2014/main" id="{E7C03D50-7B95-4399-9960-F2413866315F}"/>
              </a:ext>
            </a:extLst>
          </p:cNvPr>
          <p:cNvSpPr/>
          <p:nvPr/>
        </p:nvSpPr>
        <p:spPr>
          <a:xfrm>
            <a:off x="309530" y="928670"/>
            <a:ext cx="8324850" cy="338138"/>
          </a:xfrm>
          <a:prstGeom prst="rect">
            <a:avLst/>
          </a:prstGeom>
        </p:spPr>
        <p:txBody>
          <a:bodyPr>
            <a:spAutoFit/>
          </a:bodyPr>
          <a:lstStyle/>
          <a:p>
            <a:pPr eaLnBrk="1" hangingPunct="1">
              <a:defRPr/>
            </a:pPr>
            <a:r>
              <a:rPr lang="ru-RU" sz="1600" b="1" u="sng" dirty="0">
                <a:solidFill>
                  <a:schemeClr val="accent1"/>
                </a:solidFill>
                <a:latin typeface="+mn-lt"/>
              </a:rPr>
              <a:t>ОСНОВНЫМИ РЕЗУЛЬТАТАМИ ВЫПОЛНЕНИЯ РАБОТ ПО НАПРАВЛЕНИЮ СТАЛИ</a:t>
            </a:r>
            <a:r>
              <a:rPr lang="ru-RU" sz="1600" b="1" dirty="0">
                <a:solidFill>
                  <a:schemeClr val="accent1"/>
                </a:solidFill>
                <a:latin typeface="+mn-lt"/>
              </a:rPr>
              <a:t>:</a:t>
            </a:r>
            <a:endParaRPr lang="en-US" sz="1600" b="1" dirty="0">
              <a:solidFill>
                <a:schemeClr val="accent1"/>
              </a:solidFill>
              <a:latin typeface="+mn-lt"/>
            </a:endParaRPr>
          </a:p>
        </p:txBody>
      </p:sp>
      <p:graphicFrame>
        <p:nvGraphicFramePr>
          <p:cNvPr id="16" name="Таблица 15">
            <a:extLst>
              <a:ext uri="{FF2B5EF4-FFF2-40B4-BE49-F238E27FC236}">
                <a16:creationId xmlns:a16="http://schemas.microsoft.com/office/drawing/2014/main" id="{C9F9E50B-F414-4108-922F-C92B9239CA8D}"/>
              </a:ext>
            </a:extLst>
          </p:cNvPr>
          <p:cNvGraphicFramePr>
            <a:graphicFrameLocks noGrp="1"/>
          </p:cNvGraphicFramePr>
          <p:nvPr>
            <p:extLst>
              <p:ext uri="{D42A27DB-BD31-4B8C-83A1-F6EECF244321}">
                <p14:modId xmlns:p14="http://schemas.microsoft.com/office/powerpoint/2010/main" val="895605548"/>
              </p:ext>
            </p:extLst>
          </p:nvPr>
        </p:nvGraphicFramePr>
        <p:xfrm>
          <a:off x="380968" y="4714884"/>
          <a:ext cx="9126538" cy="1620836"/>
        </p:xfrm>
        <a:graphic>
          <a:graphicData uri="http://schemas.openxmlformats.org/drawingml/2006/table">
            <a:tbl>
              <a:tblPr firstRow="1" bandRow="1">
                <a:tableStyleId>{5C22544A-7EE6-4342-B048-85BDC9FD1C3A}</a:tableStyleId>
              </a:tblPr>
              <a:tblGrid>
                <a:gridCol w="8303653">
                  <a:extLst>
                    <a:ext uri="{9D8B030D-6E8A-4147-A177-3AD203B41FA5}">
                      <a16:colId xmlns:a16="http://schemas.microsoft.com/office/drawing/2014/main" val="20000"/>
                    </a:ext>
                  </a:extLst>
                </a:gridCol>
                <a:gridCol w="822885">
                  <a:extLst>
                    <a:ext uri="{9D8B030D-6E8A-4147-A177-3AD203B41FA5}">
                      <a16:colId xmlns:a16="http://schemas.microsoft.com/office/drawing/2014/main" val="20001"/>
                    </a:ext>
                  </a:extLst>
                </a:gridCol>
              </a:tblGrid>
              <a:tr h="281473">
                <a:tc>
                  <a:txBody>
                    <a:bodyPr/>
                    <a:lstStyle/>
                    <a:p>
                      <a:pPr marL="0" marR="0" indent="0" algn="l" defTabSz="957067" rtl="0" eaLnBrk="1" fontAlgn="auto" latinLnBrk="0" hangingPunct="1">
                        <a:lnSpc>
                          <a:spcPct val="100000"/>
                        </a:lnSpc>
                        <a:spcBef>
                          <a:spcPts val="0"/>
                        </a:spcBef>
                        <a:spcAft>
                          <a:spcPts val="0"/>
                        </a:spcAft>
                        <a:buClrTx/>
                        <a:buSzTx/>
                        <a:buFontTx/>
                        <a:buNone/>
                        <a:tabLst/>
                        <a:defRPr/>
                      </a:pPr>
                      <a:r>
                        <a:rPr lang="ru-RU" sz="1400" dirty="0"/>
                        <a:t>КОЛИЧЕСТВЕННЫЕ</a:t>
                      </a:r>
                      <a:r>
                        <a:rPr lang="ru-RU" sz="1400" baseline="0" dirty="0"/>
                        <a:t> ПОКАЗАТЕЛИ (ед.)</a:t>
                      </a:r>
                      <a:r>
                        <a:rPr lang="ru-RU" sz="1400" dirty="0"/>
                        <a:t>:</a:t>
                      </a:r>
                    </a:p>
                  </a:txBody>
                  <a:tcPr marL="67993" marR="67993" marT="34002" marB="3400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2024</a:t>
                      </a:r>
                    </a:p>
                  </a:txBody>
                  <a:tcPr marL="67993" marR="67993" marT="34002" marB="34002"/>
                </a:tc>
                <a:extLst>
                  <a:ext uri="{0D108BD9-81ED-4DB2-BD59-A6C34878D82A}">
                    <a16:rowId xmlns:a16="http://schemas.microsoft.com/office/drawing/2014/main" val="10000"/>
                  </a:ext>
                </a:extLst>
              </a:tr>
              <a:tr h="281473">
                <a:tc>
                  <a:txBody>
                    <a:bodyPr/>
                    <a:lstStyle/>
                    <a:p>
                      <a:pPr marL="0" marR="0" indent="0" algn="l" defTabSz="957067" rtl="0" eaLnBrk="1" fontAlgn="auto" latinLnBrk="0" hangingPunct="1">
                        <a:lnSpc>
                          <a:spcPct val="100000"/>
                        </a:lnSpc>
                        <a:spcBef>
                          <a:spcPts val="0"/>
                        </a:spcBef>
                        <a:spcAft>
                          <a:spcPts val="0"/>
                        </a:spcAft>
                        <a:buClrTx/>
                        <a:buSzTx/>
                        <a:buFontTx/>
                        <a:buNone/>
                        <a:tabLst/>
                        <a:defRPr/>
                      </a:pPr>
                      <a:r>
                        <a:rPr lang="ru-RU" sz="1400" dirty="0"/>
                        <a:t>Публикации </a:t>
                      </a:r>
                      <a:r>
                        <a:rPr lang="ru-RU" sz="1400" kern="1200" cap="none" dirty="0">
                          <a:solidFill>
                            <a:schemeClr val="dk1"/>
                          </a:solidFill>
                          <a:latin typeface="+mn-lt"/>
                          <a:ea typeface="+mn-ea"/>
                          <a:cs typeface="+mn-cs"/>
                        </a:rPr>
                        <a:t>в изданиях, </a:t>
                      </a:r>
                      <a:r>
                        <a:rPr lang="ru-RU" sz="1400" kern="1200" dirty="0">
                          <a:solidFill>
                            <a:schemeClr val="dk1"/>
                          </a:solidFill>
                          <a:effectLst/>
                          <a:latin typeface="+mn-lt"/>
                          <a:ea typeface="+mn-ea"/>
                          <a:cs typeface="+mn-cs"/>
                        </a:rPr>
                        <a:t>входящих в международные базы цитируемости </a:t>
                      </a:r>
                      <a:r>
                        <a:rPr lang="ru-RU" sz="1400" kern="1200" dirty="0" err="1">
                          <a:solidFill>
                            <a:schemeClr val="dk1"/>
                          </a:solidFill>
                          <a:effectLst/>
                          <a:latin typeface="+mn-lt"/>
                          <a:ea typeface="+mn-ea"/>
                          <a:cs typeface="+mn-cs"/>
                        </a:rPr>
                        <a:t>Web</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of</a:t>
                      </a:r>
                      <a:r>
                        <a:rPr lang="ru-RU" sz="1400" kern="1200" dirty="0">
                          <a:solidFill>
                            <a:schemeClr val="dk1"/>
                          </a:solidFill>
                          <a:effectLst/>
                          <a:latin typeface="+mn-lt"/>
                          <a:ea typeface="+mn-ea"/>
                          <a:cs typeface="+mn-cs"/>
                        </a:rPr>
                        <a:t> </a:t>
                      </a:r>
                      <a:r>
                        <a:rPr lang="ru-RU" sz="1400" kern="1200" dirty="0" err="1">
                          <a:solidFill>
                            <a:schemeClr val="dk1"/>
                          </a:solidFill>
                          <a:effectLst/>
                          <a:latin typeface="+mn-lt"/>
                          <a:ea typeface="+mn-ea"/>
                          <a:cs typeface="+mn-cs"/>
                        </a:rPr>
                        <a:t>Science</a:t>
                      </a:r>
                      <a:r>
                        <a:rPr lang="ru-RU" sz="1400" kern="1200" dirty="0">
                          <a:solidFill>
                            <a:schemeClr val="dk1"/>
                          </a:solidFill>
                          <a:effectLst/>
                          <a:latin typeface="+mn-lt"/>
                          <a:ea typeface="+mn-ea"/>
                          <a:cs typeface="+mn-cs"/>
                        </a:rPr>
                        <a:t> и </a:t>
                      </a:r>
                      <a:r>
                        <a:rPr lang="ru-RU" sz="1400" kern="1200" dirty="0" err="1">
                          <a:solidFill>
                            <a:schemeClr val="dk1"/>
                          </a:solidFill>
                          <a:effectLst/>
                          <a:latin typeface="+mn-lt"/>
                          <a:ea typeface="+mn-ea"/>
                          <a:cs typeface="+mn-cs"/>
                        </a:rPr>
                        <a:t>Scopus</a:t>
                      </a:r>
                      <a:endParaRPr lang="ru-RU" sz="1400" dirty="0"/>
                    </a:p>
                  </a:txBody>
                  <a:tcPr marL="67993" marR="67993" marT="34002" marB="34002"/>
                </a:tc>
                <a:tc>
                  <a:txBody>
                    <a:bodyPr/>
                    <a:lstStyle/>
                    <a:p>
                      <a:pPr marL="0" marR="0" indent="0" algn="ctr" defTabSz="957067" rtl="0" eaLnBrk="1" fontAlgn="auto" latinLnBrk="0" hangingPunct="1">
                        <a:lnSpc>
                          <a:spcPct val="100000"/>
                        </a:lnSpc>
                        <a:spcBef>
                          <a:spcPts val="0"/>
                        </a:spcBef>
                        <a:spcAft>
                          <a:spcPts val="0"/>
                        </a:spcAft>
                        <a:buClrTx/>
                        <a:buSzTx/>
                        <a:buFontTx/>
                        <a:buNone/>
                        <a:tabLst/>
                        <a:defRPr/>
                      </a:pPr>
                      <a:r>
                        <a:rPr lang="ru-RU" sz="1400" dirty="0"/>
                        <a:t>1</a:t>
                      </a:r>
                    </a:p>
                  </a:txBody>
                  <a:tcPr marL="67993" marR="67993" marT="34002" marB="34002"/>
                </a:tc>
                <a:extLst>
                  <a:ext uri="{0D108BD9-81ED-4DB2-BD59-A6C34878D82A}">
                    <a16:rowId xmlns:a16="http://schemas.microsoft.com/office/drawing/2014/main" val="10001"/>
                  </a:ext>
                </a:extLst>
              </a:tr>
              <a:tr h="494944">
                <a:tc>
                  <a:txBody>
                    <a:bodyPr/>
                    <a:lstStyle/>
                    <a:p>
                      <a:r>
                        <a:rPr lang="ru-RU" sz="1400" kern="1200" dirty="0">
                          <a:solidFill>
                            <a:schemeClr val="dk1"/>
                          </a:solidFill>
                          <a:latin typeface="+mn-lt"/>
                          <a:ea typeface="+mn-ea"/>
                          <a:cs typeface="+mn-cs"/>
                        </a:rPr>
                        <a:t>Публикации</a:t>
                      </a:r>
                      <a:r>
                        <a:rPr lang="ru-RU" sz="1400" kern="1200" baseline="0" dirty="0">
                          <a:solidFill>
                            <a:schemeClr val="dk1"/>
                          </a:solidFill>
                          <a:latin typeface="+mn-lt"/>
                          <a:ea typeface="+mn-ea"/>
                          <a:cs typeface="+mn-cs"/>
                        </a:rPr>
                        <a:t> </a:t>
                      </a:r>
                      <a:r>
                        <a:rPr lang="ru-RU" sz="1400" kern="1200" cap="none" dirty="0">
                          <a:solidFill>
                            <a:schemeClr val="dk1"/>
                          </a:solidFill>
                          <a:latin typeface="+mn-lt"/>
                          <a:ea typeface="+mn-ea"/>
                          <a:cs typeface="+mn-cs"/>
                        </a:rPr>
                        <a:t>в научных журналах, включенных в Российский научный индекс цитирования (РИНЦ),</a:t>
                      </a:r>
                      <a:r>
                        <a:rPr lang="ru-RU" sz="1400" kern="1200" cap="none" baseline="0" dirty="0">
                          <a:solidFill>
                            <a:schemeClr val="dk1"/>
                          </a:solidFill>
                          <a:latin typeface="+mn-lt"/>
                          <a:ea typeface="+mn-ea"/>
                          <a:cs typeface="+mn-cs"/>
                        </a:rPr>
                        <a:t> </a:t>
                      </a:r>
                      <a:r>
                        <a:rPr lang="ru-RU" sz="1400" kern="1200" cap="none" dirty="0">
                          <a:solidFill>
                            <a:schemeClr val="dk1"/>
                          </a:solidFill>
                          <a:latin typeface="+mn-lt"/>
                          <a:ea typeface="+mn-ea"/>
                          <a:cs typeface="+mn-cs"/>
                        </a:rPr>
                        <a:t>из них - в научных изданиях, входящих в перечень ВАК Министерства науки и высшего образования РФ</a:t>
                      </a:r>
                      <a:endParaRPr lang="ru-RU" sz="1400" kern="1200" dirty="0">
                        <a:solidFill>
                          <a:schemeClr val="dk1"/>
                        </a:solidFill>
                        <a:latin typeface="+mn-lt"/>
                        <a:ea typeface="+mn-ea"/>
                        <a:cs typeface="+mn-cs"/>
                      </a:endParaRPr>
                    </a:p>
                  </a:txBody>
                  <a:tcPr marL="67993" marR="67993" marT="34002" marB="34002"/>
                </a:tc>
                <a:tc>
                  <a:txBody>
                    <a:bodyPr/>
                    <a:lstStyle/>
                    <a:p>
                      <a:pPr algn="ctr"/>
                      <a:r>
                        <a:rPr lang="ru-RU" sz="1400" kern="1200" dirty="0">
                          <a:solidFill>
                            <a:schemeClr val="tx1"/>
                          </a:solidFill>
                          <a:latin typeface="+mn-lt"/>
                          <a:ea typeface="+mn-ea"/>
                          <a:cs typeface="+mn-cs"/>
                        </a:rPr>
                        <a:t>41 (14)</a:t>
                      </a:r>
                    </a:p>
                  </a:txBody>
                  <a:tcPr marL="67993" marR="67993" marT="34002" marB="34002"/>
                </a:tc>
                <a:extLst>
                  <a:ext uri="{0D108BD9-81ED-4DB2-BD59-A6C34878D82A}">
                    <a16:rowId xmlns:a16="http://schemas.microsoft.com/office/drawing/2014/main" val="10002"/>
                  </a:ext>
                </a:extLst>
              </a:tr>
              <a:tr h="281473">
                <a:tc>
                  <a:txBody>
                    <a:bodyPr/>
                    <a:lstStyle/>
                    <a:p>
                      <a:pPr marL="0" marR="0" lvl="0" indent="0" algn="l" defTabSz="957067" rtl="0" eaLnBrk="1" fontAlgn="auto" latinLnBrk="0" hangingPunct="1">
                        <a:lnSpc>
                          <a:spcPct val="100000"/>
                        </a:lnSpc>
                        <a:spcBef>
                          <a:spcPts val="0"/>
                        </a:spcBef>
                        <a:spcAft>
                          <a:spcPts val="0"/>
                        </a:spcAft>
                        <a:buClrTx/>
                        <a:buSzTx/>
                        <a:buFontTx/>
                        <a:buNone/>
                        <a:tabLst/>
                        <a:defRPr/>
                      </a:pPr>
                      <a:r>
                        <a:rPr lang="ru-RU" sz="1400" kern="1200" dirty="0">
                          <a:solidFill>
                            <a:schemeClr val="dk1"/>
                          </a:solidFill>
                          <a:latin typeface="+mn-lt"/>
                          <a:ea typeface="+mn-ea"/>
                          <a:cs typeface="+mn-cs"/>
                        </a:rPr>
                        <a:t>Результаты</a:t>
                      </a:r>
                      <a:r>
                        <a:rPr lang="ru-RU" sz="1400" kern="1200" baseline="0" dirty="0">
                          <a:solidFill>
                            <a:schemeClr val="dk1"/>
                          </a:solidFill>
                          <a:latin typeface="+mn-lt"/>
                          <a:ea typeface="+mn-ea"/>
                          <a:cs typeface="+mn-cs"/>
                        </a:rPr>
                        <a:t> интеллектуальной деятельности (РИД)</a:t>
                      </a:r>
                      <a:endParaRPr lang="ru-RU" sz="1400" kern="1200" dirty="0">
                        <a:solidFill>
                          <a:schemeClr val="dk1"/>
                        </a:solidFill>
                        <a:latin typeface="+mn-lt"/>
                        <a:ea typeface="+mn-ea"/>
                        <a:cs typeface="+mn-cs"/>
                      </a:endParaRPr>
                    </a:p>
                  </a:txBody>
                  <a:tcPr marL="67993" marR="67993" marT="34002" marB="34002"/>
                </a:tc>
                <a:tc>
                  <a:txBody>
                    <a:bodyPr/>
                    <a:lstStyle/>
                    <a:p>
                      <a:pPr algn="ctr"/>
                      <a:r>
                        <a:rPr lang="ru-RU" sz="1400" kern="1200" dirty="0">
                          <a:solidFill>
                            <a:schemeClr val="tx1"/>
                          </a:solidFill>
                          <a:latin typeface="+mn-lt"/>
                          <a:ea typeface="+mn-ea"/>
                          <a:cs typeface="+mn-cs"/>
                        </a:rPr>
                        <a:t>3</a:t>
                      </a:r>
                    </a:p>
                  </a:txBody>
                  <a:tcPr marL="67993" marR="67993" marT="34002" marB="34002"/>
                </a:tc>
                <a:extLst>
                  <a:ext uri="{0D108BD9-81ED-4DB2-BD59-A6C34878D82A}">
                    <a16:rowId xmlns:a16="http://schemas.microsoft.com/office/drawing/2014/main" val="10003"/>
                  </a:ext>
                </a:extLst>
              </a:tr>
              <a:tr h="281473">
                <a:tc>
                  <a:txBody>
                    <a:bodyPr/>
                    <a:lstStyle/>
                    <a:p>
                      <a:r>
                        <a:rPr lang="ru-RU" sz="1400" kern="1200" dirty="0">
                          <a:solidFill>
                            <a:schemeClr val="dk1"/>
                          </a:solidFill>
                          <a:latin typeface="+mn-lt"/>
                          <a:ea typeface="+mn-ea"/>
                          <a:cs typeface="+mn-cs"/>
                        </a:rPr>
                        <a:t>ВКР</a:t>
                      </a:r>
                    </a:p>
                  </a:txBody>
                  <a:tcPr marL="67993" marR="67993" marT="34002" marB="34002"/>
                </a:tc>
                <a:tc>
                  <a:txBody>
                    <a:bodyPr/>
                    <a:lstStyle/>
                    <a:p>
                      <a:pPr algn="ctr"/>
                      <a:r>
                        <a:rPr lang="ru-RU" sz="1400" kern="1200" dirty="0">
                          <a:solidFill>
                            <a:schemeClr val="tx1"/>
                          </a:solidFill>
                          <a:latin typeface="+mn-lt"/>
                          <a:ea typeface="+mn-ea"/>
                          <a:cs typeface="+mn-cs"/>
                        </a:rPr>
                        <a:t>4</a:t>
                      </a:r>
                    </a:p>
                  </a:txBody>
                  <a:tcPr marL="67993" marR="67993" marT="34002" marB="34002"/>
                </a:tc>
                <a:extLst>
                  <a:ext uri="{0D108BD9-81ED-4DB2-BD59-A6C34878D82A}">
                    <a16:rowId xmlns:a16="http://schemas.microsoft.com/office/drawing/2014/main" val="10004"/>
                  </a:ext>
                </a:extLst>
              </a:tr>
            </a:tbl>
          </a:graphicData>
        </a:graphic>
      </p:graphicFrame>
      <p:sp>
        <p:nvSpPr>
          <p:cNvPr id="14" name="Прямоугольник 13">
            <a:extLst>
              <a:ext uri="{FF2B5EF4-FFF2-40B4-BE49-F238E27FC236}">
                <a16:creationId xmlns:a16="http://schemas.microsoft.com/office/drawing/2014/main" id="{76D6502D-CFEE-4D6C-A658-C7F23946D6E3}"/>
              </a:ext>
            </a:extLst>
          </p:cNvPr>
          <p:cNvSpPr/>
          <p:nvPr/>
        </p:nvSpPr>
        <p:spPr>
          <a:xfrm>
            <a:off x="380968" y="2428868"/>
            <a:ext cx="9239727" cy="954107"/>
          </a:xfrm>
          <a:prstGeom prst="rect">
            <a:avLst/>
          </a:prstGeom>
        </p:spPr>
        <p:txBody>
          <a:bodyPr wrap="square">
            <a:spAutoFit/>
          </a:bodyPr>
          <a:lstStyle/>
          <a:p>
            <a:pPr algn="just" hangingPunct="0">
              <a:spcAft>
                <a:spcPts val="0"/>
              </a:spcAft>
            </a:pPr>
            <a:r>
              <a:rPr lang="ru-RU" sz="1400" b="1" dirty="0">
                <a:solidFill>
                  <a:srgbClr val="000000"/>
                </a:solidFill>
                <a:latin typeface="+mn-lt"/>
                <a:ea typeface="Times New Roman" panose="02020603050405020304" pitchFamily="18" charset="0"/>
              </a:rPr>
              <a:t>ПРОЕКТЫ ТЗ: </a:t>
            </a:r>
          </a:p>
          <a:p>
            <a:pPr algn="just" hangingPunct="0"/>
            <a:r>
              <a:rPr lang="ru-RU" sz="1400" dirty="0">
                <a:solidFill>
                  <a:srgbClr val="000000"/>
                </a:solidFill>
                <a:latin typeface="+mn-lt"/>
                <a:ea typeface="Times New Roman" panose="02020603050405020304" pitchFamily="18" charset="0"/>
              </a:rPr>
              <a:t>-</a:t>
            </a:r>
            <a:r>
              <a:rPr lang="ru-RU" sz="1400" b="1" dirty="0">
                <a:solidFill>
                  <a:srgbClr val="000000"/>
                </a:solidFill>
                <a:latin typeface="+mn-lt"/>
                <a:ea typeface="Times New Roman" panose="02020603050405020304" pitchFamily="18" charset="0"/>
              </a:rPr>
              <a:t> </a:t>
            </a:r>
            <a:r>
              <a:rPr lang="ru-RU" sz="1400" dirty="0">
                <a:latin typeface="+mn-lt"/>
              </a:rPr>
              <a:t>на создание полосы препятствий для тренировок </a:t>
            </a:r>
            <a:r>
              <a:rPr lang="ru-RU" sz="1400" dirty="0" err="1">
                <a:latin typeface="+mn-lt"/>
              </a:rPr>
              <a:t>газодымозащитников</a:t>
            </a:r>
            <a:r>
              <a:rPr lang="ru-RU" sz="1400" dirty="0">
                <a:latin typeface="+mn-lt"/>
              </a:rPr>
              <a:t> на свежем воздухе (п.26);</a:t>
            </a:r>
            <a:endParaRPr lang="ru-RU" sz="1400" b="1" dirty="0">
              <a:solidFill>
                <a:srgbClr val="000000"/>
              </a:solidFill>
              <a:latin typeface="+mn-lt"/>
              <a:ea typeface="Times New Roman" panose="02020603050405020304" pitchFamily="18" charset="0"/>
            </a:endParaRPr>
          </a:p>
          <a:p>
            <a:pPr algn="just" hangingPunct="0">
              <a:spcAft>
                <a:spcPts val="0"/>
              </a:spcAft>
            </a:pPr>
            <a:r>
              <a:rPr lang="ru-RU" sz="1400" dirty="0">
                <a:solidFill>
                  <a:srgbClr val="000000"/>
                </a:solidFill>
                <a:latin typeface="+mn-lt"/>
                <a:ea typeface="Times New Roman" panose="02020603050405020304" pitchFamily="18" charset="0"/>
              </a:rPr>
              <a:t>-</a:t>
            </a:r>
            <a:r>
              <a:rPr lang="ru-RU" sz="1400" b="1" dirty="0">
                <a:solidFill>
                  <a:srgbClr val="000000"/>
                </a:solidFill>
                <a:latin typeface="+mn-lt"/>
                <a:ea typeface="Times New Roman" panose="02020603050405020304" pitchFamily="18" charset="0"/>
              </a:rPr>
              <a:t> </a:t>
            </a:r>
            <a:r>
              <a:rPr lang="ru-RU" sz="1400" dirty="0">
                <a:solidFill>
                  <a:srgbClr val="000000"/>
                </a:solidFill>
                <a:latin typeface="+mn-lt"/>
                <a:ea typeface="Times New Roman" panose="02020603050405020304" pitchFamily="18" charset="0"/>
              </a:rPr>
              <a:t>на создание открытой многофункциональной спортивной площадки для профессионально-прикладной физической подготовки обучающихся Ивановской пожарно-спасательной академии ГПС МЧС России (п.37).</a:t>
            </a:r>
            <a:endParaRPr lang="ru-RU" sz="1400" dirty="0">
              <a:effectLst/>
              <a:latin typeface="+mn-lt"/>
              <a:ea typeface="Times New Roman" panose="02020603050405020304" pitchFamily="18" charset="0"/>
            </a:endParaRPr>
          </a:p>
        </p:txBody>
      </p:sp>
      <p:sp>
        <p:nvSpPr>
          <p:cNvPr id="19" name="Прямоугольник 18"/>
          <p:cNvSpPr/>
          <p:nvPr/>
        </p:nvSpPr>
        <p:spPr>
          <a:xfrm>
            <a:off x="380968" y="3429000"/>
            <a:ext cx="9289137" cy="1169551"/>
          </a:xfrm>
          <a:prstGeom prst="rect">
            <a:avLst/>
          </a:prstGeom>
        </p:spPr>
        <p:txBody>
          <a:bodyPr wrap="square">
            <a:spAutoFit/>
          </a:bodyPr>
          <a:lstStyle/>
          <a:p>
            <a:r>
              <a:rPr lang="ru-RU" sz="1400" b="1" dirty="0">
                <a:latin typeface="+mn-lt"/>
              </a:rPr>
              <a:t>МЕТОДИЧЕСКИЕ РЕКОМЕНДАЦИИ / НАУЧНО ОБОСНОВАННЫЕ ПРЕДЛОЖЕНИЯ: </a:t>
            </a:r>
            <a:br>
              <a:rPr lang="ru-RU" sz="1400" b="1" dirty="0">
                <a:latin typeface="+mn-lt"/>
              </a:rPr>
            </a:br>
            <a:r>
              <a:rPr lang="ru-RU" sz="1400" dirty="0">
                <a:latin typeface="+mn-lt"/>
              </a:rPr>
              <a:t> </a:t>
            </a:r>
            <a:r>
              <a:rPr lang="en-US" sz="1400" dirty="0">
                <a:latin typeface="+mn-lt"/>
              </a:rPr>
              <a:t>-</a:t>
            </a:r>
            <a:r>
              <a:rPr lang="ru-RU" sz="1400" dirty="0">
                <a:latin typeface="+mn-lt"/>
              </a:rPr>
              <a:t> по совершенствованию деятельности органов Государственного пожарного надзора в сфере формирования у представителей различных категорий населения социально ответственного и безопасного поведения (п.24);</a:t>
            </a:r>
          </a:p>
          <a:p>
            <a:r>
              <a:rPr lang="ru-RU" sz="1400" dirty="0">
                <a:latin typeface="+mn-lt"/>
              </a:rPr>
              <a:t>- по проведению занятий на полосе препятствий для </a:t>
            </a:r>
            <a:r>
              <a:rPr lang="ru-RU" sz="1400" dirty="0" err="1">
                <a:latin typeface="+mn-lt"/>
              </a:rPr>
              <a:t>газодымозащитников</a:t>
            </a:r>
            <a:r>
              <a:rPr lang="ru-RU" sz="1400" dirty="0">
                <a:latin typeface="+mn-lt"/>
              </a:rPr>
              <a:t> на свежем воздухе (п.26);</a:t>
            </a:r>
          </a:p>
          <a:p>
            <a:r>
              <a:rPr lang="ru-RU" sz="1400" dirty="0">
                <a:latin typeface="+mn-lt"/>
              </a:rPr>
              <a:t>- по составлению планов эвакуации автомобилей при пожаре (п.28).</a:t>
            </a:r>
          </a:p>
        </p:txBody>
      </p:sp>
      <p:sp>
        <p:nvSpPr>
          <p:cNvPr id="21" name="Прямоугольник 20">
            <a:extLst>
              <a:ext uri="{FF2B5EF4-FFF2-40B4-BE49-F238E27FC236}">
                <a16:creationId xmlns:a16="http://schemas.microsoft.com/office/drawing/2014/main" id="{092B32DF-5B05-48CD-ADC0-B4F0927E25BD}"/>
              </a:ext>
            </a:extLst>
          </p:cNvPr>
          <p:cNvSpPr/>
          <p:nvPr/>
        </p:nvSpPr>
        <p:spPr>
          <a:xfrm>
            <a:off x="309530" y="1285860"/>
            <a:ext cx="9313588" cy="1169551"/>
          </a:xfrm>
          <a:prstGeom prst="rect">
            <a:avLst/>
          </a:prstGeom>
        </p:spPr>
        <p:txBody>
          <a:bodyPr wrap="square">
            <a:spAutoFit/>
          </a:bodyPr>
          <a:lstStyle/>
          <a:p>
            <a:pPr algn="just"/>
            <a:r>
              <a:rPr lang="ru-RU" sz="1400" b="1" dirty="0">
                <a:latin typeface="+mn-lt"/>
              </a:rPr>
              <a:t>РЕЗУЛЬТАТЫ ИНТЕЛЛЕКТУАЛЬНОЙ ДЕЯТЕЛЬНОСТИ :</a:t>
            </a:r>
          </a:p>
          <a:p>
            <a:pPr algn="just"/>
            <a:r>
              <a:rPr lang="ru-RU" sz="1400" dirty="0">
                <a:latin typeface="+mn-lt"/>
              </a:rPr>
              <a:t>- программа для ЭВМ «Расчет зон принятия решений по защите населения при авариях на радиационно-опасных объектах» (п.27);</a:t>
            </a:r>
          </a:p>
          <a:p>
            <a:pPr algn="just"/>
            <a:r>
              <a:rPr lang="ru-RU" sz="1400" dirty="0">
                <a:latin typeface="+mn-lt"/>
              </a:rPr>
              <a:t>- программа для ЭВМ «Расчет радиационной обстановки в очаге ядерного поражения» (п.27);</a:t>
            </a:r>
          </a:p>
          <a:p>
            <a:pPr marL="285750" indent="-285750" algn="just"/>
            <a:r>
              <a:rPr lang="ru-RU" sz="1400" dirty="0">
                <a:latin typeface="+mn-lt"/>
              </a:rPr>
              <a:t>- патент на полезную модель «Кровельная лестница» (п.32).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90328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815138"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pPr/>
              <a:t>7</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050"/>
          </a:xfrm>
          <a:prstGeom prst="rect">
            <a:avLst/>
          </a:prstGeom>
        </p:spPr>
        <p:txBody>
          <a:bodyPr>
            <a:spAutoFit/>
          </a:bodyPr>
          <a:lstStyle/>
          <a:p>
            <a:pPr marL="29857" algn="ctr">
              <a:defRPr/>
            </a:pPr>
            <a:r>
              <a:rPr lang="ru-RU" sz="2000" b="1" dirty="0">
                <a:latin typeface="+mn-lt"/>
              </a:rPr>
              <a:t>1. Описание научно-исследовательских работ (на внебюджетной основе)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73843" y="471131"/>
            <a:ext cx="9358313" cy="738664"/>
          </a:xfrm>
          <a:prstGeom prst="rect">
            <a:avLst/>
          </a:prstGeom>
        </p:spPr>
        <p:txBody>
          <a:bodyPr>
            <a:spAutoFit/>
          </a:bodyPr>
          <a:lstStyle/>
          <a:p>
            <a:pPr algn="ctr">
              <a:defRPr/>
            </a:pPr>
            <a:r>
              <a:rPr lang="ru-RU" sz="1400" b="1" dirty="0">
                <a:latin typeface="+mn-lt"/>
              </a:rPr>
              <a:t>НИР «Разработка научно обоснованных предложений по применению технологий виртуальной, дополненной и смешанной реальностей при изучении практических вопросов наблюдения и контроля радиационной и химической обстановки» (шифр «Мобильность-РХМ»)</a:t>
            </a:r>
          </a:p>
        </p:txBody>
      </p:sp>
      <p:sp>
        <p:nvSpPr>
          <p:cNvPr id="13" name="Прямоугольник 12">
            <a:extLst>
              <a:ext uri="{FF2B5EF4-FFF2-40B4-BE49-F238E27FC236}">
                <a16:creationId xmlns:a16="http://schemas.microsoft.com/office/drawing/2014/main" id="{0A14848D-AD9F-468C-A385-9AC7C1CD18A7}"/>
              </a:ext>
            </a:extLst>
          </p:cNvPr>
          <p:cNvSpPr/>
          <p:nvPr/>
        </p:nvSpPr>
        <p:spPr>
          <a:xfrm>
            <a:off x="200025" y="1473200"/>
            <a:ext cx="7633295" cy="2505301"/>
          </a:xfrm>
          <a:prstGeom prst="rect">
            <a:avLst/>
          </a:prstGeom>
        </p:spPr>
        <p:txBody>
          <a:bodyPr wrap="square">
            <a:spAutoFit/>
          </a:bodyPr>
          <a:lstStyle/>
          <a:p>
            <a:pPr marL="989013" indent="-989013" algn="just">
              <a:defRPr/>
            </a:pPr>
            <a:r>
              <a:rPr lang="ru-RU" sz="1400" b="1" dirty="0">
                <a:latin typeface="+mn-lt"/>
              </a:rPr>
              <a:t>Заказчик: </a:t>
            </a:r>
            <a:r>
              <a:rPr lang="ru-RU" sz="1400" dirty="0">
                <a:latin typeface="+mn-lt"/>
              </a:rPr>
              <a:t>Ивановская пожарно-­спасательная академия ГПС МЧС России </a:t>
            </a:r>
          </a:p>
          <a:p>
            <a:pPr algn="just">
              <a:defRPr/>
            </a:pPr>
            <a:r>
              <a:rPr lang="ru-RU" sz="1400" b="1" dirty="0">
                <a:solidFill>
                  <a:prstClr val="black"/>
                </a:solidFill>
                <a:latin typeface="+mn-lt"/>
              </a:rPr>
              <a:t>Исполнитель: </a:t>
            </a:r>
            <a:r>
              <a:rPr lang="ru-RU" sz="1400" dirty="0">
                <a:solidFill>
                  <a:prstClr val="black"/>
                </a:solidFill>
                <a:latin typeface="+mn-lt"/>
              </a:rPr>
              <a:t>ЗАО «Институт телекоммуникаций»</a:t>
            </a:r>
            <a:endParaRPr lang="ru-RU" sz="1400" dirty="0">
              <a:latin typeface="+mn-lt"/>
            </a:endParaRPr>
          </a:p>
          <a:p>
            <a:pPr>
              <a:defRPr/>
            </a:pPr>
            <a:r>
              <a:rPr lang="ru-RU" sz="1400" b="1" dirty="0">
                <a:latin typeface="+mn-lt"/>
              </a:rPr>
              <a:t>Сроки выполнения:  </a:t>
            </a:r>
            <a:r>
              <a:rPr lang="ru-RU" sz="1400" dirty="0">
                <a:latin typeface="+mn-lt"/>
              </a:rPr>
              <a:t>27.12.2022 - 15.12.2024 гг.</a:t>
            </a:r>
          </a:p>
          <a:p>
            <a:pPr algn="just">
              <a:defRPr/>
            </a:pPr>
            <a:endParaRPr lang="ru-RU" sz="1400" b="1" dirty="0">
              <a:solidFill>
                <a:prstClr val="black"/>
              </a:solidFill>
              <a:latin typeface="+mn-lt"/>
            </a:endParaRPr>
          </a:p>
          <a:p>
            <a:pPr algn="just">
              <a:defRPr/>
            </a:pPr>
            <a:r>
              <a:rPr lang="ru-RU" sz="1400" b="1" dirty="0">
                <a:solidFill>
                  <a:prstClr val="black"/>
                </a:solidFill>
                <a:latin typeface="+mn-lt"/>
              </a:rPr>
              <a:t>Основные результаты </a:t>
            </a:r>
            <a:r>
              <a:rPr lang="en-US" sz="1400" b="1" dirty="0">
                <a:solidFill>
                  <a:prstClr val="black"/>
                </a:solidFill>
                <a:latin typeface="+mn-lt"/>
              </a:rPr>
              <a:t>II </a:t>
            </a:r>
            <a:r>
              <a:rPr lang="ru-RU" sz="1400" b="1" dirty="0">
                <a:solidFill>
                  <a:prstClr val="black"/>
                </a:solidFill>
                <a:latin typeface="+mn-lt"/>
              </a:rPr>
              <a:t>этапа: </a:t>
            </a:r>
          </a:p>
          <a:p>
            <a:pPr algn="just">
              <a:lnSpc>
                <a:spcPct val="110000"/>
              </a:lnSpc>
            </a:pPr>
            <a:r>
              <a:rPr lang="ru-RU" sz="1400" dirty="0">
                <a:latin typeface="+mn-lt"/>
              </a:rPr>
              <a:t>1. Отчет о НИР (заключительный).</a:t>
            </a:r>
          </a:p>
          <a:p>
            <a:pPr algn="just">
              <a:lnSpc>
                <a:spcPct val="110000"/>
              </a:lnSpc>
            </a:pPr>
            <a:r>
              <a:rPr lang="ru-RU" sz="1400" dirty="0">
                <a:latin typeface="+mn-lt"/>
              </a:rPr>
              <a:t>2. Отчет о патентных исследованиях.</a:t>
            </a:r>
          </a:p>
          <a:p>
            <a:pPr algn="just"/>
            <a:r>
              <a:rPr lang="ru-RU" sz="1400" dirty="0">
                <a:latin typeface="+mn-lt"/>
              </a:rPr>
              <a:t>3. </a:t>
            </a:r>
            <a:r>
              <a:rPr lang="ru-RU" sz="1400" dirty="0">
                <a:solidFill>
                  <a:srgbClr val="000000"/>
                </a:solidFill>
                <a:effectLst/>
                <a:latin typeface="+mn-lt"/>
                <a:ea typeface="Times New Roman" panose="02020603050405020304" pitchFamily="18" charset="0"/>
              </a:rPr>
              <a:t>Макет учебно-тренировочного комплекса «Макет УТК радиационной и химической защиты».</a:t>
            </a:r>
          </a:p>
          <a:p>
            <a:pPr algn="just"/>
            <a:r>
              <a:rPr lang="ru-RU" sz="1400" dirty="0">
                <a:solidFill>
                  <a:srgbClr val="000000"/>
                </a:solidFill>
                <a:latin typeface="+mn-lt"/>
                <a:ea typeface="Times New Roman" panose="02020603050405020304" pitchFamily="18" charset="0"/>
              </a:rPr>
              <a:t>4. </a:t>
            </a:r>
            <a:r>
              <a:rPr lang="ru-RU" sz="1400" dirty="0">
                <a:latin typeface="+mn-lt"/>
              </a:rPr>
              <a:t>Программы для ЭВМ </a:t>
            </a:r>
            <a:r>
              <a:rPr lang="ru-RU" sz="1400" dirty="0">
                <a:effectLst/>
                <a:latin typeface="+mn-lt"/>
                <a:ea typeface="Times New Roman" panose="02020603050405020304" pitchFamily="18" charset="0"/>
              </a:rPr>
              <a:t>«Управление системами РХМ» и «Приборы РХМ MB </a:t>
            </a:r>
            <a:r>
              <a:rPr lang="ru-RU" sz="1400" dirty="0" err="1">
                <a:effectLst/>
                <a:latin typeface="+mn-lt"/>
                <a:ea typeface="Times New Roman" panose="02020603050405020304" pitchFamily="18" charset="0"/>
              </a:rPr>
              <a:t>Sprinter</a:t>
            </a:r>
            <a:r>
              <a:rPr lang="ru-RU" sz="1400" dirty="0">
                <a:effectLst/>
                <a:latin typeface="+mn-lt"/>
                <a:ea typeface="Times New Roman" panose="02020603050405020304" pitchFamily="18" charset="0"/>
              </a:rPr>
              <a:t>».</a:t>
            </a:r>
          </a:p>
          <a:p>
            <a:pPr algn="just"/>
            <a:r>
              <a:rPr lang="ru-RU" sz="1400" dirty="0">
                <a:effectLst/>
                <a:latin typeface="+mn-lt"/>
                <a:ea typeface="Times New Roman" panose="02020603050405020304" pitchFamily="18" charset="0"/>
              </a:rPr>
              <a:t>5. Заявка о выдаче патента на полезную модель «Учебно-тренировочный комплекс радиационной и химической защиты».</a:t>
            </a:r>
          </a:p>
        </p:txBody>
      </p:sp>
      <p:pic>
        <p:nvPicPr>
          <p:cNvPr id="18" name="Рисунок 17">
            <a:extLst>
              <a:ext uri="{FF2B5EF4-FFF2-40B4-BE49-F238E27FC236}">
                <a16:creationId xmlns:a16="http://schemas.microsoft.com/office/drawing/2014/main" id="{29D0D6BD-1B06-470D-8B93-37C1713313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60" y="4349421"/>
            <a:ext cx="2847462" cy="1627506"/>
          </a:xfrm>
          <a:prstGeom prst="rect">
            <a:avLst/>
          </a:prstGeom>
          <a:ln>
            <a:noFill/>
          </a:ln>
          <a:effectLst/>
        </p:spPr>
      </p:pic>
      <p:pic>
        <p:nvPicPr>
          <p:cNvPr id="19" name="Рисунок 18">
            <a:extLst>
              <a:ext uri="{FF2B5EF4-FFF2-40B4-BE49-F238E27FC236}">
                <a16:creationId xmlns:a16="http://schemas.microsoft.com/office/drawing/2014/main" id="{7ABCBD28-470F-4AAE-A4FC-7F82A5D10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136" y="4349420"/>
            <a:ext cx="2820422" cy="1627507"/>
          </a:xfrm>
          <a:prstGeom prst="rect">
            <a:avLst/>
          </a:prstGeom>
          <a:ln>
            <a:noFill/>
          </a:ln>
          <a:effectLst/>
        </p:spPr>
      </p:pic>
      <p:pic>
        <p:nvPicPr>
          <p:cNvPr id="4" name="Рисунок 3">
            <a:extLst>
              <a:ext uri="{FF2B5EF4-FFF2-40B4-BE49-F238E27FC236}">
                <a16:creationId xmlns:a16="http://schemas.microsoft.com/office/drawing/2014/main" id="{6FD631C7-AFF4-42AC-93FE-D6E65467A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972" y="1490848"/>
            <a:ext cx="1494146" cy="2112890"/>
          </a:xfrm>
          <a:prstGeom prst="rect">
            <a:avLst/>
          </a:prstGeom>
          <a:effectLst>
            <a:outerShdw blurRad="63500" sx="102000" sy="102000" algn="ctr" rotWithShape="0">
              <a:prstClr val="black">
                <a:alpha val="40000"/>
              </a:prstClr>
            </a:outerShdw>
          </a:effectLst>
        </p:spPr>
      </p:pic>
      <p:pic>
        <p:nvPicPr>
          <p:cNvPr id="11" name="Рисунок 10">
            <a:extLst>
              <a:ext uri="{FF2B5EF4-FFF2-40B4-BE49-F238E27FC236}">
                <a16:creationId xmlns:a16="http://schemas.microsoft.com/office/drawing/2014/main" id="{79052FA4-7A0B-4895-A007-8AA45E957B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1922" y="3888809"/>
            <a:ext cx="1469803" cy="2078468"/>
          </a:xfrm>
          <a:prstGeom prst="rect">
            <a:avLst/>
          </a:prstGeom>
          <a:effectLst>
            <a:outerShdw blurRad="63500" sx="102000" sy="102000" algn="ctr" rotWithShape="0">
              <a:prstClr val="black">
                <a:alpha val="40000"/>
              </a:prstClr>
            </a:outerShdw>
          </a:effectLst>
        </p:spPr>
      </p:pic>
      <p:pic>
        <p:nvPicPr>
          <p:cNvPr id="16" name="Рисунок 15">
            <a:extLst>
              <a:ext uri="{FF2B5EF4-FFF2-40B4-BE49-F238E27FC236}">
                <a16:creationId xmlns:a16="http://schemas.microsoft.com/office/drawing/2014/main" id="{3EF4D967-EECD-47E3-9EBA-42985A9CC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5622" y="4349420"/>
            <a:ext cx="2170010" cy="1627507"/>
          </a:xfrm>
          <a:prstGeom prst="rect">
            <a:avLst/>
          </a:prstGeom>
          <a:ln>
            <a:noFill/>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71993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815138"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pPr/>
              <a:t>8</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050"/>
          </a:xfrm>
          <a:prstGeom prst="rect">
            <a:avLst/>
          </a:prstGeom>
        </p:spPr>
        <p:txBody>
          <a:bodyPr>
            <a:spAutoFit/>
          </a:bodyPr>
          <a:lstStyle/>
          <a:p>
            <a:pPr marL="29857" algn="ctr">
              <a:defRPr/>
            </a:pPr>
            <a:r>
              <a:rPr lang="ru-RU" sz="2000" b="1" dirty="0">
                <a:latin typeface="+mn-lt"/>
              </a:rPr>
              <a:t>1. Описание научно-исследовательских работ (на внебюджетной основе)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73843" y="471131"/>
            <a:ext cx="9358313" cy="523220"/>
          </a:xfrm>
          <a:prstGeom prst="rect">
            <a:avLst/>
          </a:prstGeom>
        </p:spPr>
        <p:txBody>
          <a:bodyPr>
            <a:spAutoFit/>
          </a:bodyPr>
          <a:lstStyle/>
          <a:p>
            <a:pPr algn="ctr">
              <a:defRPr/>
            </a:pPr>
            <a:r>
              <a:rPr lang="ru-RU" sz="1400" b="1" dirty="0">
                <a:latin typeface="+mn-lt"/>
              </a:rPr>
              <a:t>НИР «Исследования по применению технологий виртуальной, дополненной и смешанной реальностей при подготовке пожарных и спасателей» (шифр «Подготовка-ПС»)</a:t>
            </a:r>
          </a:p>
        </p:txBody>
      </p:sp>
      <p:sp>
        <p:nvSpPr>
          <p:cNvPr id="13" name="Прямоугольник 12">
            <a:extLst>
              <a:ext uri="{FF2B5EF4-FFF2-40B4-BE49-F238E27FC236}">
                <a16:creationId xmlns:a16="http://schemas.microsoft.com/office/drawing/2014/main" id="{0A14848D-AD9F-468C-A385-9AC7C1CD18A7}"/>
              </a:ext>
            </a:extLst>
          </p:cNvPr>
          <p:cNvSpPr/>
          <p:nvPr/>
        </p:nvSpPr>
        <p:spPr>
          <a:xfrm>
            <a:off x="200472" y="1200131"/>
            <a:ext cx="7775500" cy="3527569"/>
          </a:xfrm>
          <a:prstGeom prst="rect">
            <a:avLst/>
          </a:prstGeom>
        </p:spPr>
        <p:txBody>
          <a:bodyPr wrap="square">
            <a:spAutoFit/>
          </a:bodyPr>
          <a:lstStyle/>
          <a:p>
            <a:pPr marL="989013" indent="-989013" algn="just">
              <a:defRPr/>
            </a:pPr>
            <a:r>
              <a:rPr lang="ru-RU" sz="1400" b="1" dirty="0">
                <a:latin typeface="+mn-lt"/>
              </a:rPr>
              <a:t>Заказчик: </a:t>
            </a:r>
            <a:r>
              <a:rPr lang="ru-RU" sz="1400" dirty="0">
                <a:latin typeface="+mn-lt"/>
              </a:rPr>
              <a:t>Ивановская пожарно-­спасательная академия ГПС МЧС России </a:t>
            </a:r>
          </a:p>
          <a:p>
            <a:pPr algn="just">
              <a:defRPr/>
            </a:pPr>
            <a:r>
              <a:rPr lang="ru-RU" sz="1400" b="1" dirty="0">
                <a:solidFill>
                  <a:prstClr val="black"/>
                </a:solidFill>
                <a:latin typeface="+mn-lt"/>
              </a:rPr>
              <a:t>Исполнитель: </a:t>
            </a:r>
            <a:r>
              <a:rPr lang="ru-RU" sz="1400" dirty="0">
                <a:solidFill>
                  <a:prstClr val="black"/>
                </a:solidFill>
                <a:latin typeface="+mn-lt"/>
              </a:rPr>
              <a:t>ЗАО «Институт телекоммуникаций»</a:t>
            </a:r>
            <a:endParaRPr lang="ru-RU" sz="1400" dirty="0">
              <a:latin typeface="+mn-lt"/>
            </a:endParaRPr>
          </a:p>
          <a:p>
            <a:pPr>
              <a:defRPr/>
            </a:pPr>
            <a:r>
              <a:rPr lang="ru-RU" sz="1400" b="1" dirty="0">
                <a:latin typeface="+mn-lt"/>
              </a:rPr>
              <a:t>Сроки выполнения:  </a:t>
            </a:r>
            <a:r>
              <a:rPr lang="ru-RU" sz="1400" dirty="0">
                <a:latin typeface="+mn-lt"/>
              </a:rPr>
              <a:t>10.02.2023 - 15.12.2025 гг.</a:t>
            </a:r>
          </a:p>
          <a:p>
            <a:pPr>
              <a:defRPr/>
            </a:pPr>
            <a:endParaRPr lang="ru-RU" sz="1400" dirty="0">
              <a:latin typeface="+mn-lt"/>
            </a:endParaRPr>
          </a:p>
          <a:p>
            <a:pPr algn="just">
              <a:defRPr/>
            </a:pPr>
            <a:r>
              <a:rPr lang="ru-RU" sz="1400" b="1" dirty="0">
                <a:solidFill>
                  <a:prstClr val="black"/>
                </a:solidFill>
                <a:latin typeface="+mn-lt"/>
              </a:rPr>
              <a:t>Основные результаты </a:t>
            </a:r>
            <a:r>
              <a:rPr lang="en-US" sz="1400" b="1" dirty="0">
                <a:solidFill>
                  <a:prstClr val="black"/>
                </a:solidFill>
                <a:latin typeface="+mn-lt"/>
              </a:rPr>
              <a:t>II </a:t>
            </a:r>
            <a:r>
              <a:rPr lang="ru-RU" sz="1400" b="1" dirty="0">
                <a:solidFill>
                  <a:prstClr val="black"/>
                </a:solidFill>
                <a:latin typeface="+mn-lt"/>
              </a:rPr>
              <a:t>этапа: </a:t>
            </a:r>
          </a:p>
          <a:p>
            <a:pPr algn="just">
              <a:lnSpc>
                <a:spcPct val="110000"/>
              </a:lnSpc>
            </a:pPr>
            <a:r>
              <a:rPr lang="ru-RU" sz="1400" dirty="0">
                <a:latin typeface="+mn-lt"/>
              </a:rPr>
              <a:t>1. Отчет о НИР (промежуточный).</a:t>
            </a:r>
          </a:p>
          <a:p>
            <a:pPr algn="just">
              <a:lnSpc>
                <a:spcPct val="110000"/>
              </a:lnSpc>
            </a:pPr>
            <a:r>
              <a:rPr lang="ru-RU" sz="1400" dirty="0">
                <a:latin typeface="+mn-lt"/>
              </a:rPr>
              <a:t>2. Отчет о патентных исследованиях.</a:t>
            </a:r>
          </a:p>
          <a:p>
            <a:pPr algn="just">
              <a:lnSpc>
                <a:spcPct val="110000"/>
              </a:lnSpc>
            </a:pPr>
            <a:r>
              <a:rPr lang="ru-RU" sz="1400" dirty="0">
                <a:latin typeface="+mn-lt"/>
              </a:rPr>
              <a:t>3. Макет «AR-носимый комплект обучающегося» с программным обеспечением этапа 2 (аппаратные средства этапа 1 с новой версией ПО).</a:t>
            </a:r>
          </a:p>
          <a:p>
            <a:pPr algn="just">
              <a:lnSpc>
                <a:spcPct val="110000"/>
              </a:lnSpc>
            </a:pPr>
            <a:r>
              <a:rPr lang="ru-RU" sz="1400" dirty="0">
                <a:latin typeface="+mn-lt"/>
              </a:rPr>
              <a:t>4. Макет «MR(VR)-носимый комплект обучающегося» с программным обеспечением этапа 2 (аппаратные средства этапа 1 с новой версией ПО).</a:t>
            </a:r>
          </a:p>
          <a:p>
            <a:pPr>
              <a:lnSpc>
                <a:spcPct val="110000"/>
              </a:lnSpc>
            </a:pPr>
            <a:r>
              <a:rPr lang="ru-RU" sz="1400" dirty="0">
                <a:latin typeface="+mn-lt"/>
              </a:rPr>
              <a:t>5. Программа и методики исследовательских испытаний макетов на этапе 2 НИР.</a:t>
            </a:r>
          </a:p>
          <a:p>
            <a:pPr>
              <a:lnSpc>
                <a:spcPct val="110000"/>
              </a:lnSpc>
            </a:pPr>
            <a:r>
              <a:rPr lang="ru-RU" sz="1400" dirty="0">
                <a:latin typeface="+mn-lt"/>
              </a:rPr>
              <a:t>6. Акт и протоколы исследовательских испытаний макетов на этапе 2 НИР.</a:t>
            </a:r>
          </a:p>
          <a:p>
            <a:pPr lvl="0">
              <a:lnSpc>
                <a:spcPct val="110000"/>
              </a:lnSpc>
            </a:pPr>
            <a:r>
              <a:rPr lang="ru-RU" sz="1400" dirty="0">
                <a:latin typeface="+mn-lt"/>
              </a:rPr>
              <a:t>7. Программы для ЭВМ </a:t>
            </a:r>
            <a:r>
              <a:rPr lang="ru-RU" sz="1400" dirty="0">
                <a:effectLst/>
                <a:latin typeface="+mn-lt"/>
                <a:ea typeface="Times New Roman" panose="02020603050405020304" pitchFamily="18" charset="0"/>
              </a:rPr>
              <a:t>«Организация </a:t>
            </a:r>
            <a:r>
              <a:rPr lang="ru-RU" sz="1400" dirty="0" err="1">
                <a:effectLst/>
                <a:latin typeface="+mn-lt"/>
                <a:ea typeface="Times New Roman" panose="02020603050405020304" pitchFamily="18" charset="0"/>
              </a:rPr>
              <a:t>газодымозащитной</a:t>
            </a:r>
            <a:r>
              <a:rPr lang="ru-RU" sz="1400" dirty="0">
                <a:effectLst/>
                <a:latin typeface="+mn-lt"/>
                <a:ea typeface="Times New Roman" panose="02020603050405020304" pitchFamily="18" charset="0"/>
              </a:rPr>
              <a:t> службы» и «Расследование и экспертиза пожаров».</a:t>
            </a:r>
            <a:endParaRPr lang="ru-RU" sz="1400" dirty="0">
              <a:latin typeface="+mn-lt"/>
            </a:endParaRPr>
          </a:p>
        </p:txBody>
      </p:sp>
      <p:pic>
        <p:nvPicPr>
          <p:cNvPr id="7" name="Рисунок 6">
            <a:extLst>
              <a:ext uri="{FF2B5EF4-FFF2-40B4-BE49-F238E27FC236}">
                <a16:creationId xmlns:a16="http://schemas.microsoft.com/office/drawing/2014/main" id="{B4434054-6694-4783-B382-8E8E6121C97B}"/>
              </a:ext>
            </a:extLst>
          </p:cNvPr>
          <p:cNvPicPr>
            <a:picLocks noChangeAspect="1"/>
          </p:cNvPicPr>
          <p:nvPr/>
        </p:nvPicPr>
        <p:blipFill rotWithShape="1">
          <a:blip r:embed="rId2"/>
          <a:srcRect l="25286" t="20277" r="6384" b="12524"/>
          <a:stretch/>
        </p:blipFill>
        <p:spPr>
          <a:xfrm>
            <a:off x="2045310" y="5264048"/>
            <a:ext cx="2149597" cy="1189139"/>
          </a:xfrm>
          <a:prstGeom prst="rect">
            <a:avLst/>
          </a:prstGeom>
        </p:spPr>
      </p:pic>
      <p:pic>
        <p:nvPicPr>
          <p:cNvPr id="10" name="Рисунок 9">
            <a:extLst>
              <a:ext uri="{FF2B5EF4-FFF2-40B4-BE49-F238E27FC236}">
                <a16:creationId xmlns:a16="http://schemas.microsoft.com/office/drawing/2014/main" id="{65E440E9-3A15-47B9-85DF-1B6D046D6C77}"/>
              </a:ext>
            </a:extLst>
          </p:cNvPr>
          <p:cNvPicPr>
            <a:picLocks noChangeAspect="1"/>
          </p:cNvPicPr>
          <p:nvPr/>
        </p:nvPicPr>
        <p:blipFill rotWithShape="1">
          <a:blip r:embed="rId3"/>
          <a:srcRect l="26012" t="20277" r="5658" b="12524"/>
          <a:stretch/>
        </p:blipFill>
        <p:spPr>
          <a:xfrm>
            <a:off x="413841" y="4727699"/>
            <a:ext cx="2149598" cy="1189140"/>
          </a:xfrm>
          <a:prstGeom prst="rect">
            <a:avLst/>
          </a:prstGeom>
        </p:spPr>
      </p:pic>
      <p:pic>
        <p:nvPicPr>
          <p:cNvPr id="16" name="Рисунок 15">
            <a:extLst>
              <a:ext uri="{FF2B5EF4-FFF2-40B4-BE49-F238E27FC236}">
                <a16:creationId xmlns:a16="http://schemas.microsoft.com/office/drawing/2014/main" id="{D55D97F0-EAF7-4CB2-9F2D-0FAA3C031571}"/>
              </a:ext>
            </a:extLst>
          </p:cNvPr>
          <p:cNvPicPr>
            <a:picLocks noChangeAspect="1"/>
          </p:cNvPicPr>
          <p:nvPr/>
        </p:nvPicPr>
        <p:blipFill rotWithShape="1">
          <a:blip r:embed="rId4"/>
          <a:srcRect l="25286" t="20277" r="6384" b="12524"/>
          <a:stretch/>
        </p:blipFill>
        <p:spPr>
          <a:xfrm>
            <a:off x="5615609" y="5264047"/>
            <a:ext cx="2149598" cy="1189139"/>
          </a:xfrm>
          <a:prstGeom prst="rect">
            <a:avLst/>
          </a:prstGeom>
        </p:spPr>
      </p:pic>
      <p:pic>
        <p:nvPicPr>
          <p:cNvPr id="18" name="Рисунок 17">
            <a:extLst>
              <a:ext uri="{FF2B5EF4-FFF2-40B4-BE49-F238E27FC236}">
                <a16:creationId xmlns:a16="http://schemas.microsoft.com/office/drawing/2014/main" id="{EBE1888C-C349-420D-B41F-9FE6DAD372F6}"/>
              </a:ext>
            </a:extLst>
          </p:cNvPr>
          <p:cNvPicPr>
            <a:picLocks noChangeAspect="1"/>
          </p:cNvPicPr>
          <p:nvPr/>
        </p:nvPicPr>
        <p:blipFill rotWithShape="1">
          <a:blip r:embed="rId5"/>
          <a:srcRect l="26739" t="15912" r="43458" b="8646"/>
          <a:stretch/>
        </p:blipFill>
        <p:spPr>
          <a:xfrm>
            <a:off x="7975972" y="1286262"/>
            <a:ext cx="1656184" cy="2358173"/>
          </a:xfrm>
          <a:prstGeom prst="rect">
            <a:avLst/>
          </a:prstGeom>
          <a:effectLst>
            <a:outerShdw blurRad="63500" sx="102000" sy="102000" algn="ctr" rotWithShape="0">
              <a:prstClr val="black">
                <a:alpha val="40000"/>
              </a:prstClr>
            </a:outerShdw>
          </a:effectLst>
        </p:spPr>
      </p:pic>
      <p:pic>
        <p:nvPicPr>
          <p:cNvPr id="20" name="Рисунок 19">
            <a:extLst>
              <a:ext uri="{FF2B5EF4-FFF2-40B4-BE49-F238E27FC236}">
                <a16:creationId xmlns:a16="http://schemas.microsoft.com/office/drawing/2014/main" id="{533F6866-2387-452A-B376-B4910BBF095B}"/>
              </a:ext>
            </a:extLst>
          </p:cNvPr>
          <p:cNvPicPr>
            <a:picLocks noChangeAspect="1"/>
          </p:cNvPicPr>
          <p:nvPr/>
        </p:nvPicPr>
        <p:blipFill rotWithShape="1">
          <a:blip r:embed="rId6"/>
          <a:srcRect l="26430" t="15470" r="42731" b="8646"/>
          <a:stretch/>
        </p:blipFill>
        <p:spPr>
          <a:xfrm>
            <a:off x="7983582" y="3883472"/>
            <a:ext cx="1648574" cy="2281832"/>
          </a:xfrm>
          <a:prstGeom prst="rect">
            <a:avLst/>
          </a:prstGeom>
          <a:effectLst>
            <a:outerShdw blurRad="63500" sx="102000" sy="102000" algn="ctr" rotWithShape="0">
              <a:prstClr val="black">
                <a:alpha val="40000"/>
              </a:prstClr>
            </a:outerShdw>
          </a:effectLst>
        </p:spPr>
      </p:pic>
      <p:pic>
        <p:nvPicPr>
          <p:cNvPr id="14" name="Рисунок 13">
            <a:extLst>
              <a:ext uri="{FF2B5EF4-FFF2-40B4-BE49-F238E27FC236}">
                <a16:creationId xmlns:a16="http://schemas.microsoft.com/office/drawing/2014/main" id="{3CB8310F-13A8-4C8F-A112-C3EA4CC8BAE4}"/>
              </a:ext>
            </a:extLst>
          </p:cNvPr>
          <p:cNvPicPr>
            <a:picLocks noChangeAspect="1"/>
          </p:cNvPicPr>
          <p:nvPr/>
        </p:nvPicPr>
        <p:blipFill rotWithShape="1">
          <a:blip r:embed="rId7"/>
          <a:srcRect l="25286" t="20277" r="6384" b="12524"/>
          <a:stretch/>
        </p:blipFill>
        <p:spPr>
          <a:xfrm>
            <a:off x="3878201" y="4727700"/>
            <a:ext cx="2149597" cy="1189139"/>
          </a:xfrm>
          <a:prstGeom prst="rect">
            <a:avLst/>
          </a:prstGeom>
        </p:spPr>
      </p:pic>
    </p:spTree>
    <p:extLst>
      <p:ext uri="{BB962C8B-B14F-4D97-AF65-F5344CB8AC3E}">
        <p14:creationId xmlns:p14="http://schemas.microsoft.com/office/powerpoint/2010/main" val="2436920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62546FF7-516D-4AB0-8B3A-6D4B94097894}"/>
              </a:ext>
            </a:extLst>
          </p:cNvPr>
          <p:cNvSpPr/>
          <p:nvPr/>
        </p:nvSpPr>
        <p:spPr>
          <a:xfrm>
            <a:off x="0" y="404813"/>
            <a:ext cx="9906000" cy="71993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2531" name="Номер слайда 3">
            <a:extLst>
              <a:ext uri="{FF2B5EF4-FFF2-40B4-BE49-F238E27FC236}">
                <a16:creationId xmlns:a16="http://schemas.microsoft.com/office/drawing/2014/main" id="{B4A0016D-B2DB-47BB-9DC3-5B95E48E457E}"/>
              </a:ext>
            </a:extLst>
          </p:cNvPr>
          <p:cNvSpPr>
            <a:spLocks noGrp="1" noChangeArrowheads="1"/>
          </p:cNvSpPr>
          <p:nvPr>
            <p:ph type="sldNum" sz="quarter" idx="12"/>
          </p:nvPr>
        </p:nvSpPr>
        <p:spPr bwMode="auto">
          <a:xfrm>
            <a:off x="6815138" y="6376988"/>
            <a:ext cx="231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defRPr>
            </a:lvl9pPr>
          </a:lstStyle>
          <a:p>
            <a:fld id="{2E3859A3-7342-4324-8906-D9B0F820C408}" type="slidenum">
              <a:rPr lang="ru-RU" altLang="ru-RU" sz="1800">
                <a:solidFill>
                  <a:srgbClr val="7F7F7F"/>
                </a:solidFill>
                <a:latin typeface="Calibri" panose="020F0502020204030204" pitchFamily="34" charset="0"/>
              </a:rPr>
              <a:pPr/>
              <a:t>9</a:t>
            </a:fld>
            <a:endParaRPr lang="ru-RU" altLang="ru-RU" sz="1800">
              <a:solidFill>
                <a:srgbClr val="7F7F7F"/>
              </a:solidFill>
              <a:latin typeface="Calibri" panose="020F0502020204030204" pitchFamily="34" charset="0"/>
            </a:endParaRPr>
          </a:p>
        </p:txBody>
      </p:sp>
      <p:sp>
        <p:nvSpPr>
          <p:cNvPr id="5" name="Прямоугольник 4">
            <a:extLst>
              <a:ext uri="{FF2B5EF4-FFF2-40B4-BE49-F238E27FC236}">
                <a16:creationId xmlns:a16="http://schemas.microsoft.com/office/drawing/2014/main" id="{EA105519-F178-4BE5-915B-BF2EE70266DF}"/>
              </a:ext>
            </a:extLst>
          </p:cNvPr>
          <p:cNvSpPr/>
          <p:nvPr/>
        </p:nvSpPr>
        <p:spPr>
          <a:xfrm>
            <a:off x="0" y="0"/>
            <a:ext cx="9906000" cy="4048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6" name="Прямоугольник 5">
            <a:extLst>
              <a:ext uri="{FF2B5EF4-FFF2-40B4-BE49-F238E27FC236}">
                <a16:creationId xmlns:a16="http://schemas.microsoft.com/office/drawing/2014/main" id="{F07644D2-20CE-47E1-94AC-2D02911E4CFF}"/>
              </a:ext>
            </a:extLst>
          </p:cNvPr>
          <p:cNvSpPr/>
          <p:nvPr/>
        </p:nvSpPr>
        <p:spPr>
          <a:xfrm>
            <a:off x="704850" y="0"/>
            <a:ext cx="9201150" cy="400110"/>
          </a:xfrm>
          <a:prstGeom prst="rect">
            <a:avLst/>
          </a:prstGeom>
        </p:spPr>
        <p:txBody>
          <a:bodyPr>
            <a:spAutoFit/>
          </a:bodyPr>
          <a:lstStyle/>
          <a:p>
            <a:pPr marL="29857" algn="ctr">
              <a:defRPr/>
            </a:pPr>
            <a:r>
              <a:rPr lang="ru-RU" sz="2000" b="1" dirty="0">
                <a:latin typeface="+mn-lt"/>
              </a:rPr>
              <a:t>1. Описание научно-исследовательских работ (на внебюджетной основе) </a:t>
            </a:r>
          </a:p>
        </p:txBody>
      </p:sp>
      <p:sp>
        <p:nvSpPr>
          <p:cNvPr id="12" name="Прямоугольник 11">
            <a:extLst>
              <a:ext uri="{FF2B5EF4-FFF2-40B4-BE49-F238E27FC236}">
                <a16:creationId xmlns:a16="http://schemas.microsoft.com/office/drawing/2014/main" id="{AA5B53C1-075C-458C-AC05-2AA12D9EA180}"/>
              </a:ext>
            </a:extLst>
          </p:cNvPr>
          <p:cNvSpPr/>
          <p:nvPr/>
        </p:nvSpPr>
        <p:spPr>
          <a:xfrm>
            <a:off x="267679" y="479375"/>
            <a:ext cx="9358313" cy="523220"/>
          </a:xfrm>
          <a:prstGeom prst="rect">
            <a:avLst/>
          </a:prstGeom>
        </p:spPr>
        <p:txBody>
          <a:bodyPr>
            <a:spAutoFit/>
          </a:bodyPr>
          <a:lstStyle/>
          <a:p>
            <a:pPr algn="ctr">
              <a:defRPr/>
            </a:pPr>
            <a:r>
              <a:rPr lang="ru-RU" sz="1400" b="1" dirty="0">
                <a:latin typeface="+mn-lt"/>
              </a:rPr>
              <a:t>НИР «</a:t>
            </a:r>
            <a:r>
              <a:rPr lang="ru-RU" sz="1400" b="1" dirty="0">
                <a:effectLst/>
                <a:latin typeface="+mn-lt"/>
                <a:ea typeface="Calibri" panose="020F0502020204030204" pitchFamily="34" charset="0"/>
              </a:rPr>
              <a:t>Проведение экспериментальных исследований по тушению модельного очага пожара класса 233B и нестандартных очагов пожара с применением МПП «Буран-50»</a:t>
            </a:r>
            <a:r>
              <a:rPr lang="ru-RU" sz="1400" b="1" dirty="0">
                <a:latin typeface="+mn-lt"/>
              </a:rPr>
              <a:t>»</a:t>
            </a:r>
          </a:p>
        </p:txBody>
      </p:sp>
      <p:sp>
        <p:nvSpPr>
          <p:cNvPr id="13" name="Прямоугольник 12">
            <a:extLst>
              <a:ext uri="{FF2B5EF4-FFF2-40B4-BE49-F238E27FC236}">
                <a16:creationId xmlns:a16="http://schemas.microsoft.com/office/drawing/2014/main" id="{0A14848D-AD9F-468C-A385-9AC7C1CD18A7}"/>
              </a:ext>
            </a:extLst>
          </p:cNvPr>
          <p:cNvSpPr/>
          <p:nvPr/>
        </p:nvSpPr>
        <p:spPr>
          <a:xfrm>
            <a:off x="266833" y="3259379"/>
            <a:ext cx="6336704" cy="2893100"/>
          </a:xfrm>
          <a:prstGeom prst="rect">
            <a:avLst/>
          </a:prstGeom>
        </p:spPr>
        <p:txBody>
          <a:bodyPr wrap="square">
            <a:spAutoFit/>
          </a:bodyPr>
          <a:lstStyle/>
          <a:p>
            <a:pPr algn="just">
              <a:defRPr/>
            </a:pPr>
            <a:r>
              <a:rPr lang="ru-RU" sz="1400" b="1" dirty="0">
                <a:solidFill>
                  <a:prstClr val="black"/>
                </a:solidFill>
                <a:latin typeface="+mn-lt"/>
              </a:rPr>
              <a:t>Основные результаты: </a:t>
            </a:r>
          </a:p>
          <a:p>
            <a:pPr marL="342900" lvl="0" indent="-342900" algn="just">
              <a:spcAft>
                <a:spcPts val="0"/>
              </a:spcAft>
              <a:buFont typeface="Symbol" panose="05050102010706020507" pitchFamily="18" charset="2"/>
              <a:buChar char=""/>
            </a:pPr>
            <a:r>
              <a:rPr lang="ru-RU" sz="1400" dirty="0">
                <a:effectLst/>
                <a:latin typeface="+mn-lt"/>
                <a:ea typeface="Times New Roman" panose="02020603050405020304" pitchFamily="18" charset="0"/>
              </a:rPr>
              <a:t>определены технические характеристики насадка-распылителя, производства ООО «Техно», установленного на МПП «Буран-50»;</a:t>
            </a:r>
          </a:p>
          <a:p>
            <a:pPr marL="342900" lvl="0" indent="-342900" algn="just">
              <a:spcAft>
                <a:spcPts val="0"/>
              </a:spcAft>
              <a:buFont typeface="Symbol" panose="05050102010706020507" pitchFamily="18" charset="2"/>
              <a:buChar char=""/>
            </a:pPr>
            <a:r>
              <a:rPr lang="ru-RU" sz="1400" dirty="0">
                <a:effectLst/>
                <a:latin typeface="+mn-lt"/>
                <a:ea typeface="Times New Roman" panose="02020603050405020304" pitchFamily="18" charset="0"/>
              </a:rPr>
              <a:t>получены экспериментальные данные огнетушащей эффективности МПП «Буран-50» с </a:t>
            </a:r>
            <a:r>
              <a:rPr lang="ru-RU" sz="1400" dirty="0" err="1">
                <a:effectLst/>
                <a:latin typeface="+mn-lt"/>
                <a:ea typeface="Times New Roman" panose="02020603050405020304" pitchFamily="18" charset="0"/>
              </a:rPr>
              <a:t>насадком</a:t>
            </a:r>
            <a:r>
              <a:rPr lang="ru-RU" sz="1400" dirty="0">
                <a:effectLst/>
                <a:latin typeface="+mn-lt"/>
                <a:ea typeface="Times New Roman" panose="02020603050405020304" pitchFamily="18" charset="0"/>
              </a:rPr>
              <a:t>-распылителем, производства ООО «Техно», при тушении модельного очага пожара класса 233B и нестандартных очагов пожара;</a:t>
            </a:r>
          </a:p>
          <a:p>
            <a:pPr marL="342900" lvl="0" indent="-342900" algn="just">
              <a:spcAft>
                <a:spcPts val="0"/>
              </a:spcAft>
              <a:buFont typeface="Symbol" panose="05050102010706020507" pitchFamily="18" charset="2"/>
              <a:buChar char=""/>
            </a:pPr>
            <a:r>
              <a:rPr lang="ru-RU" sz="1400" dirty="0">
                <a:effectLst/>
                <a:latin typeface="+mn-lt"/>
                <a:ea typeface="Times New Roman" panose="02020603050405020304" pitchFamily="18" charset="0"/>
              </a:rPr>
              <a:t>определена защищаемая площадь МПП «Буран-50» с </a:t>
            </a:r>
            <a:r>
              <a:rPr lang="ru-RU" sz="1400" dirty="0" err="1">
                <a:effectLst/>
                <a:latin typeface="+mn-lt"/>
                <a:ea typeface="Times New Roman" panose="02020603050405020304" pitchFamily="18" charset="0"/>
              </a:rPr>
              <a:t>насадком</a:t>
            </a:r>
            <a:r>
              <a:rPr lang="ru-RU" sz="1400" dirty="0">
                <a:effectLst/>
                <a:latin typeface="+mn-lt"/>
                <a:ea typeface="Times New Roman" panose="02020603050405020304" pitchFamily="18" charset="0"/>
              </a:rPr>
              <a:t>-распылителем.</a:t>
            </a:r>
          </a:p>
          <a:p>
            <a:pPr marL="342900" lvl="0" indent="-342900" algn="just">
              <a:spcAft>
                <a:spcPts val="0"/>
              </a:spcAft>
              <a:buFont typeface="Symbol" panose="05050102010706020507" pitchFamily="18" charset="2"/>
              <a:buChar char=""/>
            </a:pPr>
            <a:endParaRPr lang="ru-RU" sz="1400" b="1" dirty="0">
              <a:solidFill>
                <a:prstClr val="black"/>
              </a:solidFill>
              <a:latin typeface="+mn-lt"/>
            </a:endParaRPr>
          </a:p>
          <a:p>
            <a:pPr algn="just">
              <a:spcAft>
                <a:spcPts val="0"/>
              </a:spcAft>
            </a:pPr>
            <a:r>
              <a:rPr lang="ru-RU" sz="1400" dirty="0">
                <a:effectLst/>
                <a:latin typeface="+mn-lt"/>
                <a:ea typeface="Times New Roman" panose="02020603050405020304" pitchFamily="18" charset="0"/>
              </a:rPr>
              <a:t>На основании полученных экспериментальных данных сделаны выводы о дальнейших перспективных исследований МПП «Буран-50» с новым </a:t>
            </a:r>
            <a:r>
              <a:rPr lang="ru-RU" sz="1400" dirty="0" err="1">
                <a:effectLst/>
                <a:latin typeface="+mn-lt"/>
                <a:ea typeface="Times New Roman" panose="02020603050405020304" pitchFamily="18" charset="0"/>
              </a:rPr>
              <a:t>насадком</a:t>
            </a:r>
            <a:r>
              <a:rPr lang="ru-RU" sz="1400" dirty="0">
                <a:effectLst/>
                <a:latin typeface="+mn-lt"/>
                <a:ea typeface="Times New Roman" panose="02020603050405020304" pitchFamily="18" charset="0"/>
              </a:rPr>
              <a:t>-распылителем, производства ООО «Техно</a:t>
            </a:r>
            <a:r>
              <a:rPr lang="ru-RU" sz="1400" dirty="0">
                <a:latin typeface="+mn-lt"/>
                <a:ea typeface="Times New Roman" panose="02020603050405020304" pitchFamily="18" charset="0"/>
              </a:rPr>
              <a:t>»</a:t>
            </a:r>
            <a:r>
              <a:rPr lang="ru-RU" sz="1400" dirty="0">
                <a:effectLst/>
                <a:latin typeface="+mn-lt"/>
                <a:ea typeface="Times New Roman" panose="02020603050405020304" pitchFamily="18" charset="0"/>
              </a:rPr>
              <a:t>.</a:t>
            </a:r>
            <a:endParaRPr lang="ru-RU" sz="1400" dirty="0">
              <a:effectLst/>
              <a:latin typeface="+mn-lt"/>
              <a:ea typeface="Calibri" panose="020F0502020204030204" pitchFamily="34" charset="0"/>
            </a:endParaRPr>
          </a:p>
        </p:txBody>
      </p:sp>
      <p:pic>
        <p:nvPicPr>
          <p:cNvPr id="11" name="Рисунок 10">
            <a:extLst>
              <a:ext uri="{FF2B5EF4-FFF2-40B4-BE49-F238E27FC236}">
                <a16:creationId xmlns:a16="http://schemas.microsoft.com/office/drawing/2014/main" id="{EFA275FC-FCD7-4728-BC7C-93346304C501}"/>
              </a:ext>
            </a:extLst>
          </p:cNvPr>
          <p:cNvPicPr/>
          <p:nvPr/>
        </p:nvPicPr>
        <p:blipFill rotWithShape="1">
          <a:blip r:embed="rId2" cstate="print">
            <a:extLst>
              <a:ext uri="{28A0092B-C50C-407E-A947-70E740481C1C}">
                <a14:useLocalDpi xmlns:a14="http://schemas.microsoft.com/office/drawing/2010/main" val="0"/>
              </a:ext>
            </a:extLst>
          </a:blip>
          <a:srcRect l="13843" r="1859"/>
          <a:stretch/>
        </p:blipFill>
        <p:spPr bwMode="auto">
          <a:xfrm>
            <a:off x="6897217" y="1196752"/>
            <a:ext cx="2707707" cy="1803223"/>
          </a:xfrm>
          <a:prstGeom prst="rect">
            <a:avLst/>
          </a:prstGeom>
          <a:noFill/>
          <a:ln>
            <a:noFill/>
          </a:ln>
          <a:effectLst/>
          <a:extLst>
            <a:ext uri="{53640926-AAD7-44D8-BBD7-CCE9431645EC}">
              <a14:shadowObscured xmlns:a14="http://schemas.microsoft.com/office/drawing/2010/main"/>
            </a:ext>
          </a:extLst>
        </p:spPr>
      </p:pic>
      <p:pic>
        <p:nvPicPr>
          <p:cNvPr id="14" name="Рисунок 13">
            <a:extLst>
              <a:ext uri="{FF2B5EF4-FFF2-40B4-BE49-F238E27FC236}">
                <a16:creationId xmlns:a16="http://schemas.microsoft.com/office/drawing/2014/main" id="{B7F7F3BE-2B08-417A-881F-B997927977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216" y="3068960"/>
            <a:ext cx="2720883" cy="1520537"/>
          </a:xfrm>
          <a:prstGeom prst="rect">
            <a:avLst/>
          </a:prstGeom>
          <a:noFill/>
          <a:ln>
            <a:noFill/>
          </a:ln>
          <a:effectLst/>
        </p:spPr>
      </p:pic>
      <p:pic>
        <p:nvPicPr>
          <p:cNvPr id="15" name="Рисунок 14">
            <a:extLst>
              <a:ext uri="{FF2B5EF4-FFF2-40B4-BE49-F238E27FC236}">
                <a16:creationId xmlns:a16="http://schemas.microsoft.com/office/drawing/2014/main" id="{A779CEEB-F334-4B95-B1D4-ED13CB6F4930}"/>
              </a:ext>
            </a:extLst>
          </p:cNvPr>
          <p:cNvPicPr/>
          <p:nvPr/>
        </p:nvPicPr>
        <p:blipFill rotWithShape="1">
          <a:blip r:embed="rId4">
            <a:extLst>
              <a:ext uri="{28A0092B-C50C-407E-A947-70E740481C1C}">
                <a14:useLocalDpi xmlns:a14="http://schemas.microsoft.com/office/drawing/2010/main" val="0"/>
              </a:ext>
            </a:extLst>
          </a:blip>
          <a:srcRect l="21028" t="2850" r="25255" b="21634"/>
          <a:stretch/>
        </p:blipFill>
        <p:spPr bwMode="auto">
          <a:xfrm>
            <a:off x="6900639" y="4653629"/>
            <a:ext cx="2717460" cy="1744073"/>
          </a:xfrm>
          <a:prstGeom prst="rect">
            <a:avLst/>
          </a:prstGeom>
          <a:noFill/>
          <a:ln>
            <a:noFill/>
          </a:ln>
          <a:effectLst/>
          <a:extLst>
            <a:ext uri="{53640926-AAD7-44D8-BBD7-CCE9431645EC}">
              <a14:shadowObscured xmlns:a14="http://schemas.microsoft.com/office/drawing/2010/main"/>
            </a:ext>
          </a:extLst>
        </p:spPr>
      </p:pic>
      <p:pic>
        <p:nvPicPr>
          <p:cNvPr id="3" name="Рисунок 2">
            <a:extLst>
              <a:ext uri="{FF2B5EF4-FFF2-40B4-BE49-F238E27FC236}">
                <a16:creationId xmlns:a16="http://schemas.microsoft.com/office/drawing/2014/main" id="{4DE183F6-C4B7-40C7-9746-CE993DD32CDB}"/>
              </a:ext>
            </a:extLst>
          </p:cNvPr>
          <p:cNvPicPr>
            <a:picLocks noChangeAspect="1"/>
          </p:cNvPicPr>
          <p:nvPr/>
        </p:nvPicPr>
        <p:blipFill rotWithShape="1">
          <a:blip r:embed="rId5"/>
          <a:srcRect l="26738" t="12524" r="42732" b="6062"/>
          <a:stretch/>
        </p:blipFill>
        <p:spPr>
          <a:xfrm>
            <a:off x="5432863" y="1196752"/>
            <a:ext cx="1398242" cy="2097363"/>
          </a:xfrm>
          <a:prstGeom prst="rect">
            <a:avLst/>
          </a:prstGeom>
          <a:effectLst>
            <a:outerShdw blurRad="63500" sx="102000" sy="102000" algn="ctr" rotWithShape="0">
              <a:prstClr val="black">
                <a:alpha val="40000"/>
              </a:prstClr>
            </a:outerShdw>
          </a:effectLst>
        </p:spPr>
      </p:pic>
      <p:sp>
        <p:nvSpPr>
          <p:cNvPr id="16" name="Прямоугольник 15">
            <a:extLst>
              <a:ext uri="{FF2B5EF4-FFF2-40B4-BE49-F238E27FC236}">
                <a16:creationId xmlns:a16="http://schemas.microsoft.com/office/drawing/2014/main" id="{1F2579DD-E1AC-4687-A328-8217FB504EDE}"/>
              </a:ext>
            </a:extLst>
          </p:cNvPr>
          <p:cNvSpPr/>
          <p:nvPr/>
        </p:nvSpPr>
        <p:spPr>
          <a:xfrm>
            <a:off x="266833" y="1274124"/>
            <a:ext cx="5166030" cy="1815882"/>
          </a:xfrm>
          <a:prstGeom prst="rect">
            <a:avLst/>
          </a:prstGeom>
        </p:spPr>
        <p:txBody>
          <a:bodyPr wrap="square">
            <a:spAutoFit/>
          </a:bodyPr>
          <a:lstStyle/>
          <a:p>
            <a:pPr marL="989013" indent="-989013" algn="just">
              <a:defRPr/>
            </a:pPr>
            <a:r>
              <a:rPr lang="ru-RU" sz="1400" b="1" dirty="0">
                <a:latin typeface="+mn-lt"/>
              </a:rPr>
              <a:t>Заказчик: </a:t>
            </a:r>
            <a:r>
              <a:rPr lang="ru-RU" sz="1400" dirty="0">
                <a:solidFill>
                  <a:prstClr val="black"/>
                </a:solidFill>
                <a:latin typeface="+mn-lt"/>
              </a:rPr>
              <a:t>ООО «Техно» </a:t>
            </a:r>
            <a:endParaRPr lang="ru-RU" sz="1400" dirty="0">
              <a:latin typeface="+mn-lt"/>
            </a:endParaRPr>
          </a:p>
          <a:p>
            <a:pPr algn="just">
              <a:defRPr/>
            </a:pPr>
            <a:r>
              <a:rPr lang="ru-RU" sz="1400" b="1" dirty="0">
                <a:solidFill>
                  <a:prstClr val="black"/>
                </a:solidFill>
                <a:latin typeface="+mn-lt"/>
              </a:rPr>
              <a:t>Исполнитель:  </a:t>
            </a:r>
            <a:r>
              <a:rPr lang="ru-RU" sz="1400" dirty="0">
                <a:latin typeface="+mn-lt"/>
              </a:rPr>
              <a:t>Ивановская пожарно-­спасательная академия ГПС МЧС России </a:t>
            </a:r>
          </a:p>
          <a:p>
            <a:pPr algn="just">
              <a:spcAft>
                <a:spcPts val="0"/>
              </a:spcAft>
            </a:pPr>
            <a:r>
              <a:rPr lang="ru-RU" sz="1400" b="1" dirty="0">
                <a:latin typeface="+mn-lt"/>
              </a:rPr>
              <a:t>Руководитель НИР:  </a:t>
            </a:r>
            <a:r>
              <a:rPr lang="ru-RU" sz="1400" dirty="0">
                <a:effectLst/>
                <a:latin typeface="+mn-lt"/>
                <a:ea typeface="Times New Roman" panose="02020603050405020304" pitchFamily="18" charset="0"/>
              </a:rPr>
              <a:t>начальник кафедры пожарной безопасности объектов защиты (в составе УНК «Государственный надзор»), </a:t>
            </a:r>
            <a:r>
              <a:rPr lang="ru-RU" sz="1400" dirty="0" err="1">
                <a:effectLst/>
                <a:latin typeface="+mn-lt"/>
                <a:ea typeface="Times New Roman" panose="02020603050405020304" pitchFamily="18" charset="0"/>
              </a:rPr>
              <a:t>канд.техн.наук</a:t>
            </a:r>
            <a:r>
              <a:rPr lang="ru-RU" sz="1400" dirty="0">
                <a:effectLst/>
                <a:latin typeface="+mn-lt"/>
                <a:ea typeface="Times New Roman" panose="02020603050405020304" pitchFamily="18" charset="0"/>
              </a:rPr>
              <a:t>, доцент  </a:t>
            </a:r>
            <a:r>
              <a:rPr lang="ru-RU" sz="1400" b="1" dirty="0">
                <a:effectLst/>
                <a:latin typeface="+mn-lt"/>
                <a:ea typeface="Times New Roman" panose="02020603050405020304" pitchFamily="18" charset="0"/>
              </a:rPr>
              <a:t>Комельков В.А.</a:t>
            </a:r>
            <a:endParaRPr lang="ru-RU" sz="1400" b="1" dirty="0">
              <a:latin typeface="+mn-lt"/>
            </a:endParaRPr>
          </a:p>
          <a:p>
            <a:pPr>
              <a:defRPr/>
            </a:pPr>
            <a:r>
              <a:rPr lang="ru-RU" sz="1400" b="1" dirty="0">
                <a:latin typeface="+mn-lt"/>
              </a:rPr>
              <a:t>Сроки выполнения:  </a:t>
            </a:r>
            <a:r>
              <a:rPr lang="ru-RU" sz="1400" dirty="0">
                <a:latin typeface="+mn-lt"/>
              </a:rPr>
              <a:t>13.03.2024 - 26.04.2024 гг.</a:t>
            </a:r>
          </a:p>
          <a:p>
            <a:pPr>
              <a:defRPr/>
            </a:pPr>
            <a:r>
              <a:rPr lang="ru-RU" sz="1400" b="1" dirty="0">
                <a:latin typeface="+mn-lt"/>
                <a:cs typeface="Times New Roman" pitchFamily="18" charset="0"/>
              </a:rPr>
              <a:t>Стоимость (тыс. руб.): </a:t>
            </a:r>
            <a:r>
              <a:rPr lang="ru-RU" sz="1400" dirty="0">
                <a:latin typeface="+mn-lt"/>
                <a:cs typeface="Times New Roman" pitchFamily="18" charset="0"/>
              </a:rPr>
              <a:t>1 016, 2</a:t>
            </a:r>
          </a:p>
        </p:txBody>
      </p:sp>
    </p:spTree>
    <p:extLst>
      <p:ext uri="{BB962C8B-B14F-4D97-AF65-F5344CB8AC3E}">
        <p14:creationId xmlns:p14="http://schemas.microsoft.com/office/powerpoint/2010/main" val="12519503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21989</TotalTime>
  <Words>2410</Words>
  <Application>Microsoft Office PowerPoint</Application>
  <PresentationFormat>Лист A4 (210x297 мм)</PresentationFormat>
  <Paragraphs>203</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16</vt:i4>
      </vt:variant>
    </vt:vector>
  </HeadingPairs>
  <TitlesOfParts>
    <vt:vector size="22" baseType="lpstr">
      <vt:lpstr>Arial</vt:lpstr>
      <vt:lpstr>Calibri</vt:lpstr>
      <vt:lpstr>Symbol</vt:lpstr>
      <vt:lpstr>Wingdings</vt:lpstr>
      <vt:lpstr>Тема Office</vt:lpstr>
      <vt:lpstr>Diseño predeterminado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123</dc:creator>
  <cp:lastModifiedBy>Юлия С. Шулякина</cp:lastModifiedBy>
  <cp:revision>2048</cp:revision>
  <cp:lastPrinted>2024-01-22T04:52:37Z</cp:lastPrinted>
  <dcterms:created xsi:type="dcterms:W3CDTF">2012-02-19T08:31:45Z</dcterms:created>
  <dcterms:modified xsi:type="dcterms:W3CDTF">2025-01-21T09:46:04Z</dcterms:modified>
</cp:coreProperties>
</file>